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notesMasterIdLst>
    <p:notesMasterId r:id="rId9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1" autoAdjust="0"/>
    <p:restoredTop sz="86410" autoAdjust="0"/>
  </p:normalViewPr>
  <p:slideViewPr>
    <p:cSldViewPr snapToGrid="0">
      <p:cViewPr varScale="1">
        <p:scale>
          <a:sx n="88" d="100"/>
          <a:sy n="88" d="100"/>
        </p:scale>
        <p:origin x="84" y="9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51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10D71-C7D0-40D5-9AA0-2623C466AEEC}" type="datetimeFigureOut">
              <a:rPr lang="en-GB" noProof="0" smtClean="0"/>
              <a:t>07-08-2018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BD303-3EB0-4D30-8FB5-350C56F13E0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4122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solidFill>
                  <a:srgbClr val="0070C0"/>
                </a:solidFill>
              </a:rPr>
              <a:t>Alambra Primary School,</a:t>
            </a:r>
            <a:r>
              <a:rPr lang="en-GB" b="1" baseline="0" noProof="0" dirty="0">
                <a:solidFill>
                  <a:srgbClr val="0070C0"/>
                </a:solidFill>
              </a:rPr>
              <a:t> </a:t>
            </a:r>
            <a:r>
              <a:rPr lang="en-GB" sz="4000" b="1" noProof="0" dirty="0">
                <a:solidFill>
                  <a:srgbClr val="0070C0"/>
                </a:solidFill>
              </a:rPr>
              <a:t>Nicosia, Cyprus</a:t>
            </a:r>
            <a:endParaRPr lang="en-GB" noProof="0" dirty="0">
              <a:solidFill>
                <a:srgbClr val="0070C0"/>
              </a:solidFill>
            </a:endParaRPr>
          </a:p>
          <a:p>
            <a:r>
              <a:rPr lang="en-GB" sz="2000" noProof="0" dirty="0">
                <a:solidFill>
                  <a:schemeClr val="tx2">
                    <a:lumMod val="50000"/>
                  </a:schemeClr>
                </a:solidFill>
              </a:rPr>
              <a:t>School-Based Teachers’ Professional Learning</a:t>
            </a:r>
          </a:p>
          <a:p>
            <a:pPr>
              <a:spcBef>
                <a:spcPts val="1800"/>
              </a:spcBef>
            </a:pPr>
            <a:r>
              <a:rPr lang="en-GB" noProof="0" dirty="0">
                <a:solidFill>
                  <a:schemeClr val="tx2">
                    <a:lumMod val="50000"/>
                  </a:schemeClr>
                </a:solidFill>
              </a:rPr>
              <a:t>Kalomira Ioannou</a:t>
            </a:r>
          </a:p>
          <a:p>
            <a:r>
              <a:rPr lang="en-GB" noProof="0" dirty="0">
                <a:solidFill>
                  <a:schemeClr val="tx2">
                    <a:lumMod val="50000"/>
                  </a:schemeClr>
                </a:solidFill>
              </a:rPr>
              <a:t>Raising Achievement Project Advisory Group member, National Co-ordinator Cyprus, Headteacher</a:t>
            </a:r>
            <a:endParaRPr lang="en-GB" sz="2000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BD303-3EB0-4D30-8FB5-350C56F13E01}" type="slidenum">
              <a:rPr lang="en-GB" noProof="0" smtClean="0"/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916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>
                <a:solidFill>
                  <a:srgbClr val="0070C0"/>
                </a:solidFill>
              </a:rPr>
              <a:t>Professional Learning Programme</a:t>
            </a:r>
            <a:br>
              <a:rPr lang="en-GB" b="1" noProof="0" dirty="0">
                <a:solidFill>
                  <a:srgbClr val="0070C0"/>
                </a:solidFill>
              </a:rPr>
            </a:br>
            <a:r>
              <a:rPr lang="en-GB" i="1" u="sng" noProof="0" dirty="0">
                <a:solidFill>
                  <a:srgbClr val="0070C0"/>
                </a:solidFill>
              </a:rPr>
              <a:t>Focus: Raising the Achievement of All</a:t>
            </a:r>
            <a:endParaRPr lang="en-GB" noProof="0" dirty="0">
              <a:solidFill>
                <a:srgbClr val="0070C0"/>
              </a:solidFill>
            </a:endParaRPr>
          </a:p>
          <a:p>
            <a:pPr algn="l"/>
            <a:r>
              <a:rPr lang="en-GB" sz="1200" u="sng" noProof="0" dirty="0"/>
              <a:t>About the school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1200" noProof="0" dirty="0"/>
              <a:t>Rural school, near the capital (Nicosia)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1200" noProof="0" dirty="0"/>
              <a:t>93 pupils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1200" noProof="0" dirty="0"/>
              <a:t>10 teachers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1200" noProof="0" dirty="0"/>
              <a:t>1 headteacher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1200" noProof="0" dirty="0"/>
              <a:t>1 special needs teacher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1200" noProof="0" dirty="0"/>
              <a:t>1 speech therapist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1200" noProof="0" dirty="0"/>
              <a:t>Difficulties in reading, comprehending, low achievement</a:t>
            </a:r>
          </a:p>
          <a:p>
            <a:pPr algn="l"/>
            <a:r>
              <a:rPr lang="en-GB" sz="1200" noProof="0" dirty="0"/>
              <a:t>The programme was developed by the school with the support and guidance from the Pedagogical Institute of Cyprus</a:t>
            </a:r>
            <a:endParaRPr lang="en-GB" sz="16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BD303-3EB0-4D30-8FB5-350C56F13E01}" type="slidenum">
              <a:rPr lang="en-GB" noProof="0" smtClean="0"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7294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>
                <a:solidFill>
                  <a:srgbClr val="0070C0"/>
                </a:solidFill>
              </a:rPr>
              <a:t>Stages</a:t>
            </a:r>
            <a:endParaRPr lang="en-GB" noProof="0" dirty="0">
              <a:solidFill>
                <a:srgbClr val="0070C0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en-GB" sz="1200" noProof="0" dirty="0"/>
              <a:t>Investigation of </a:t>
            </a:r>
            <a:r>
              <a:rPr lang="en-GB" sz="1200" b="1" noProof="0" dirty="0"/>
              <a:t>pupils’ needs in learning</a:t>
            </a:r>
          </a:p>
          <a:p>
            <a:pPr algn="l">
              <a:buFont typeface="+mj-lt"/>
              <a:buAutoNum type="arabicPeriod"/>
            </a:pPr>
            <a:r>
              <a:rPr lang="en-GB" sz="1200" noProof="0" dirty="0"/>
              <a:t>Investigation of </a:t>
            </a:r>
            <a:r>
              <a:rPr lang="en-GB" sz="1200" b="1" noProof="0" dirty="0"/>
              <a:t>parents’ needs</a:t>
            </a:r>
            <a:r>
              <a:rPr lang="en-GB" sz="1200" noProof="0" dirty="0"/>
              <a:t> in their child’s learning </a:t>
            </a:r>
          </a:p>
          <a:p>
            <a:pPr algn="l">
              <a:buFont typeface="+mj-lt"/>
              <a:buAutoNum type="arabicPeriod"/>
            </a:pPr>
            <a:r>
              <a:rPr lang="en-GB" sz="1200" noProof="0" dirty="0"/>
              <a:t>Investigation of the </a:t>
            </a:r>
            <a:r>
              <a:rPr lang="en-GB" sz="1200" b="1" noProof="0" dirty="0"/>
              <a:t>teachers’ needs </a:t>
            </a:r>
            <a:r>
              <a:rPr lang="en-GB" sz="1200" noProof="0" dirty="0"/>
              <a:t>in their teaching practice to meet the needs of the pupils and parents and to raise achievement of all</a:t>
            </a:r>
          </a:p>
          <a:p>
            <a:pPr algn="l">
              <a:buFont typeface="+mj-lt"/>
              <a:buAutoNum type="arabicPeriod"/>
            </a:pPr>
            <a:r>
              <a:rPr lang="en-GB" sz="1200" noProof="0" dirty="0"/>
              <a:t>Setting priorities- Basic Needs – </a:t>
            </a:r>
            <a:r>
              <a:rPr lang="en-GB" sz="1200" b="1" noProof="0" dirty="0"/>
              <a:t>Common vision</a:t>
            </a:r>
          </a:p>
          <a:p>
            <a:pPr algn="l">
              <a:buFont typeface="+mj-lt"/>
              <a:buAutoNum type="arabicPeriod"/>
            </a:pPr>
            <a:r>
              <a:rPr lang="en-GB" sz="1200" noProof="0" dirty="0"/>
              <a:t>Action plan</a:t>
            </a:r>
          </a:p>
          <a:p>
            <a:pPr algn="l">
              <a:buFont typeface="+mj-lt"/>
              <a:buAutoNum type="arabicPeriod"/>
            </a:pPr>
            <a:r>
              <a:rPr lang="en-GB" sz="1200" noProof="0" dirty="0"/>
              <a:t>Implementation of action plan</a:t>
            </a:r>
          </a:p>
          <a:p>
            <a:pPr algn="l">
              <a:buFont typeface="+mj-lt"/>
              <a:buAutoNum type="arabicPeriod"/>
            </a:pPr>
            <a:r>
              <a:rPr lang="en-GB" sz="1200" noProof="0" dirty="0"/>
              <a:t>Assessment</a:t>
            </a:r>
          </a:p>
          <a:p>
            <a:pPr algn="l">
              <a:buFont typeface="+mj-lt"/>
              <a:buAutoNum type="arabicPeriod"/>
            </a:pPr>
            <a:r>
              <a:rPr lang="en-GB" sz="1200" noProof="0" dirty="0"/>
              <a:t>Redefinition of goals and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BD303-3EB0-4D30-8FB5-350C56F13E01}" type="slidenum">
              <a:rPr lang="en-GB" noProof="0" smtClean="0"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7637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>
                <a:solidFill>
                  <a:srgbClr val="0070C0"/>
                </a:solidFill>
              </a:rPr>
              <a:t>Investigation of needs </a:t>
            </a:r>
          </a:p>
          <a:p>
            <a:pPr algn="l"/>
            <a:r>
              <a:rPr lang="en-GB" b="1" noProof="0" dirty="0"/>
              <a:t>Teachers</a:t>
            </a:r>
          </a:p>
          <a:p>
            <a:pPr algn="l"/>
            <a:r>
              <a:rPr lang="en-GB" sz="1200" noProof="0" dirty="0"/>
              <a:t>Pupils do not do their homework</a:t>
            </a:r>
          </a:p>
          <a:p>
            <a:pPr algn="l"/>
            <a:r>
              <a:rPr lang="en-GB" sz="1200" noProof="0" dirty="0"/>
              <a:t>Very slow learners</a:t>
            </a:r>
          </a:p>
          <a:p>
            <a:pPr algn="l"/>
            <a:r>
              <a:rPr lang="en-GB" sz="1200" noProof="0" dirty="0"/>
              <a:t>Low achievement</a:t>
            </a:r>
          </a:p>
          <a:p>
            <a:pPr algn="l"/>
            <a:r>
              <a:rPr lang="en-GB" sz="1200" noProof="0" dirty="0"/>
              <a:t>Difficulties in reading and comprehending which affects all lessons</a:t>
            </a:r>
          </a:p>
          <a:p>
            <a:pPr marL="0" indent="0" algn="l">
              <a:spcBef>
                <a:spcPts val="3600"/>
              </a:spcBef>
              <a:buNone/>
            </a:pPr>
            <a:r>
              <a:rPr lang="en-GB" sz="1400" b="1" noProof="0" dirty="0"/>
              <a:t>Parents</a:t>
            </a:r>
          </a:p>
          <a:p>
            <a:pPr algn="l"/>
            <a:r>
              <a:rPr lang="en-GB" sz="1200" noProof="0" dirty="0"/>
              <a:t>How to help their children at home</a:t>
            </a:r>
          </a:p>
          <a:p>
            <a:pPr algn="l"/>
            <a:r>
              <a:rPr lang="en-GB" b="1" noProof="0" dirty="0"/>
              <a:t>Pupils</a:t>
            </a:r>
            <a:r>
              <a:rPr lang="en-GB" noProof="0" dirty="0"/>
              <a:t> </a:t>
            </a:r>
          </a:p>
          <a:p>
            <a:pPr algn="l"/>
            <a:r>
              <a:rPr lang="en-GB" noProof="0" dirty="0"/>
              <a:t>Differentiation</a:t>
            </a:r>
          </a:p>
          <a:p>
            <a:pPr algn="l"/>
            <a:r>
              <a:rPr lang="en-GB" noProof="0" dirty="0"/>
              <a:t>Less homework</a:t>
            </a:r>
          </a:p>
          <a:p>
            <a:pPr algn="l"/>
            <a:r>
              <a:rPr lang="en-GB" noProof="0" dirty="0"/>
              <a:t>More use of games and technology in the lesson</a:t>
            </a:r>
          </a:p>
          <a:p>
            <a:pPr algn="l"/>
            <a:r>
              <a:rPr lang="en-GB" noProof="0" dirty="0"/>
              <a:t>Difficulties to achieve well</a:t>
            </a:r>
          </a:p>
          <a:p>
            <a:pPr algn="l"/>
            <a:r>
              <a:rPr lang="en-GB" noProof="0" dirty="0"/>
              <a:t>Encouragement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BD303-3EB0-4D30-8FB5-350C56F13E01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056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>
                <a:solidFill>
                  <a:srgbClr val="0070C0"/>
                </a:solidFill>
              </a:rPr>
              <a:t>Setting goals</a:t>
            </a:r>
          </a:p>
          <a:p>
            <a:pPr algn="l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noProof="0" dirty="0"/>
              <a:t>Effective teaching in order to raise achievement of all learners</a:t>
            </a:r>
          </a:p>
          <a:p>
            <a:pPr algn="l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noProof="0" dirty="0"/>
              <a:t>Helping pupils with reading and comprehension </a:t>
            </a:r>
          </a:p>
          <a:p>
            <a:pPr algn="l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noProof="0" dirty="0"/>
              <a:t>Helping parents help their children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BD303-3EB0-4D30-8FB5-350C56F13E01}" type="slidenum">
              <a:rPr lang="en-GB" noProof="0" smtClean="0"/>
              <a:t>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6526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>
                <a:solidFill>
                  <a:srgbClr val="0070C0"/>
                </a:solidFill>
              </a:rPr>
              <a:t>Action plan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Teaching strategies for effectiveness in class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Goals for each class and pupil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In-service training for teachers on effective teaching and meeting the needs of all pupils (educators from the Pedagogical Institute of Cyprus)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In-service training on improving reading and comprehension skills (professors from the University of Cyprus)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Assessment for raising achievement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Observation in classroom (teachers)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Co-teaching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Pedagogical meetings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Teacher-Parent meetings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Self-evaluation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BD303-3EB0-4D30-8FB5-350C56F13E01}" type="slidenum">
              <a:rPr lang="en-GB" noProof="0" smtClean="0"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86462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>
                <a:solidFill>
                  <a:srgbClr val="0070C0"/>
                </a:solidFill>
              </a:rPr>
              <a:t>Outcomes</a:t>
            </a:r>
            <a:r>
              <a:rPr lang="en-GB" noProof="0" dirty="0"/>
              <a:t> </a:t>
            </a:r>
          </a:p>
          <a:p>
            <a:pPr algn="l"/>
            <a:r>
              <a:rPr lang="en-GB" b="1" noProof="0" dirty="0"/>
              <a:t>Pupils</a:t>
            </a:r>
            <a:r>
              <a:rPr lang="en-GB" noProof="0" dirty="0"/>
              <a:t> were happier and took part in the lessons, they enjoyed lessons, were more active in class, could understand more</a:t>
            </a:r>
          </a:p>
          <a:p>
            <a:pPr algn="l"/>
            <a:r>
              <a:rPr lang="en-GB" b="1" noProof="0" dirty="0"/>
              <a:t>Teachers</a:t>
            </a:r>
            <a:r>
              <a:rPr lang="en-GB" noProof="0" dirty="0"/>
              <a:t> were more satisfied with their teaching and with their pupils achievement</a:t>
            </a:r>
          </a:p>
          <a:p>
            <a:pPr algn="l"/>
            <a:r>
              <a:rPr lang="en-GB" b="1" noProof="0" dirty="0"/>
              <a:t>Parents</a:t>
            </a:r>
            <a:r>
              <a:rPr lang="en-GB" noProof="0" dirty="0"/>
              <a:t> were happy to see their children improve and found it easier to help them at home</a:t>
            </a:r>
          </a:p>
          <a:p>
            <a:pPr algn="l"/>
            <a:r>
              <a:rPr lang="en-GB" noProof="0" dirty="0"/>
              <a:t>All could see themselves improve</a:t>
            </a:r>
          </a:p>
          <a:p>
            <a:pPr algn="l"/>
            <a:r>
              <a:rPr lang="en-GB" noProof="0" dirty="0"/>
              <a:t>Raising achievement was evident through assessment </a:t>
            </a:r>
          </a:p>
          <a:p>
            <a:pPr marL="0" indent="0" algn="l">
              <a:buNone/>
            </a:pPr>
            <a:r>
              <a:rPr lang="en-GB" noProof="0" dirty="0">
                <a:cs typeface="Arial" panose="020B0604020202020204" pitchFamily="34" charset="0"/>
              </a:rPr>
              <a:t>Raising achievement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noProof="0" dirty="0">
                <a:cs typeface="Arial" panose="020B0604020202020204" pitchFamily="34" charset="0"/>
              </a:rPr>
              <a:t>raising teaching quality/pedagogy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noProof="0" dirty="0">
                <a:cs typeface="Arial" panose="020B0604020202020204" pitchFamily="34" charset="0"/>
              </a:rPr>
              <a:t>school leadership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noProof="0" dirty="0">
                <a:cs typeface="Arial" panose="020B0604020202020204" pitchFamily="34" charset="0"/>
              </a:rPr>
              <a:t>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BD303-3EB0-4D30-8FB5-350C56F13E0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72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027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0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423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7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22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14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25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3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9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73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9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1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3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6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0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2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3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PowerPoint_Presentation.ppt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903741"/>
            <a:ext cx="7766936" cy="1646302"/>
          </a:xfrm>
        </p:spPr>
        <p:txBody>
          <a:bodyPr>
            <a:normAutofit fontScale="90000"/>
          </a:bodyPr>
          <a:lstStyle/>
          <a:p>
            <a:r>
              <a:rPr lang="en-GB" b="1" noProof="0" dirty="0">
                <a:solidFill>
                  <a:srgbClr val="0070C0"/>
                </a:solidFill>
              </a:rPr>
              <a:t>Alambra Primary School,</a:t>
            </a:r>
            <a:r>
              <a:rPr lang="en-GB" b="1" baseline="0" noProof="0" dirty="0">
                <a:solidFill>
                  <a:srgbClr val="0070C0"/>
                </a:solidFill>
              </a:rPr>
              <a:t> </a:t>
            </a:r>
            <a:r>
              <a:rPr lang="en-GB" sz="5400" b="1" noProof="0" dirty="0">
                <a:solidFill>
                  <a:srgbClr val="0070C0"/>
                </a:solidFill>
              </a:rPr>
              <a:t>Nicosia, Cyprus</a:t>
            </a:r>
            <a:endParaRPr lang="en-GB" noProof="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1913" y="4033580"/>
            <a:ext cx="6202090" cy="2329647"/>
          </a:xfrm>
        </p:spPr>
        <p:txBody>
          <a:bodyPr>
            <a:normAutofit/>
          </a:bodyPr>
          <a:lstStyle/>
          <a:p>
            <a:r>
              <a:rPr lang="en-GB" sz="3200" noProof="0" dirty="0">
                <a:solidFill>
                  <a:schemeClr val="tx2">
                    <a:lumMod val="50000"/>
                  </a:schemeClr>
                </a:solidFill>
              </a:rPr>
              <a:t>School-Based Teachers’ Professional Learning</a:t>
            </a:r>
          </a:p>
          <a:p>
            <a:pPr>
              <a:spcBef>
                <a:spcPts val="1800"/>
              </a:spcBef>
            </a:pPr>
            <a:r>
              <a:rPr lang="en-GB" noProof="0" dirty="0">
                <a:solidFill>
                  <a:schemeClr val="tx2">
                    <a:lumMod val="50000"/>
                  </a:schemeClr>
                </a:solidFill>
              </a:rPr>
              <a:t>Kalomira Ioannou</a:t>
            </a:r>
          </a:p>
          <a:p>
            <a:r>
              <a:rPr lang="en-GB" noProof="0" dirty="0">
                <a:solidFill>
                  <a:schemeClr val="tx2">
                    <a:lumMod val="50000"/>
                  </a:schemeClr>
                </a:solidFill>
              </a:rPr>
              <a:t>Raising Achievement Project Advisory Group member, National Co-ordinator Cyprus, Headteacher</a:t>
            </a:r>
            <a:endParaRPr lang="en-GB" sz="3200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 descr="Image of children in a classro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552">
            <a:off x="9061982" y="425749"/>
            <a:ext cx="2848947" cy="2136710"/>
          </a:xfrm>
          <a:prstGeom prst="rect">
            <a:avLst/>
          </a:prstGeom>
        </p:spPr>
      </p:pic>
      <p:pic>
        <p:nvPicPr>
          <p:cNvPr id="5" name="Picture 4" descr="Children working at their desk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5158">
            <a:off x="656828" y="4641358"/>
            <a:ext cx="2196732" cy="16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70472"/>
            <a:ext cx="9045644" cy="1662715"/>
          </a:xfrm>
        </p:spPr>
        <p:txBody>
          <a:bodyPr>
            <a:normAutofit/>
          </a:bodyPr>
          <a:lstStyle/>
          <a:p>
            <a:pPr algn="ctr"/>
            <a:r>
              <a:rPr lang="en-GB" b="1" noProof="0" dirty="0">
                <a:solidFill>
                  <a:srgbClr val="0070C0"/>
                </a:solidFill>
              </a:rPr>
              <a:t>Professional Learning Programme</a:t>
            </a:r>
            <a:br>
              <a:rPr lang="en-GB" b="1" noProof="0" dirty="0">
                <a:solidFill>
                  <a:srgbClr val="0070C0"/>
                </a:solidFill>
              </a:rPr>
            </a:br>
            <a:r>
              <a:rPr lang="en-GB" i="1" u="sng" noProof="0" dirty="0">
                <a:solidFill>
                  <a:srgbClr val="0070C0"/>
                </a:solidFill>
              </a:rPr>
              <a:t>Focus: Raising the Achievement of All</a:t>
            </a:r>
            <a:endParaRPr lang="en-GB" noProof="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407299"/>
            <a:ext cx="8596668" cy="363406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GB" sz="2400" u="sng" noProof="0" dirty="0"/>
              <a:t>About the school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2400" noProof="0" dirty="0"/>
              <a:t>Rural school, near the capital (Nicosia)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2400" noProof="0" dirty="0"/>
              <a:t>93 pupils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2400" noProof="0" dirty="0"/>
              <a:t>10 teachers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2400" noProof="0" dirty="0"/>
              <a:t>1 headteacher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2400" noProof="0" dirty="0"/>
              <a:t>1 special needs teacher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2400" noProof="0" dirty="0"/>
              <a:t>1 speech therapist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2400" noProof="0" dirty="0"/>
              <a:t>Difficulties in reading, comprehending, low achievement</a:t>
            </a:r>
          </a:p>
          <a:p>
            <a:pPr algn="just"/>
            <a:r>
              <a:rPr lang="en-GB" sz="2400" noProof="0" dirty="0"/>
              <a:t>The programme was developed by the school with the support and guidance from the Pedagogical Institute of Cyprus</a:t>
            </a:r>
            <a:endParaRPr lang="en-GB" sz="3200" noProof="0" dirty="0"/>
          </a:p>
        </p:txBody>
      </p:sp>
      <p:pic>
        <p:nvPicPr>
          <p:cNvPr id="4" name="Picture 3" descr="Alambra Primary School build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28" y="1884784"/>
            <a:ext cx="4068147" cy="30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noProof="0" dirty="0">
                <a:solidFill>
                  <a:srgbClr val="0070C0"/>
                </a:solidFill>
              </a:rPr>
              <a:t>Stages</a:t>
            </a:r>
            <a:endParaRPr lang="en-GB" noProof="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0711"/>
            <a:ext cx="8596668" cy="388077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GB" sz="2000" noProof="0" dirty="0"/>
              <a:t>Investigation of </a:t>
            </a:r>
            <a:r>
              <a:rPr lang="en-GB" sz="2000" b="1" noProof="0" dirty="0"/>
              <a:t>pupils’ needs in learning</a:t>
            </a:r>
          </a:p>
          <a:p>
            <a:pPr>
              <a:buFont typeface="+mj-lt"/>
              <a:buAutoNum type="arabicPeriod"/>
            </a:pPr>
            <a:r>
              <a:rPr lang="en-GB" sz="2000" noProof="0" dirty="0"/>
              <a:t>Investigation of </a:t>
            </a:r>
            <a:r>
              <a:rPr lang="en-GB" sz="2000" b="1" noProof="0" dirty="0"/>
              <a:t>parents’ needs</a:t>
            </a:r>
            <a:r>
              <a:rPr lang="en-GB" sz="2000" noProof="0" dirty="0"/>
              <a:t> in their child’s learning </a:t>
            </a:r>
          </a:p>
          <a:p>
            <a:pPr>
              <a:buFont typeface="+mj-lt"/>
              <a:buAutoNum type="arabicPeriod"/>
            </a:pPr>
            <a:r>
              <a:rPr lang="en-GB" sz="2000" noProof="0" dirty="0"/>
              <a:t>Investigation of the </a:t>
            </a:r>
            <a:r>
              <a:rPr lang="en-GB" sz="2000" b="1" noProof="0" dirty="0"/>
              <a:t>teachers’ needs </a:t>
            </a:r>
            <a:r>
              <a:rPr lang="en-GB" sz="2000" noProof="0" dirty="0"/>
              <a:t>in their teaching practice to meet the needs of the pupils and parents and to raise achievement of all</a:t>
            </a:r>
          </a:p>
          <a:p>
            <a:pPr>
              <a:buFont typeface="+mj-lt"/>
              <a:buAutoNum type="arabicPeriod"/>
            </a:pPr>
            <a:r>
              <a:rPr lang="en-GB" sz="2000" noProof="0" dirty="0"/>
              <a:t>Setting priorities- Basic Needs – </a:t>
            </a:r>
            <a:r>
              <a:rPr lang="en-GB" sz="2000" b="1" noProof="0" dirty="0"/>
              <a:t>Common vision</a:t>
            </a:r>
          </a:p>
          <a:p>
            <a:pPr>
              <a:buFont typeface="+mj-lt"/>
              <a:buAutoNum type="arabicPeriod"/>
            </a:pPr>
            <a:r>
              <a:rPr lang="en-GB" sz="2000" noProof="0" dirty="0"/>
              <a:t>Action plan</a:t>
            </a:r>
          </a:p>
          <a:p>
            <a:pPr>
              <a:buFont typeface="+mj-lt"/>
              <a:buAutoNum type="arabicPeriod"/>
            </a:pPr>
            <a:r>
              <a:rPr lang="en-GB" sz="2000" noProof="0" dirty="0"/>
              <a:t>Implementation of action plan</a:t>
            </a:r>
          </a:p>
          <a:p>
            <a:pPr>
              <a:buFont typeface="+mj-lt"/>
              <a:buAutoNum type="arabicPeriod"/>
            </a:pPr>
            <a:r>
              <a:rPr lang="en-GB" sz="2000" noProof="0" dirty="0"/>
              <a:t>Assessment</a:t>
            </a:r>
          </a:p>
          <a:p>
            <a:pPr>
              <a:buFont typeface="+mj-lt"/>
              <a:buAutoNum type="arabicPeriod"/>
            </a:pPr>
            <a:r>
              <a:rPr lang="en-GB" sz="2000" noProof="0" dirty="0"/>
              <a:t>Redefinition of goals and actions</a:t>
            </a:r>
          </a:p>
        </p:txBody>
      </p:sp>
      <p:graphicFrame>
        <p:nvGraphicFramePr>
          <p:cNvPr id="4" name="Object 3" descr="Image of a school document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807371"/>
              </p:ext>
            </p:extLst>
          </p:nvPr>
        </p:nvGraphicFramePr>
        <p:xfrm>
          <a:off x="9199984" y="2589245"/>
          <a:ext cx="2695057" cy="380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Παρουσίαση" r:id="rId4" imgW="15131914" imgH="21397095" progId="PowerPoint.Show.12">
                  <p:embed/>
                </p:oleObj>
              </mc:Choice>
              <mc:Fallback>
                <p:oleObj name="Παρουσίαση" r:id="rId4" imgW="15131914" imgH="2139709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99984" y="2589245"/>
                        <a:ext cx="2695057" cy="3809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843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3967"/>
          </a:xfrm>
        </p:spPr>
        <p:txBody>
          <a:bodyPr/>
          <a:lstStyle/>
          <a:p>
            <a:pPr algn="ctr"/>
            <a:r>
              <a:rPr lang="en-GB" b="1" noProof="0" dirty="0">
                <a:solidFill>
                  <a:srgbClr val="0070C0"/>
                </a:solidFill>
              </a:rPr>
              <a:t>Investigation of needs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828800"/>
            <a:ext cx="4185623" cy="587829"/>
          </a:xfrm>
        </p:spPr>
        <p:txBody>
          <a:bodyPr/>
          <a:lstStyle/>
          <a:p>
            <a:pPr algn="ctr"/>
            <a:r>
              <a:rPr lang="en-GB" b="1" noProof="0" dirty="0"/>
              <a:t>Teachers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466286"/>
            <a:ext cx="9171692" cy="3470987"/>
          </a:xfrm>
        </p:spPr>
        <p:txBody>
          <a:bodyPr>
            <a:normAutofit/>
          </a:bodyPr>
          <a:lstStyle/>
          <a:p>
            <a:r>
              <a:rPr lang="en-GB" sz="1900" noProof="0" dirty="0"/>
              <a:t>Pupils do not do their homework</a:t>
            </a:r>
          </a:p>
          <a:p>
            <a:r>
              <a:rPr lang="en-GB" sz="1900" noProof="0" dirty="0"/>
              <a:t>Very slow learners</a:t>
            </a:r>
          </a:p>
          <a:p>
            <a:r>
              <a:rPr lang="en-GB" sz="1900" noProof="0" dirty="0"/>
              <a:t>Low achievement</a:t>
            </a:r>
          </a:p>
          <a:p>
            <a:r>
              <a:rPr lang="en-GB" sz="1900" noProof="0" dirty="0"/>
              <a:t>Difficulties in reading and</a:t>
            </a:r>
          </a:p>
          <a:p>
            <a:pPr marL="0" indent="0">
              <a:buNone/>
            </a:pPr>
            <a:r>
              <a:rPr lang="en-GB" sz="1900" noProof="0" dirty="0"/>
              <a:t>   comprehending which affects all lessons</a:t>
            </a:r>
          </a:p>
          <a:p>
            <a:pPr marL="0" indent="0" algn="ctr">
              <a:spcBef>
                <a:spcPts val="3600"/>
              </a:spcBef>
              <a:buNone/>
            </a:pPr>
            <a:r>
              <a:rPr lang="en-GB" sz="2400" b="1" noProof="0" dirty="0"/>
              <a:t>Parents</a:t>
            </a:r>
          </a:p>
          <a:p>
            <a:pPr algn="ctr"/>
            <a:r>
              <a:rPr lang="en-GB" sz="1900" noProof="0" dirty="0"/>
              <a:t>How to help their children at home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1820" y="1623526"/>
            <a:ext cx="4185617" cy="793102"/>
          </a:xfrm>
        </p:spPr>
        <p:txBody>
          <a:bodyPr/>
          <a:lstStyle/>
          <a:p>
            <a:pPr algn="ctr"/>
            <a:r>
              <a:rPr lang="en-GB" b="1" noProof="0" dirty="0"/>
              <a:t>Pupils</a:t>
            </a:r>
            <a:r>
              <a:rPr lang="en-GB" noProof="0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3880" y="2416628"/>
            <a:ext cx="4020866" cy="2603240"/>
          </a:xfrm>
        </p:spPr>
        <p:txBody>
          <a:bodyPr/>
          <a:lstStyle/>
          <a:p>
            <a:r>
              <a:rPr lang="en-GB" noProof="0" dirty="0"/>
              <a:t>Differentiation</a:t>
            </a:r>
          </a:p>
          <a:p>
            <a:r>
              <a:rPr lang="en-GB" noProof="0" dirty="0"/>
              <a:t>Less homework</a:t>
            </a:r>
          </a:p>
          <a:p>
            <a:r>
              <a:rPr lang="en-GB" noProof="0" dirty="0"/>
              <a:t>More use of games and technology in the lesson</a:t>
            </a:r>
          </a:p>
          <a:p>
            <a:r>
              <a:rPr lang="en-GB" noProof="0" dirty="0"/>
              <a:t>Difficulties to achieve well</a:t>
            </a:r>
          </a:p>
          <a:p>
            <a:r>
              <a:rPr lang="en-GB" noProof="0" dirty="0"/>
              <a:t>Encouragement </a:t>
            </a:r>
          </a:p>
        </p:txBody>
      </p:sp>
    </p:spTree>
    <p:extLst>
      <p:ext uri="{BB962C8B-B14F-4D97-AF65-F5344CB8AC3E}">
        <p14:creationId xmlns:p14="http://schemas.microsoft.com/office/powerpoint/2010/main" val="215078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noProof="0" dirty="0">
                <a:solidFill>
                  <a:srgbClr val="0070C0"/>
                </a:solidFill>
              </a:rPr>
              <a:t>Setting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noProof="0" dirty="0"/>
              <a:t>Effective teaching in order to raise achievement of all learners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noProof="0" dirty="0"/>
              <a:t>Helping pupils with reading and comprehension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noProof="0" dirty="0"/>
              <a:t>Helping parents help their children</a:t>
            </a:r>
          </a:p>
        </p:txBody>
      </p:sp>
      <p:pic>
        <p:nvPicPr>
          <p:cNvPr id="4" name="Picture 3" descr="Child's drawing of a sta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1883">
            <a:off x="8392728" y="3191553"/>
            <a:ext cx="3852505" cy="2889379"/>
          </a:xfrm>
          <a:prstGeom prst="rect">
            <a:avLst/>
          </a:prstGeom>
        </p:spPr>
      </p:pic>
      <p:pic>
        <p:nvPicPr>
          <p:cNvPr id="5" name="Picture 4" descr="Worksheets for lear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3326">
            <a:off x="8409216" y="538771"/>
            <a:ext cx="2925663" cy="2194247"/>
          </a:xfrm>
          <a:prstGeom prst="rect">
            <a:avLst/>
          </a:prstGeom>
        </p:spPr>
      </p:pic>
      <p:pic>
        <p:nvPicPr>
          <p:cNvPr id="6" name="Picture 5" descr="Child's drawing of a tra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8439">
            <a:off x="6520819" y="3734437"/>
            <a:ext cx="2571319" cy="1928489"/>
          </a:xfrm>
          <a:prstGeom prst="rect">
            <a:avLst/>
          </a:prstGeom>
        </p:spPr>
      </p:pic>
      <p:pic>
        <p:nvPicPr>
          <p:cNvPr id="7" name="Picture 6" descr="Example of a school activit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3140" y="4513359"/>
            <a:ext cx="2562289" cy="192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>
                <a:solidFill>
                  <a:srgbClr val="0070C0"/>
                </a:solidFill>
              </a:rPr>
              <a:t>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6205"/>
            <a:ext cx="8596668" cy="445515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Teaching strategies for effectiveness in class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Goals for each class and pupil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In-service training for teachers on effective teaching and meeting the needs of all pupils (educators from the Pedagogical Institute of Cyprus)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In-service training on improving reading and comprehension skills (professors from the University of Cyprus)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Assessment for raising achievement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Observation in classroom (teachers)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Co-teaching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Pedagogical meetings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Teacher-Parent meetings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Self-evaluation</a:t>
            </a:r>
          </a:p>
        </p:txBody>
      </p:sp>
      <p:pic>
        <p:nvPicPr>
          <p:cNvPr id="4" name="Picture 3" descr="A teach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975">
            <a:off x="8149151" y="3772500"/>
            <a:ext cx="2229735" cy="1595535"/>
          </a:xfrm>
          <a:prstGeom prst="rect">
            <a:avLst/>
          </a:prstGeom>
        </p:spPr>
      </p:pic>
      <p:pic>
        <p:nvPicPr>
          <p:cNvPr id="5" name="Picture 4" descr="A teacher standing in front of th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404">
            <a:off x="9466101" y="4544561"/>
            <a:ext cx="2549628" cy="1912221"/>
          </a:xfrm>
          <a:prstGeom prst="rect">
            <a:avLst/>
          </a:prstGeom>
        </p:spPr>
      </p:pic>
      <p:pic>
        <p:nvPicPr>
          <p:cNvPr id="6" name="Picture 5" descr="Learners being taught in the classroo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51" y="4477136"/>
            <a:ext cx="3026229" cy="22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8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4823"/>
          </a:xfrm>
        </p:spPr>
        <p:txBody>
          <a:bodyPr/>
          <a:lstStyle/>
          <a:p>
            <a:pPr algn="ctr"/>
            <a:r>
              <a:rPr lang="en-GB" b="1" noProof="0" dirty="0">
                <a:solidFill>
                  <a:srgbClr val="0070C0"/>
                </a:solidFill>
              </a:rPr>
              <a:t>Outcomes</a:t>
            </a:r>
            <a:r>
              <a:rPr lang="en-GB" noProof="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63487"/>
            <a:ext cx="8596668" cy="4277876"/>
          </a:xfrm>
        </p:spPr>
        <p:txBody>
          <a:bodyPr>
            <a:normAutofit lnSpcReduction="10000"/>
          </a:bodyPr>
          <a:lstStyle/>
          <a:p>
            <a:r>
              <a:rPr lang="en-GB" b="1" noProof="0" dirty="0"/>
              <a:t>Pupils</a:t>
            </a:r>
            <a:r>
              <a:rPr lang="en-GB" noProof="0" dirty="0"/>
              <a:t> were happier and took part in the lessons, they enjoyed lessons, were more active in class, could understand more</a:t>
            </a:r>
          </a:p>
          <a:p>
            <a:r>
              <a:rPr lang="en-GB" b="1" noProof="0" dirty="0"/>
              <a:t>Teachers</a:t>
            </a:r>
            <a:r>
              <a:rPr lang="en-GB" noProof="0" dirty="0"/>
              <a:t> were more satisfied with their teaching and with their pupils achievement</a:t>
            </a:r>
          </a:p>
          <a:p>
            <a:r>
              <a:rPr lang="en-GB" b="1" noProof="0" dirty="0"/>
              <a:t>Parents</a:t>
            </a:r>
            <a:r>
              <a:rPr lang="en-GB" noProof="0" dirty="0"/>
              <a:t> were happy to see their children improve and found it easier to help them at home</a:t>
            </a:r>
          </a:p>
          <a:p>
            <a:r>
              <a:rPr lang="en-GB" noProof="0" dirty="0"/>
              <a:t>All could see themselves improve</a:t>
            </a:r>
          </a:p>
          <a:p>
            <a:r>
              <a:rPr lang="en-GB" noProof="0" dirty="0"/>
              <a:t>Raising achievement was evident through assessment </a:t>
            </a:r>
          </a:p>
          <a:p>
            <a:pPr marL="0" indent="0">
              <a:buNone/>
            </a:pPr>
            <a:r>
              <a:rPr lang="en-GB" noProof="0" dirty="0">
                <a:cs typeface="Arial" panose="020B0604020202020204" pitchFamily="34" charset="0"/>
              </a:rPr>
              <a:t>Raising achievement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noProof="0" dirty="0">
                <a:cs typeface="Arial" panose="020B0604020202020204" pitchFamily="34" charset="0"/>
              </a:rPr>
              <a:t>raising teaching quality/pedagogy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noProof="0" dirty="0">
                <a:cs typeface="Arial" panose="020B0604020202020204" pitchFamily="34" charset="0"/>
              </a:rPr>
              <a:t>school leadership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noProof="0" dirty="0">
                <a:cs typeface="Arial" panose="020B0604020202020204" pitchFamily="34" charset="0"/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76698257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290</TotalTime>
  <Words>667</Words>
  <Application>Microsoft Office PowerPoint</Application>
  <PresentationFormat>Widescreen</PresentationFormat>
  <Paragraphs>132</Paragraphs>
  <Slides>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Trebuchet MS</vt:lpstr>
      <vt:lpstr>Wingdings</vt:lpstr>
      <vt:lpstr>Wingdings 3</vt:lpstr>
      <vt:lpstr>Facet</vt:lpstr>
      <vt:lpstr>Παρουσίαση</vt:lpstr>
      <vt:lpstr>Alambra Primary School, Nicosia, Cyprus</vt:lpstr>
      <vt:lpstr>Professional Learning Programme Focus: Raising the Achievement of All</vt:lpstr>
      <vt:lpstr>Stages</vt:lpstr>
      <vt:lpstr>Investigation of needs </vt:lpstr>
      <vt:lpstr>Setting goals</vt:lpstr>
      <vt:lpstr>Action plan</vt:lpstr>
      <vt:lpstr>Outcomes </vt:lpstr>
    </vt:vector>
  </TitlesOfParts>
  <Company>Ministry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School-Based Teachers' Professional Learning</dc:title>
  <dc:subject>Raising the Achievement of all Learners in Inclusive Education</dc:subject>
  <dc:creator>Alambra Primary School Nicosia, Cyprus</dc:creator>
  <cp:revision>38</cp:revision>
  <dcterms:created xsi:type="dcterms:W3CDTF">2017-03-10T10:44:32Z</dcterms:created>
  <dcterms:modified xsi:type="dcterms:W3CDTF">2018-08-07T14:18:38Z</dcterms:modified>
</cp:coreProperties>
</file>