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5"/>
  </p:notesMasterIdLst>
  <p:sldIdLst>
    <p:sldId id="256" r:id="rId5"/>
    <p:sldId id="264" r:id="rId6"/>
    <p:sldId id="259" r:id="rId7"/>
    <p:sldId id="318" r:id="rId8"/>
    <p:sldId id="311" r:id="rId9"/>
    <p:sldId id="317" r:id="rId10"/>
    <p:sldId id="261" r:id="rId11"/>
    <p:sldId id="291" r:id="rId12"/>
    <p:sldId id="263" r:id="rId13"/>
    <p:sldId id="300" r:id="rId14"/>
  </p:sldIdLst>
  <p:sldSz cx="9144000" cy="6858000" type="screen4x3"/>
  <p:notesSz cx="6797675" cy="9926638"/>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Stijl, licht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61" autoAdjust="0"/>
    <p:restoredTop sz="86347" autoAdjust="0"/>
  </p:normalViewPr>
  <p:slideViewPr>
    <p:cSldViewPr>
      <p:cViewPr varScale="1">
        <p:scale>
          <a:sx n="125" d="100"/>
          <a:sy n="125" d="100"/>
        </p:scale>
        <p:origin x="1278" y="114"/>
      </p:cViewPr>
      <p:guideLst>
        <p:guide orient="horz" pos="2160"/>
        <p:guide pos="2880"/>
      </p:guideLst>
    </p:cSldViewPr>
  </p:slideViewPr>
  <p:outlineViewPr>
    <p:cViewPr>
      <p:scale>
        <a:sx n="33" d="100"/>
        <a:sy n="33" d="100"/>
      </p:scale>
      <p:origin x="0" y="-402"/>
    </p:cViewPr>
  </p:outlineViewPr>
  <p:notesTextViewPr>
    <p:cViewPr>
      <p:scale>
        <a:sx n="100" d="100"/>
        <a:sy n="100" d="100"/>
      </p:scale>
      <p:origin x="0" y="0"/>
    </p:cViewPr>
  </p:notesTextViewPr>
  <p:notesViewPr>
    <p:cSldViewPr>
      <p:cViewPr varScale="1">
        <p:scale>
          <a:sx n="102" d="100"/>
          <a:sy n="102" d="100"/>
        </p:scale>
        <p:origin x="4524" y="12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noProof="0" dirty="0"/>
          </a:p>
        </p:txBody>
      </p:sp>
      <p:sp>
        <p:nvSpPr>
          <p:cNvPr id="3" name="Tijdelijke aanduiding voor datum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021D615B-27FB-4A6E-8A6F-BC6F17E00187}" type="datetimeFigureOut">
              <a:rPr lang="en-GB" noProof="0" smtClean="0"/>
              <a:pPr/>
              <a:t>07/08/2018</a:t>
            </a:fld>
            <a:endParaRPr lang="en-GB" noProof="0" dirty="0"/>
          </a:p>
        </p:txBody>
      </p:sp>
      <p:sp>
        <p:nvSpPr>
          <p:cNvPr id="4" name="Tijdelijke aanduiding voor dia-afbeelding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noProof="0" dirty="0"/>
          </a:p>
        </p:txBody>
      </p:sp>
      <p:sp>
        <p:nvSpPr>
          <p:cNvPr id="5" name="Tijdelijke aanduiding voor notities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GB" noProof="0" dirty="0" err="1"/>
              <a:t>Klik</a:t>
            </a:r>
            <a:r>
              <a:rPr lang="en-GB" noProof="0" dirty="0"/>
              <a:t> om de </a:t>
            </a:r>
            <a:r>
              <a:rPr lang="en-GB" noProof="0" dirty="0" err="1"/>
              <a:t>modelstijlen</a:t>
            </a:r>
            <a:r>
              <a:rPr lang="en-GB" noProof="0" dirty="0"/>
              <a:t> </a:t>
            </a:r>
            <a:r>
              <a:rPr lang="en-GB" noProof="0" dirty="0" err="1"/>
              <a:t>te</a:t>
            </a:r>
            <a:r>
              <a:rPr lang="en-GB" noProof="0" dirty="0"/>
              <a:t> </a:t>
            </a:r>
            <a:r>
              <a:rPr lang="en-GB" noProof="0" dirty="0" err="1"/>
              <a:t>bewerken</a:t>
            </a:r>
            <a:endParaRPr lang="en-GB" noProof="0" dirty="0"/>
          </a:p>
          <a:p>
            <a:pPr lvl="1"/>
            <a:r>
              <a:rPr lang="en-GB" noProof="0" dirty="0" err="1"/>
              <a:t>Tweede</a:t>
            </a:r>
            <a:r>
              <a:rPr lang="en-GB" noProof="0" dirty="0"/>
              <a:t> </a:t>
            </a:r>
            <a:r>
              <a:rPr lang="en-GB" noProof="0" dirty="0" err="1"/>
              <a:t>niveau</a:t>
            </a:r>
            <a:endParaRPr lang="en-GB" noProof="0" dirty="0"/>
          </a:p>
          <a:p>
            <a:pPr lvl="2"/>
            <a:r>
              <a:rPr lang="en-GB" noProof="0" dirty="0" err="1"/>
              <a:t>Derde</a:t>
            </a:r>
            <a:r>
              <a:rPr lang="en-GB" noProof="0" dirty="0"/>
              <a:t> </a:t>
            </a:r>
            <a:r>
              <a:rPr lang="en-GB" noProof="0" dirty="0" err="1"/>
              <a:t>niveau</a:t>
            </a:r>
            <a:endParaRPr lang="en-GB" noProof="0" dirty="0"/>
          </a:p>
          <a:p>
            <a:pPr lvl="3"/>
            <a:r>
              <a:rPr lang="en-GB" noProof="0" dirty="0" err="1"/>
              <a:t>Vierde</a:t>
            </a:r>
            <a:r>
              <a:rPr lang="en-GB" noProof="0" dirty="0"/>
              <a:t> </a:t>
            </a:r>
            <a:r>
              <a:rPr lang="en-GB" noProof="0" dirty="0" err="1"/>
              <a:t>niveau</a:t>
            </a:r>
            <a:endParaRPr lang="en-GB" noProof="0" dirty="0"/>
          </a:p>
          <a:p>
            <a:pPr lvl="4"/>
            <a:r>
              <a:rPr lang="en-GB" noProof="0" dirty="0" err="1"/>
              <a:t>Vijfde</a:t>
            </a:r>
            <a:r>
              <a:rPr lang="en-GB" noProof="0" dirty="0"/>
              <a:t> </a:t>
            </a:r>
            <a:r>
              <a:rPr lang="en-GB" noProof="0" dirty="0" err="1"/>
              <a:t>niveau</a:t>
            </a:r>
            <a:endParaRPr lang="en-GB" noProof="0" dirty="0"/>
          </a:p>
        </p:txBody>
      </p:sp>
      <p:sp>
        <p:nvSpPr>
          <p:cNvPr id="6" name="Tijdelijke aanduiding voor voettekst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noProof="0" dirty="0"/>
          </a:p>
        </p:txBody>
      </p:sp>
      <p:sp>
        <p:nvSpPr>
          <p:cNvPr id="7" name="Tijdelijke aanduiding voor dianumm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6B90366D-C637-4703-958B-226BE548485A}" type="slidenum">
              <a:rPr lang="en-GB" noProof="0" smtClean="0"/>
              <a:pPr/>
              <a:t>‹#›</a:t>
            </a:fld>
            <a:endParaRPr lang="en-GB" noProof="0" dirty="0"/>
          </a:p>
        </p:txBody>
      </p:sp>
    </p:spTree>
    <p:extLst>
      <p:ext uri="{BB962C8B-B14F-4D97-AF65-F5344CB8AC3E}">
        <p14:creationId xmlns:p14="http://schemas.microsoft.com/office/powerpoint/2010/main" val="682588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arteveldehogeschool.be/en/en"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sz="1800" noProof="0" dirty="0"/>
              <a:t>M-DECREE: MOTOR, MOTIVATION AND POSSIBILITIES IN PROFESSIONAL LEARNING COMMUNITIES</a:t>
            </a:r>
          </a:p>
          <a:p>
            <a:r>
              <a:rPr lang="en-GB" sz="1200" noProof="0" dirty="0"/>
              <a:t>WILSSENS, M., MEIRSSCHAUT, M., MICHELS, S., OUAHAB, A., DE SMET, V.</a:t>
            </a:r>
          </a:p>
          <a:p>
            <a:r>
              <a:rPr lang="en-GB" sz="1200" noProof="0" dirty="0"/>
              <a:t>Artevelde University College, Ghent, Belgium, Pedagogical Counselling Service Catholic Education Flanders, East-Flanders area, Pedagogical Counselling Service of the City of Ghent</a:t>
            </a:r>
          </a:p>
          <a:p>
            <a:r>
              <a:rPr lang="en-GB" sz="1200" noProof="0" dirty="0">
                <a:hlinkClick r:id="rId3"/>
              </a:rPr>
              <a:t>www.arteveldehogeschool.be/en/en</a:t>
            </a:r>
            <a:endParaRPr lang="en-GB" sz="1200" noProof="0" dirty="0"/>
          </a:p>
          <a:p>
            <a:r>
              <a:rPr lang="en-GB" sz="1200" noProof="0" dirty="0"/>
              <a:t>MALTA, 6th of April 2017</a:t>
            </a:r>
          </a:p>
        </p:txBody>
      </p:sp>
      <p:sp>
        <p:nvSpPr>
          <p:cNvPr id="4" name="Tijdelijke aanduiding voor dianummer 3"/>
          <p:cNvSpPr>
            <a:spLocks noGrp="1"/>
          </p:cNvSpPr>
          <p:nvPr>
            <p:ph type="sldNum" sz="quarter" idx="10"/>
          </p:nvPr>
        </p:nvSpPr>
        <p:spPr/>
        <p:txBody>
          <a:bodyPr/>
          <a:lstStyle/>
          <a:p>
            <a:fld id="{6B90366D-C637-4703-958B-226BE548485A}" type="slidenum">
              <a:rPr lang="nl-NL" smtClean="0"/>
              <a:pPr/>
              <a:t>1</a:t>
            </a:fld>
            <a:endParaRPr lang="nl-NL"/>
          </a:p>
        </p:txBody>
      </p:sp>
    </p:spTree>
    <p:extLst>
      <p:ext uri="{BB962C8B-B14F-4D97-AF65-F5344CB8AC3E}">
        <p14:creationId xmlns:p14="http://schemas.microsoft.com/office/powerpoint/2010/main" val="12857385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sz="1600" noProof="0" dirty="0"/>
              <a:t>3. Experiences so far…</a:t>
            </a:r>
          </a:p>
          <a:p>
            <a:pPr marL="0" indent="0">
              <a:buNone/>
            </a:pPr>
            <a:r>
              <a:rPr lang="en-GB" b="1" noProof="0" dirty="0"/>
              <a:t>Common themes</a:t>
            </a:r>
          </a:p>
          <a:p>
            <a:pPr marL="0" indent="0">
              <a:buNone/>
            </a:pPr>
            <a:r>
              <a:rPr lang="en-GB" noProof="0" dirty="0"/>
              <a:t>During the training path, schools asked for extra support on following subjects:</a:t>
            </a:r>
          </a:p>
          <a:p>
            <a:pPr marL="514350" indent="-514350">
              <a:buFont typeface="+mj-lt"/>
              <a:buAutoNum type="arabicPeriod"/>
            </a:pPr>
            <a:r>
              <a:rPr lang="en-GB" noProof="0" dirty="0"/>
              <a:t>Communication with parents</a:t>
            </a:r>
          </a:p>
          <a:p>
            <a:pPr marL="514350" indent="-514350">
              <a:buFont typeface="+mj-lt"/>
              <a:buAutoNum type="arabicPeriod"/>
            </a:pPr>
            <a:r>
              <a:rPr lang="en-GB" noProof="0" dirty="0"/>
              <a:t>Reflect which children</a:t>
            </a:r>
          </a:p>
          <a:p>
            <a:pPr marL="514350" indent="-514350">
              <a:buFont typeface="+mj-lt"/>
              <a:buAutoNum type="arabicPeriod"/>
            </a:pPr>
            <a:r>
              <a:rPr lang="en-GB" noProof="0" dirty="0"/>
              <a:t>Pupil participation</a:t>
            </a:r>
          </a:p>
          <a:p>
            <a:pPr marL="514350" indent="-514350">
              <a:buFont typeface="+mj-lt"/>
              <a:buAutoNum type="arabicPeriod"/>
            </a:pPr>
            <a:r>
              <a:rPr lang="en-GB" noProof="0" dirty="0"/>
              <a:t>Team teaching</a:t>
            </a:r>
          </a:p>
          <a:p>
            <a:pPr marL="514350" indent="-514350">
              <a:buFont typeface="+mj-lt"/>
              <a:buAutoNum type="arabicPeriod"/>
            </a:pPr>
            <a:r>
              <a:rPr lang="en-GB" noProof="0" dirty="0"/>
              <a:t>Differentiated instruction</a:t>
            </a:r>
          </a:p>
          <a:p>
            <a:pPr marL="514350" indent="-514350">
              <a:buFont typeface="+mj-lt"/>
              <a:buAutoNum type="arabicPeriod"/>
            </a:pPr>
            <a:r>
              <a:rPr lang="en-GB" noProof="0" dirty="0"/>
              <a:t>Graduating</a:t>
            </a:r>
          </a:p>
          <a:p>
            <a:pPr marL="514350" indent="-514350">
              <a:buFont typeface="+mj-lt"/>
              <a:buAutoNum type="arabicPeriod"/>
            </a:pPr>
            <a:r>
              <a:rPr lang="en-GB" noProof="0" dirty="0"/>
              <a:t>Partnerships</a:t>
            </a:r>
          </a:p>
          <a:p>
            <a:pPr marL="514350" indent="-514350">
              <a:buFont typeface="+mj-lt"/>
              <a:buAutoNum type="arabicPeriod"/>
            </a:pPr>
            <a:r>
              <a:rPr lang="en-GB" noProof="0" dirty="0"/>
              <a:t>Student tracking system</a:t>
            </a:r>
          </a:p>
        </p:txBody>
      </p:sp>
      <p:sp>
        <p:nvSpPr>
          <p:cNvPr id="4" name="Tijdelijke aanduiding voor dianummer 3"/>
          <p:cNvSpPr>
            <a:spLocks noGrp="1"/>
          </p:cNvSpPr>
          <p:nvPr>
            <p:ph type="sldNum" sz="quarter" idx="10"/>
          </p:nvPr>
        </p:nvSpPr>
        <p:spPr/>
        <p:txBody>
          <a:bodyPr/>
          <a:lstStyle/>
          <a:p>
            <a:fld id="{6B90366D-C637-4703-958B-226BE548485A}" type="slidenum">
              <a:rPr lang="en-GB" smtClean="0"/>
              <a:pPr/>
              <a:t>10</a:t>
            </a:fld>
            <a:endParaRPr lang="en-GB" dirty="0"/>
          </a:p>
        </p:txBody>
      </p:sp>
    </p:spTree>
    <p:extLst>
      <p:ext uri="{BB962C8B-B14F-4D97-AF65-F5344CB8AC3E}">
        <p14:creationId xmlns:p14="http://schemas.microsoft.com/office/powerpoint/2010/main" val="1749941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85000" lnSpcReduction="20000"/>
          </a:bodyPr>
          <a:lstStyle/>
          <a:p>
            <a:r>
              <a:rPr lang="en-GB" noProof="0" dirty="0"/>
              <a:t>1. Policy framework </a:t>
            </a:r>
            <a:endParaRPr lang="en-GB" sz="2400" noProof="0" dirty="0">
              <a:solidFill>
                <a:schemeClr val="accent2"/>
              </a:solidFill>
            </a:endParaRPr>
          </a:p>
          <a:p>
            <a:pPr marL="0" indent="0" algn="just">
              <a:lnSpc>
                <a:spcPct val="115000"/>
              </a:lnSpc>
              <a:buNone/>
            </a:pPr>
            <a:r>
              <a:rPr lang="en-GB" sz="2800" noProof="0" dirty="0">
                <a:ea typeface="Calibri" charset="0"/>
              </a:rPr>
              <a:t>Belgium: relatively large number of students with SEN located in special schools (NESSE, 2012) </a:t>
            </a:r>
          </a:p>
          <a:p>
            <a:pPr marL="0" indent="0" algn="just">
              <a:lnSpc>
                <a:spcPct val="115000"/>
              </a:lnSpc>
              <a:spcAft>
                <a:spcPts val="0"/>
              </a:spcAft>
              <a:buNone/>
            </a:pPr>
            <a:r>
              <a:rPr lang="en-GB" sz="2800" noProof="0" dirty="0">
                <a:ea typeface="Calibri" charset="0"/>
              </a:rPr>
              <a:t>Over the last decade: increase of pupils assessed with SEN of 12%</a:t>
            </a:r>
          </a:p>
          <a:p>
            <a:pPr marL="0" indent="0" algn="just">
              <a:lnSpc>
                <a:spcPct val="115000"/>
              </a:lnSpc>
              <a:spcAft>
                <a:spcPts val="0"/>
              </a:spcAft>
              <a:buNone/>
            </a:pPr>
            <a:r>
              <a:rPr lang="en-GB" sz="2800" noProof="0" dirty="0">
                <a:ea typeface="Calibri" charset="0"/>
                <a:sym typeface="Wingdings"/>
              </a:rPr>
              <a:t>Educational system</a:t>
            </a:r>
            <a:endParaRPr lang="en-GB" sz="2800" noProof="0" dirty="0">
              <a:ea typeface="Calibri" charset="0"/>
            </a:endParaRPr>
          </a:p>
          <a:p>
            <a:pPr marL="742950" lvl="1" indent="-285750" algn="just">
              <a:lnSpc>
                <a:spcPct val="115000"/>
              </a:lnSpc>
              <a:buFont typeface="Arial" charset="0"/>
              <a:buChar char="•"/>
            </a:pPr>
            <a:r>
              <a:rPr lang="en-GB" noProof="0" dirty="0">
                <a:ea typeface="Calibri" charset="0"/>
              </a:rPr>
              <a:t>grade retention, </a:t>
            </a:r>
          </a:p>
          <a:p>
            <a:pPr marL="742950" lvl="1" indent="-285750" algn="just">
              <a:lnSpc>
                <a:spcPct val="115000"/>
              </a:lnSpc>
              <a:buFont typeface="Arial" charset="0"/>
              <a:buChar char="•"/>
            </a:pPr>
            <a:r>
              <a:rPr lang="en-GB" noProof="0" dirty="0">
                <a:ea typeface="Calibri" charset="0"/>
              </a:rPr>
              <a:t>diagnostic labelling</a:t>
            </a:r>
          </a:p>
          <a:p>
            <a:pPr marL="742950" lvl="1" indent="-285750" algn="just">
              <a:lnSpc>
                <a:spcPct val="115000"/>
              </a:lnSpc>
              <a:buFont typeface="Arial" charset="0"/>
              <a:buChar char="•"/>
            </a:pPr>
            <a:r>
              <a:rPr lang="en-GB" noProof="0" dirty="0">
                <a:ea typeface="Calibri" charset="0"/>
              </a:rPr>
              <a:t>referral: expert model</a:t>
            </a:r>
          </a:p>
          <a:p>
            <a:pPr marL="288000" lvl="1" indent="0" algn="l">
              <a:lnSpc>
                <a:spcPct val="115000"/>
              </a:lnSpc>
              <a:buNone/>
            </a:pPr>
            <a:r>
              <a:rPr lang="en-GB" noProof="0" dirty="0">
                <a:ea typeface="Calibri" charset="0"/>
              </a:rPr>
              <a:t>(Crevits, 2014)</a:t>
            </a:r>
          </a:p>
          <a:p>
            <a:pPr marL="288000" lvl="1" indent="0" algn="l">
              <a:lnSpc>
                <a:spcPct val="115000"/>
              </a:lnSpc>
              <a:buNone/>
            </a:pPr>
            <a:r>
              <a:rPr lang="en-US" noProof="0" dirty="0"/>
              <a:t>Graph showing Pupils in special schools and classes as a % of the total school population in each European country.</a:t>
            </a:r>
          </a:p>
          <a:p>
            <a:pPr marL="288000" lvl="1" indent="0" algn="l">
              <a:lnSpc>
                <a:spcPct val="115000"/>
              </a:lnSpc>
              <a:buNone/>
            </a:pPr>
            <a:r>
              <a:rPr lang="en-US" noProof="0" dirty="0"/>
              <a:t>Belgium (Flemish community) has the highest percentage (approximately 5.2%), followed in descending order by Germany, Belgium (French community), Czech Republic, Latvia, Estonia, Netherlands, Hungary, Switzerland, Denmark, Slovenia, Austria, UK (Northern Ireland), Poland, UK (England), Finland, Bulgaria, Lithuania, Luxembourg, UK (Scotland), UK (Wales), Ireland, Greece, France, Spain, Norway, Iceland, Malta, Cyprus, Portugal, Sweden and Italy. </a:t>
            </a:r>
          </a:p>
          <a:p>
            <a:pPr marL="288000" lvl="1" indent="0" algn="l">
              <a:lnSpc>
                <a:spcPct val="115000"/>
              </a:lnSpc>
              <a:buNone/>
            </a:pPr>
            <a:r>
              <a:rPr lang="en-US" noProof="0" dirty="0"/>
              <a:t>Source: European Agency for  Development in Special Needs Education, Country Data 2010.</a:t>
            </a:r>
          </a:p>
          <a:p>
            <a:pPr marL="288000" lvl="1" indent="0" algn="l">
              <a:lnSpc>
                <a:spcPct val="115000"/>
              </a:lnSpc>
              <a:buNone/>
            </a:pPr>
            <a:r>
              <a:rPr lang="en-US" noProof="0" dirty="0"/>
              <a:t>Note: The statistics for Bulgaria and Italy are drawn from the European Agency for Development in Special Needs Education, Country Data 2008 since they are not included in the 2010 document.</a:t>
            </a:r>
            <a:endParaRPr lang="en-GB" noProof="0" dirty="0"/>
          </a:p>
        </p:txBody>
      </p:sp>
      <p:sp>
        <p:nvSpPr>
          <p:cNvPr id="4" name="Tijdelijke aanduiding voor dianummer 3"/>
          <p:cNvSpPr>
            <a:spLocks noGrp="1"/>
          </p:cNvSpPr>
          <p:nvPr>
            <p:ph type="sldNum" sz="quarter" idx="10"/>
          </p:nvPr>
        </p:nvSpPr>
        <p:spPr/>
        <p:txBody>
          <a:bodyPr/>
          <a:lstStyle/>
          <a:p>
            <a:fld id="{6B90366D-C637-4703-958B-226BE548485A}" type="slidenum">
              <a:rPr lang="nl-NL" smtClean="0"/>
              <a:pPr/>
              <a:t>2</a:t>
            </a:fld>
            <a:endParaRPr lang="nl-NL"/>
          </a:p>
        </p:txBody>
      </p:sp>
    </p:spTree>
    <p:extLst>
      <p:ext uri="{BB962C8B-B14F-4D97-AF65-F5344CB8AC3E}">
        <p14:creationId xmlns:p14="http://schemas.microsoft.com/office/powerpoint/2010/main" val="41731285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noProof="0" dirty="0"/>
              <a:t>2. New legislation Belgium Flemish community: M-decree (2014)</a:t>
            </a:r>
            <a:endParaRPr lang="en-GB" sz="1100" noProof="0" dirty="0">
              <a:solidFill>
                <a:schemeClr val="accent2"/>
              </a:solidFill>
            </a:endParaRPr>
          </a:p>
          <a:p>
            <a:pPr marL="342900" indent="-342900">
              <a:buAutoNum type="arabicPeriod"/>
            </a:pPr>
            <a:r>
              <a:rPr lang="en-GB" b="1" noProof="0" dirty="0"/>
              <a:t>Inclusive education </a:t>
            </a:r>
            <a:r>
              <a:rPr lang="en-GB" noProof="0" dirty="0"/>
              <a:t>as the first option </a:t>
            </a:r>
          </a:p>
          <a:p>
            <a:pPr marL="342900" indent="-342900">
              <a:buAutoNum type="arabicPeriod"/>
            </a:pPr>
            <a:r>
              <a:rPr lang="en-GB" noProof="0" dirty="0"/>
              <a:t>The right to </a:t>
            </a:r>
            <a:r>
              <a:rPr lang="en-GB" b="1" noProof="0" dirty="0"/>
              <a:t>reasonable accommodations</a:t>
            </a:r>
          </a:p>
          <a:p>
            <a:pPr marL="342900" indent="-342900">
              <a:buAutoNum type="arabicPeriod"/>
            </a:pPr>
            <a:r>
              <a:rPr lang="en-GB" noProof="0" dirty="0"/>
              <a:t>The right for </a:t>
            </a:r>
            <a:r>
              <a:rPr lang="en-GB" b="1" noProof="0" dirty="0"/>
              <a:t>enrolment </a:t>
            </a:r>
            <a:r>
              <a:rPr lang="en-GB" noProof="0" dirty="0"/>
              <a:t>in a regular school</a:t>
            </a:r>
          </a:p>
          <a:p>
            <a:pPr marL="342900" indent="-342900">
              <a:buAutoNum type="arabicPeriod"/>
            </a:pPr>
            <a:r>
              <a:rPr lang="en-GB" noProof="0" dirty="0"/>
              <a:t>Modernising the structure &amp; role of </a:t>
            </a:r>
            <a:r>
              <a:rPr lang="en-GB" b="1" noProof="0" dirty="0"/>
              <a:t>special schools</a:t>
            </a:r>
          </a:p>
          <a:p>
            <a:pPr marL="342900" indent="-342900">
              <a:buAutoNum type="arabicPeriod"/>
            </a:pPr>
            <a:r>
              <a:rPr lang="en-GB" b="1" noProof="0" dirty="0"/>
              <a:t>Continuum of supports &amp; </a:t>
            </a:r>
            <a:r>
              <a:rPr lang="en-GB" noProof="0" dirty="0"/>
              <a:t>clear procedures for assessment, external support and individually adapted curricula</a:t>
            </a:r>
          </a:p>
          <a:p>
            <a:pPr marL="342900" indent="-342900">
              <a:buAutoNum type="arabicPeriod"/>
            </a:pPr>
            <a:r>
              <a:rPr lang="en-GB" b="1" noProof="0" dirty="0"/>
              <a:t>Supporting</a:t>
            </a:r>
            <a:r>
              <a:rPr lang="en-GB" noProof="0" dirty="0"/>
              <a:t> teachers in regular schools</a:t>
            </a:r>
          </a:p>
          <a:p>
            <a:pPr marL="571500" indent="-571500">
              <a:buFont typeface="Wingdings" charset="2"/>
              <a:buChar char="à"/>
            </a:pPr>
            <a:r>
              <a:rPr lang="en-GB" sz="1400" b="1" noProof="0" dirty="0">
                <a:sym typeface="Wingdings"/>
              </a:rPr>
              <a:t>Towards more inclusive education</a:t>
            </a:r>
            <a:endParaRPr lang="en-GB" noProof="0" dirty="0"/>
          </a:p>
        </p:txBody>
      </p:sp>
      <p:sp>
        <p:nvSpPr>
          <p:cNvPr id="4" name="Tijdelijke aanduiding voor dianummer 3"/>
          <p:cNvSpPr>
            <a:spLocks noGrp="1"/>
          </p:cNvSpPr>
          <p:nvPr>
            <p:ph type="sldNum" sz="quarter" idx="10"/>
          </p:nvPr>
        </p:nvSpPr>
        <p:spPr/>
        <p:txBody>
          <a:bodyPr/>
          <a:lstStyle/>
          <a:p>
            <a:fld id="{6B90366D-C637-4703-958B-226BE548485A}" type="slidenum">
              <a:rPr lang="nl-NL" smtClean="0"/>
              <a:pPr/>
              <a:t>3</a:t>
            </a:fld>
            <a:endParaRPr lang="nl-NL"/>
          </a:p>
        </p:txBody>
      </p:sp>
    </p:spTree>
    <p:extLst>
      <p:ext uri="{BB962C8B-B14F-4D97-AF65-F5344CB8AC3E}">
        <p14:creationId xmlns:p14="http://schemas.microsoft.com/office/powerpoint/2010/main" val="11740367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GB" noProof="0" dirty="0"/>
              <a:t>Professional development programmes</a:t>
            </a:r>
          </a:p>
          <a:p>
            <a:pPr marL="457200" indent="-457200">
              <a:buFont typeface="Arial" charset="0"/>
              <a:buChar char="•"/>
            </a:pPr>
            <a:r>
              <a:rPr lang="en-GB" sz="2800" noProof="0" dirty="0"/>
              <a:t>Department of Education finances </a:t>
            </a:r>
          </a:p>
          <a:p>
            <a:r>
              <a:rPr lang="en-GB" sz="2800" noProof="0" dirty="0"/>
              <a:t>	PDPs within 5 learning networks</a:t>
            </a:r>
          </a:p>
          <a:p>
            <a:pPr marL="457200" indent="-457200">
              <a:buFont typeface="Arial" charset="0"/>
              <a:buChar char="•"/>
            </a:pPr>
            <a:r>
              <a:rPr lang="en-GB" sz="2800" noProof="0" dirty="0"/>
              <a:t>Artevelde University College Network</a:t>
            </a:r>
          </a:p>
          <a:p>
            <a:pPr marL="1371600" lvl="2" indent="-457200">
              <a:buFont typeface="Courier New" charset="0"/>
              <a:buChar char="o"/>
            </a:pPr>
            <a:r>
              <a:rPr lang="en-GB" sz="2800" noProof="0" dirty="0"/>
              <a:t>Initial teacher education </a:t>
            </a:r>
          </a:p>
          <a:p>
            <a:pPr marL="1371600" lvl="2" indent="-457200">
              <a:buFont typeface="Courier New" charset="0"/>
              <a:buChar char="o"/>
            </a:pPr>
            <a:r>
              <a:rPr lang="en-GB" sz="2800" noProof="0" dirty="0"/>
              <a:t>Advanced bachelor Special Ed. + School Development</a:t>
            </a:r>
          </a:p>
          <a:p>
            <a:pPr marL="1371600" lvl="2" indent="-457200">
              <a:buFont typeface="Courier New" charset="0"/>
              <a:buChar char="o"/>
            </a:pPr>
            <a:r>
              <a:rPr lang="en-GB" sz="2800" noProof="0" dirty="0"/>
              <a:t>Pedagogical Counselling Service Catholic Education Flanders, East-Flanders area</a:t>
            </a:r>
          </a:p>
          <a:p>
            <a:pPr marL="1371600" lvl="2" indent="-457200">
              <a:buFont typeface="Courier New" charset="0"/>
              <a:buChar char="o"/>
            </a:pPr>
            <a:r>
              <a:rPr lang="en-GB" sz="2800" noProof="0" dirty="0"/>
              <a:t>Pedagogical Counselling Service City of Ghent</a:t>
            </a:r>
          </a:p>
          <a:p>
            <a:pPr marL="457200" indent="-457200">
              <a:buFont typeface="Arial" charset="0"/>
              <a:buChar char="•"/>
            </a:pPr>
            <a:r>
              <a:rPr lang="en-GB" sz="2800" noProof="0" dirty="0"/>
              <a:t>Professional learning communities: </a:t>
            </a:r>
          </a:p>
          <a:p>
            <a:r>
              <a:rPr lang="en-GB" sz="2800" noProof="0" dirty="0"/>
              <a:t>30 schools in 2015-16, 30 in 2016-17, 30 in 2017-18 </a:t>
            </a:r>
            <a:endParaRPr lang="en-GB" noProof="0" dirty="0"/>
          </a:p>
        </p:txBody>
      </p:sp>
      <p:sp>
        <p:nvSpPr>
          <p:cNvPr id="4" name="Slide Number Placeholder 3"/>
          <p:cNvSpPr>
            <a:spLocks noGrp="1"/>
          </p:cNvSpPr>
          <p:nvPr>
            <p:ph type="sldNum" sz="quarter" idx="10"/>
          </p:nvPr>
        </p:nvSpPr>
        <p:spPr/>
        <p:txBody>
          <a:bodyPr/>
          <a:lstStyle/>
          <a:p>
            <a:fld id="{6B90366D-C637-4703-958B-226BE548485A}" type="slidenum">
              <a:rPr lang="en-GB" noProof="0" smtClean="0"/>
              <a:pPr/>
              <a:t>4</a:t>
            </a:fld>
            <a:endParaRPr lang="en-GB" noProof="0" dirty="0"/>
          </a:p>
        </p:txBody>
      </p:sp>
    </p:spTree>
    <p:extLst>
      <p:ext uri="{BB962C8B-B14F-4D97-AF65-F5344CB8AC3E}">
        <p14:creationId xmlns:p14="http://schemas.microsoft.com/office/powerpoint/2010/main" val="28227315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jdelijke aanduiding voor dia-afbeelding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33794" name="Tijdelijke aanduiding voor notiti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l" defTabSz="914400" rtl="0" eaLnBrk="1" fontAlgn="auto" latinLnBrk="0" hangingPunct="1">
              <a:lnSpc>
                <a:spcPct val="80000"/>
              </a:lnSpc>
              <a:spcBef>
                <a:spcPts val="0"/>
              </a:spcBef>
              <a:spcAft>
                <a:spcPts val="0"/>
              </a:spcAft>
              <a:buClrTx/>
              <a:buSzTx/>
              <a:buFontTx/>
              <a:buNone/>
              <a:tabLst/>
              <a:defRPr/>
            </a:pPr>
            <a:r>
              <a:rPr lang="en-GB" sz="800" noProof="0" dirty="0"/>
              <a:t>What support should every school provide since September 2015?</a:t>
            </a:r>
          </a:p>
          <a:p>
            <a:pPr marL="0" marR="0" lvl="0" indent="0" algn="l" defTabSz="914400" rtl="0" eaLnBrk="1" fontAlgn="auto" latinLnBrk="0" hangingPunct="1">
              <a:lnSpc>
                <a:spcPct val="80000"/>
              </a:lnSpc>
              <a:spcBef>
                <a:spcPts val="0"/>
              </a:spcBef>
              <a:spcAft>
                <a:spcPts val="0"/>
              </a:spcAft>
              <a:buClrTx/>
              <a:buSzTx/>
              <a:buFontTx/>
              <a:buNone/>
              <a:tabLst/>
              <a:defRPr/>
            </a:pPr>
            <a:r>
              <a:rPr lang="en-GB" sz="800" noProof="0" dirty="0">
                <a:latin typeface="Trebuchet MS"/>
                <a:cs typeface="Trebuchet MS"/>
              </a:rPr>
              <a:t>Pupil guidance centre: needs based, action oriented assessment and/or statement giving access to an individually adapted curriculum (IAC)</a:t>
            </a:r>
            <a:endParaRPr lang="en-GB" sz="800" noProof="0" dirty="0"/>
          </a:p>
          <a:p>
            <a:pPr marL="0" marR="0" lvl="0" indent="0" algn="l" defTabSz="914400" rtl="0" eaLnBrk="1" fontAlgn="auto" latinLnBrk="0" hangingPunct="1">
              <a:lnSpc>
                <a:spcPct val="80000"/>
              </a:lnSpc>
              <a:spcBef>
                <a:spcPts val="0"/>
              </a:spcBef>
              <a:spcAft>
                <a:spcPts val="0"/>
              </a:spcAft>
              <a:buClrTx/>
              <a:buSzTx/>
              <a:buFontTx/>
              <a:buNone/>
              <a:tabLst/>
              <a:defRPr/>
            </a:pPr>
            <a:r>
              <a:rPr lang="en-GB" sz="800" noProof="0" dirty="0">
                <a:latin typeface="Trebuchet MS"/>
                <a:cs typeface="Trebuchet MS"/>
              </a:rPr>
              <a:t>Pedagogical counselling services supporting a broad support for all children &amp; more inclusion</a:t>
            </a:r>
          </a:p>
          <a:p>
            <a:pPr marL="0" marR="0" lvl="0" indent="0" algn="l" defTabSz="914400" rtl="0" eaLnBrk="1" fontAlgn="auto" latinLnBrk="0" hangingPunct="1">
              <a:lnSpc>
                <a:spcPct val="80000"/>
              </a:lnSpc>
              <a:spcBef>
                <a:spcPts val="0"/>
              </a:spcBef>
              <a:spcAft>
                <a:spcPts val="0"/>
              </a:spcAft>
              <a:buClrTx/>
              <a:buSzTx/>
              <a:buFontTx/>
              <a:buNone/>
              <a:tabLst/>
              <a:defRPr/>
            </a:pPr>
            <a:r>
              <a:rPr lang="en-GB" sz="800" noProof="0" dirty="0">
                <a:latin typeface="Trebuchet MS"/>
                <a:cs typeface="Trebuchet MS"/>
              </a:rPr>
              <a:t>A triangle shows four phases of support needs.</a:t>
            </a:r>
          </a:p>
          <a:p>
            <a:pPr marL="0" marR="0" lvl="0" indent="0" algn="l" defTabSz="914400" rtl="0" eaLnBrk="1" fontAlgn="auto" latinLnBrk="0" hangingPunct="1">
              <a:lnSpc>
                <a:spcPct val="80000"/>
              </a:lnSpc>
              <a:spcBef>
                <a:spcPts val="0"/>
              </a:spcBef>
              <a:spcAft>
                <a:spcPts val="0"/>
              </a:spcAft>
              <a:buClrTx/>
              <a:buSzTx/>
              <a:buFontTx/>
              <a:buNone/>
              <a:tabLst/>
              <a:defRPr/>
            </a:pPr>
            <a:r>
              <a:rPr lang="en-GB" sz="800" noProof="0" dirty="0">
                <a:latin typeface="Trebuchet MS"/>
                <a:cs typeface="Trebuchet MS"/>
              </a:rPr>
              <a:t>Vision for support:</a:t>
            </a:r>
          </a:p>
          <a:p>
            <a:pPr marL="0" marR="0" lvl="0" indent="0" algn="l" defTabSz="914400" rtl="0" eaLnBrk="1" fontAlgn="auto" latinLnBrk="0" hangingPunct="1">
              <a:lnSpc>
                <a:spcPct val="80000"/>
              </a:lnSpc>
              <a:spcBef>
                <a:spcPts val="0"/>
              </a:spcBef>
              <a:spcAft>
                <a:spcPts val="0"/>
              </a:spcAft>
              <a:buClrTx/>
              <a:buSzTx/>
              <a:buFontTx/>
              <a:buNone/>
              <a:tabLst/>
              <a:defRPr/>
            </a:pPr>
            <a:r>
              <a:rPr lang="en-GB" sz="800" noProof="0" dirty="0">
                <a:latin typeface="Trebuchet MS"/>
                <a:cs typeface="Trebuchet MS"/>
              </a:rPr>
              <a:t>Phase 0: Broad basic support, is at the base of the triangle, followed by Phase 1: Increased support and Phase 2: Extended support, with Phase 3: Individual Supported Curriculum at the tip of the triangle. </a:t>
            </a:r>
          </a:p>
          <a:p>
            <a:pPr marL="0" marR="0" lvl="0" indent="0" algn="l" defTabSz="914400" rtl="0" eaLnBrk="1" fontAlgn="auto" latinLnBrk="0" hangingPunct="1">
              <a:lnSpc>
                <a:spcPct val="80000"/>
              </a:lnSpc>
              <a:spcBef>
                <a:spcPts val="0"/>
              </a:spcBef>
              <a:spcAft>
                <a:spcPts val="0"/>
              </a:spcAft>
              <a:buClrTx/>
              <a:buSzTx/>
              <a:buFontTx/>
              <a:buNone/>
              <a:tabLst/>
              <a:defRPr/>
            </a:pPr>
            <a:r>
              <a:rPr lang="en-GB" sz="800" noProof="0" dirty="0">
                <a:latin typeface="Trebuchet MS"/>
                <a:cs typeface="Trebuchet MS"/>
              </a:rPr>
              <a:t>In phases 0 and 1, Pedagogical counselling services support a broad support for all children and more inclusion.</a:t>
            </a:r>
          </a:p>
          <a:p>
            <a:pPr marL="0" marR="0" lvl="0" indent="0" algn="l" defTabSz="914400" rtl="0" eaLnBrk="1" fontAlgn="auto" latinLnBrk="0" hangingPunct="1">
              <a:lnSpc>
                <a:spcPct val="80000"/>
              </a:lnSpc>
              <a:spcBef>
                <a:spcPts val="0"/>
              </a:spcBef>
              <a:spcAft>
                <a:spcPts val="0"/>
              </a:spcAft>
              <a:buClrTx/>
              <a:buSzTx/>
              <a:buFontTx/>
              <a:buNone/>
              <a:tabLst/>
              <a:defRPr/>
            </a:pPr>
            <a:r>
              <a:rPr lang="en-GB" sz="800" noProof="0" dirty="0">
                <a:latin typeface="Trebuchet MS"/>
                <a:cs typeface="Trebuchet MS"/>
              </a:rPr>
              <a:t>In phases 2 and 3, Pupil guidance centre: needs-based, action-oriented assessment and/or statement giving access to an individually adapted curriculum (IAC).</a:t>
            </a:r>
          </a:p>
          <a:p>
            <a:pPr marL="0" marR="0" lvl="0" indent="0" algn="l" defTabSz="914400" rtl="0" eaLnBrk="1" fontAlgn="auto" latinLnBrk="0" hangingPunct="1">
              <a:lnSpc>
                <a:spcPct val="80000"/>
              </a:lnSpc>
              <a:spcBef>
                <a:spcPts val="0"/>
              </a:spcBef>
              <a:spcAft>
                <a:spcPts val="0"/>
              </a:spcAft>
              <a:buClrTx/>
              <a:buSzTx/>
              <a:buFontTx/>
              <a:buNone/>
              <a:tabLst/>
              <a:defRPr/>
            </a:pPr>
            <a:r>
              <a:rPr lang="nl-NL" sz="800" dirty="0"/>
              <a:t>www.prodiagnostiek.be</a:t>
            </a:r>
            <a:endParaRPr lang="en-GB" sz="800" noProof="0" dirty="0">
              <a:latin typeface="Trebuchet MS"/>
              <a:cs typeface="Trebuchet MS"/>
            </a:endParaRPr>
          </a:p>
          <a:p>
            <a:pPr marL="0" marR="0" lvl="0" indent="0" algn="l" defTabSz="914400" rtl="0" eaLnBrk="1" fontAlgn="auto" latinLnBrk="0" hangingPunct="1">
              <a:lnSpc>
                <a:spcPct val="80000"/>
              </a:lnSpc>
              <a:spcBef>
                <a:spcPts val="0"/>
              </a:spcBef>
              <a:spcAft>
                <a:spcPts val="0"/>
              </a:spcAft>
              <a:buClrTx/>
              <a:buSzTx/>
              <a:buFontTx/>
              <a:buNone/>
              <a:tabLst/>
              <a:defRPr/>
            </a:pPr>
            <a:endParaRPr lang="en-GB" sz="800" noProof="0" dirty="0"/>
          </a:p>
          <a:p>
            <a:pPr>
              <a:lnSpc>
                <a:spcPct val="80000"/>
              </a:lnSpc>
            </a:pPr>
            <a:endParaRPr lang="en-GB" sz="800" noProof="0" dirty="0">
              <a:latin typeface="Arial" charset="0"/>
              <a:ea typeface="MS PGothic" charset="0"/>
            </a:endParaRPr>
          </a:p>
        </p:txBody>
      </p:sp>
      <p:sp>
        <p:nvSpPr>
          <p:cNvPr id="33795" name="Tijdelijke aanduiding voor dianumm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83C9C137-1473-224F-A3DF-AB8A9285B292}" type="slidenum">
              <a:rPr lang="nl-BE" sz="1200">
                <a:latin typeface="Calibri" charset="0"/>
                <a:cs typeface="Arial" charset="0"/>
              </a:rPr>
              <a:pPr/>
              <a:t>5</a:t>
            </a:fld>
            <a:endParaRPr lang="nl-BE" sz="1200">
              <a:latin typeface="Calibri" charset="0"/>
              <a:cs typeface="Arial" charset="0"/>
            </a:endParaRPr>
          </a:p>
        </p:txBody>
      </p:sp>
    </p:spTree>
    <p:extLst>
      <p:ext uri="{BB962C8B-B14F-4D97-AF65-F5344CB8AC3E}">
        <p14:creationId xmlns:p14="http://schemas.microsoft.com/office/powerpoint/2010/main" val="3501502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jdelijke aanduiding voor dia-afbeelding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3" name="Tijdelijke aanduiding voor notities 2"/>
          <p:cNvSpPr>
            <a:spLocks noGrp="1"/>
          </p:cNvSpPr>
          <p:nvPr>
            <p:ph type="body" idx="1"/>
          </p:nvPr>
        </p:nvSpPr>
        <p:spPr/>
        <p:txBody>
          <a:bodyPr wrap="square" numCol="1" anchor="t" anchorCtr="0" compatLnSpc="1">
            <a:prstTxWarp prst="textNoShape">
              <a:avLst/>
            </a:prstTxWarp>
          </a:bodyPr>
          <a:lstStyle/>
          <a:p>
            <a:pPr algn="l"/>
            <a:r>
              <a:rPr lang="en-GB" noProof="0" dirty="0"/>
              <a:t>Goal: raising achievement for all learners</a:t>
            </a:r>
          </a:p>
          <a:p>
            <a:pPr marL="0" indent="0">
              <a:buNone/>
            </a:pPr>
            <a:r>
              <a:rPr lang="en-GB" sz="1050" noProof="0" dirty="0">
                <a:latin typeface="Trebuchet MS" panose="020B0603020202020204" pitchFamily="34" charset="0"/>
              </a:rPr>
              <a:t>Universal Design for learning</a:t>
            </a:r>
            <a:endParaRPr lang="en-GB" sz="1050" noProof="0" dirty="0"/>
          </a:p>
          <a:p>
            <a:pPr marL="506413" indent="-506413">
              <a:defRPr/>
            </a:pPr>
            <a:r>
              <a:rPr lang="en-US" dirty="0">
                <a:latin typeface="Calibri" charset="0"/>
                <a:cs typeface="+mn-cs"/>
              </a:rPr>
              <a:t>A triangle shows four phases of support needs.</a:t>
            </a:r>
          </a:p>
          <a:p>
            <a:pPr marL="506413" indent="-506413">
              <a:defRPr/>
            </a:pPr>
            <a:r>
              <a:rPr lang="en-US" dirty="0">
                <a:latin typeface="Calibri" charset="0"/>
                <a:cs typeface="+mn-cs"/>
              </a:rPr>
              <a:t>Vision for support:</a:t>
            </a:r>
          </a:p>
          <a:p>
            <a:pPr marL="506413" indent="-506413">
              <a:defRPr/>
            </a:pPr>
            <a:r>
              <a:rPr lang="en-US" dirty="0">
                <a:latin typeface="Calibri" charset="0"/>
                <a:cs typeface="+mn-cs"/>
              </a:rPr>
              <a:t>Phase 0: Broad basic support, is at the base of the triangle, followed by Phase 1: Increased support and Phase 2: Extended support, with Phase 3: Individual Supported Curriculum at the tip of the triangle. </a:t>
            </a:r>
          </a:p>
          <a:p>
            <a:pPr marL="506413" marR="0" lvl="0" indent="-506413" algn="l" defTabSz="914400" rtl="0" eaLnBrk="1" fontAlgn="auto" latinLnBrk="0" hangingPunct="1">
              <a:lnSpc>
                <a:spcPct val="100000"/>
              </a:lnSpc>
              <a:spcBef>
                <a:spcPts val="0"/>
              </a:spcBef>
              <a:spcAft>
                <a:spcPts val="0"/>
              </a:spcAft>
              <a:buClrTx/>
              <a:buSzTx/>
              <a:buFontTx/>
              <a:buNone/>
              <a:tabLst/>
              <a:defRPr/>
            </a:pPr>
            <a:r>
              <a:rPr lang="nl-NL" dirty="0"/>
              <a:t>www.arteveldehogeschool.be/universeelontwerp</a:t>
            </a:r>
          </a:p>
        </p:txBody>
      </p:sp>
      <p:sp>
        <p:nvSpPr>
          <p:cNvPr id="33795" name="Tijdelijke aanduiding voor dianumm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C5F3675-BE50-DF42-83D8-5F3AB8C9D836}" type="slidenum">
              <a:rPr lang="nl-BE" sz="1200">
                <a:latin typeface="Calibri" charset="0"/>
                <a:ea typeface="MS PGothic" charset="0"/>
                <a:cs typeface="MS PGothic" charset="0"/>
              </a:rPr>
              <a:pPr/>
              <a:t>6</a:t>
            </a:fld>
            <a:endParaRPr lang="nl-BE" sz="1200">
              <a:latin typeface="Calibri" charset="0"/>
              <a:ea typeface="MS PGothic" charset="0"/>
              <a:cs typeface="MS PGothic" charset="0"/>
            </a:endParaRPr>
          </a:p>
        </p:txBody>
      </p:sp>
    </p:spTree>
    <p:extLst>
      <p:ext uri="{BB962C8B-B14F-4D97-AF65-F5344CB8AC3E}">
        <p14:creationId xmlns:p14="http://schemas.microsoft.com/office/powerpoint/2010/main" val="19948400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sz="1600" noProof="0" dirty="0"/>
              <a:t>Professional learning communities project M: Motor, Motivation, Possibilities – why?</a:t>
            </a:r>
            <a:endParaRPr lang="en-GB" sz="1100" noProof="0" dirty="0">
              <a:solidFill>
                <a:schemeClr val="accent2"/>
              </a:solidFill>
            </a:endParaRPr>
          </a:p>
          <a:p>
            <a:pPr marL="514350" indent="-514350">
              <a:buFont typeface="+mj-lt"/>
              <a:buAutoNum type="arabicPeriod"/>
            </a:pPr>
            <a:r>
              <a:rPr lang="en-GB" noProof="0" dirty="0"/>
              <a:t>Teachers learn to see the </a:t>
            </a:r>
            <a:r>
              <a:rPr lang="en-GB" b="1" noProof="0" dirty="0"/>
              <a:t>M-decree as a motor </a:t>
            </a:r>
            <a:r>
              <a:rPr lang="en-GB" noProof="0" dirty="0"/>
              <a:t>for a more inclusive school and see themselves as ‘fuel’ for realising it</a:t>
            </a:r>
          </a:p>
          <a:p>
            <a:pPr marL="514350" indent="-514350">
              <a:buFont typeface="+mj-lt"/>
              <a:buAutoNum type="arabicPeriod"/>
            </a:pPr>
            <a:r>
              <a:rPr lang="en-GB" b="1" noProof="0" dirty="0"/>
              <a:t>Teachers feel motivated </a:t>
            </a:r>
            <a:r>
              <a:rPr lang="en-GB" noProof="0" dirty="0"/>
              <a:t>to deal with questions and worries by communicating and collaborating with their colleagues.</a:t>
            </a:r>
          </a:p>
          <a:p>
            <a:pPr marL="514350" indent="-514350">
              <a:buFont typeface="+mj-lt"/>
              <a:buAutoNum type="arabicPeriod"/>
            </a:pPr>
            <a:r>
              <a:rPr lang="en-GB" b="1" noProof="0" dirty="0"/>
              <a:t>Teachers discover concrete possibilities and options</a:t>
            </a:r>
            <a:r>
              <a:rPr lang="en-GB" noProof="0" dirty="0"/>
              <a:t> for addressing the needs of all learners and raising achievement</a:t>
            </a:r>
          </a:p>
        </p:txBody>
      </p:sp>
      <p:sp>
        <p:nvSpPr>
          <p:cNvPr id="4" name="Tijdelijke aanduiding voor dianummer 3"/>
          <p:cNvSpPr>
            <a:spLocks noGrp="1"/>
          </p:cNvSpPr>
          <p:nvPr>
            <p:ph type="sldNum" sz="quarter" idx="10"/>
          </p:nvPr>
        </p:nvSpPr>
        <p:spPr/>
        <p:txBody>
          <a:bodyPr/>
          <a:lstStyle/>
          <a:p>
            <a:fld id="{6B90366D-C637-4703-958B-226BE548485A}" type="slidenum">
              <a:rPr lang="nl-NL" smtClean="0"/>
              <a:pPr/>
              <a:t>7</a:t>
            </a:fld>
            <a:endParaRPr lang="nl-NL"/>
          </a:p>
        </p:txBody>
      </p:sp>
    </p:spTree>
    <p:extLst>
      <p:ext uri="{BB962C8B-B14F-4D97-AF65-F5344CB8AC3E}">
        <p14:creationId xmlns:p14="http://schemas.microsoft.com/office/powerpoint/2010/main" val="10960853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GB" sz="4000" noProof="0" dirty="0"/>
              <a:t>Project M: Motor, Motivation, Possibilities:</a:t>
            </a:r>
            <a:r>
              <a:rPr lang="en-GB" sz="4000" baseline="0" noProof="0" dirty="0"/>
              <a:t> </a:t>
            </a:r>
            <a:r>
              <a:rPr lang="en-GB" sz="4000" noProof="0" dirty="0"/>
              <a:t>how to promote school development?</a:t>
            </a:r>
            <a:endParaRPr lang="en-GB" sz="2700" noProof="0" dirty="0">
              <a:solidFill>
                <a:schemeClr val="accent2"/>
              </a:solidFill>
            </a:endParaRPr>
          </a:p>
          <a:p>
            <a:r>
              <a:rPr lang="en-GB" noProof="0" dirty="0"/>
              <a:t>Core group:</a:t>
            </a:r>
          </a:p>
          <a:p>
            <a:pPr marL="742950" lvl="1" indent="-285750">
              <a:buFont typeface="Arial" charset="0"/>
              <a:buChar char="•"/>
            </a:pPr>
            <a:r>
              <a:rPr lang="en-GB" sz="3200" noProof="0" dirty="0"/>
              <a:t>Principal</a:t>
            </a:r>
          </a:p>
          <a:p>
            <a:pPr marL="742950" lvl="1" indent="-285750">
              <a:buFont typeface="Arial" charset="0"/>
              <a:buChar char="•"/>
            </a:pPr>
            <a:r>
              <a:rPr lang="en-GB" sz="3200" noProof="0" dirty="0"/>
              <a:t>Special educational needs coordinator</a:t>
            </a:r>
          </a:p>
          <a:p>
            <a:pPr marL="742950" lvl="1" indent="-285750">
              <a:buFont typeface="Arial" charset="0"/>
              <a:buChar char="•"/>
            </a:pPr>
            <a:r>
              <a:rPr lang="en-GB" sz="3200" noProof="0" dirty="0"/>
              <a:t>Teachers</a:t>
            </a:r>
          </a:p>
          <a:p>
            <a:pPr marL="742950" lvl="1" indent="-285750">
              <a:buFont typeface="Arial" charset="0"/>
              <a:buChar char="•"/>
            </a:pPr>
            <a:r>
              <a:rPr lang="en-GB" sz="3200" noProof="0" dirty="0"/>
              <a:t>Critical friend, e.g. school psychologist of the CLB, pedagogical counsellor, </a:t>
            </a:r>
          </a:p>
          <a:p>
            <a:pPr lvl="1"/>
            <a:r>
              <a:rPr lang="en-GB" sz="3200" noProof="0" dirty="0"/>
              <a:t>  teacher from special ed…</a:t>
            </a:r>
            <a:endParaRPr lang="en-GB" noProof="0" dirty="0"/>
          </a:p>
        </p:txBody>
      </p:sp>
      <p:sp>
        <p:nvSpPr>
          <p:cNvPr id="4" name="Slide Number Placeholder 3"/>
          <p:cNvSpPr>
            <a:spLocks noGrp="1"/>
          </p:cNvSpPr>
          <p:nvPr>
            <p:ph type="sldNum" sz="quarter" idx="10"/>
          </p:nvPr>
        </p:nvSpPr>
        <p:spPr/>
        <p:txBody>
          <a:bodyPr/>
          <a:lstStyle/>
          <a:p>
            <a:fld id="{6B90366D-C637-4703-958B-226BE548485A}" type="slidenum">
              <a:rPr lang="en-GB" noProof="0" smtClean="0"/>
              <a:pPr/>
              <a:t>8</a:t>
            </a:fld>
            <a:endParaRPr lang="en-GB" noProof="0" dirty="0"/>
          </a:p>
        </p:txBody>
      </p:sp>
    </p:spTree>
    <p:extLst>
      <p:ext uri="{BB962C8B-B14F-4D97-AF65-F5344CB8AC3E}">
        <p14:creationId xmlns:p14="http://schemas.microsoft.com/office/powerpoint/2010/main" val="28565816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noProof="0" dirty="0"/>
              <a:t>Sessions project M: Motor, Motivation, Possibilities: what?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noProof="0" dirty="0">
                <a:solidFill>
                  <a:schemeClr val="accent2"/>
                </a:solidFill>
              </a:rPr>
              <a:t>Project M has eight sessions and the table shows their elements as follows: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noProof="0" dirty="0">
                <a:solidFill>
                  <a:schemeClr val="accent2"/>
                </a:solidFill>
              </a:rPr>
              <a:t>The sessions are: Intake, Team meeting, Inspiration day, Coaching 1, Coaching 2, Exchange day, Coaching 3, Overview/synthesis in policy.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noProof="0" dirty="0">
                <a:solidFill>
                  <a:schemeClr val="accent2"/>
                </a:solidFill>
              </a:rPr>
              <a:t>The following elements apply to all eight sessions:</a:t>
            </a:r>
            <a:r>
              <a:rPr lang="en-US" sz="1000" baseline="0" noProof="0" dirty="0">
                <a:solidFill>
                  <a:schemeClr val="accent2"/>
                </a:solidFill>
              </a:rPr>
              <a:t> </a:t>
            </a:r>
            <a:r>
              <a:rPr lang="en-US" sz="1000" noProof="0" dirty="0">
                <a:solidFill>
                  <a:schemeClr val="accent2"/>
                </a:solidFill>
              </a:rPr>
              <a:t>Knowledge base: different frameworks; Becoming more inclusion-oriented as a teacher; Consolidating partnerships.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noProof="0" dirty="0">
                <a:solidFill>
                  <a:schemeClr val="accent2"/>
                </a:solidFill>
              </a:rPr>
              <a:t>The Pedagogical and didactical translation element applies to the Inspiration day, Coaching 1, 2 and 3, Exchange day and Overview/synthesis in policy sessions.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noProof="0" dirty="0">
                <a:solidFill>
                  <a:schemeClr val="accent2"/>
                </a:solidFill>
              </a:rPr>
              <a:t>The School policy element applies to the Intake, Exchange day, Coaching 3 and Overview/synthesis in policy sessions.</a:t>
            </a:r>
            <a:endParaRPr lang="en-GB" sz="1000" noProof="0" dirty="0">
              <a:solidFill>
                <a:schemeClr val="accent2"/>
              </a:solidFill>
            </a:endParaRPr>
          </a:p>
        </p:txBody>
      </p:sp>
      <p:sp>
        <p:nvSpPr>
          <p:cNvPr id="4" name="Tijdelijke aanduiding voor dianummer 3"/>
          <p:cNvSpPr>
            <a:spLocks noGrp="1"/>
          </p:cNvSpPr>
          <p:nvPr>
            <p:ph type="sldNum" sz="quarter" idx="10"/>
          </p:nvPr>
        </p:nvSpPr>
        <p:spPr/>
        <p:txBody>
          <a:bodyPr/>
          <a:lstStyle/>
          <a:p>
            <a:fld id="{6B90366D-C637-4703-958B-226BE548485A}" type="slidenum">
              <a:rPr lang="nl-NL" smtClean="0"/>
              <a:pPr/>
              <a:t>9</a:t>
            </a:fld>
            <a:endParaRPr lang="nl-NL"/>
          </a:p>
        </p:txBody>
      </p:sp>
    </p:spTree>
    <p:extLst>
      <p:ext uri="{BB962C8B-B14F-4D97-AF65-F5344CB8AC3E}">
        <p14:creationId xmlns:p14="http://schemas.microsoft.com/office/powerpoint/2010/main" val="1411934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9" name="Afbeelding 8" descr="ARTEV_lo_zonder_baseline_RGB.png"/>
          <p:cNvPicPr>
            <a:picLocks noChangeAspect="1"/>
          </p:cNvPicPr>
          <p:nvPr/>
        </p:nvPicPr>
        <p:blipFill>
          <a:blip r:embed="rId2" cstate="print"/>
          <a:stretch>
            <a:fillRect/>
          </a:stretch>
        </p:blipFill>
        <p:spPr>
          <a:xfrm>
            <a:off x="1185710" y="-1"/>
            <a:ext cx="6752585" cy="3861049"/>
          </a:xfrm>
          <a:prstGeom prst="rect">
            <a:avLst/>
          </a:prstGeom>
        </p:spPr>
      </p:pic>
      <p:sp>
        <p:nvSpPr>
          <p:cNvPr id="7" name="Rechthoek 6"/>
          <p:cNvSpPr/>
          <p:nvPr/>
        </p:nvSpPr>
        <p:spPr>
          <a:xfrm>
            <a:off x="0" y="3429000"/>
            <a:ext cx="9144000" cy="3429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a:p>
        </p:txBody>
      </p:sp>
      <p:sp>
        <p:nvSpPr>
          <p:cNvPr id="2" name="Titel 1"/>
          <p:cNvSpPr>
            <a:spLocks noGrp="1"/>
          </p:cNvSpPr>
          <p:nvPr>
            <p:ph type="ctrTitle"/>
          </p:nvPr>
        </p:nvSpPr>
        <p:spPr>
          <a:xfrm>
            <a:off x="467544" y="3429001"/>
            <a:ext cx="8208912" cy="1368152"/>
          </a:xfrm>
        </p:spPr>
        <p:txBody>
          <a:bodyPr anchor="b" anchorCtr="0"/>
          <a:lstStyle>
            <a:lvl1pPr>
              <a:defRPr b="1">
                <a:solidFill>
                  <a:schemeClr val="bg1"/>
                </a:solidFill>
              </a:defRPr>
            </a:lvl1pPr>
          </a:lstStyle>
          <a:p>
            <a:r>
              <a:rPr lang="nl-BE"/>
              <a:t>Titelstijl van model bewerken</a:t>
            </a:r>
            <a:endParaRPr lang="nl-NL" dirty="0"/>
          </a:p>
        </p:txBody>
      </p:sp>
      <p:sp>
        <p:nvSpPr>
          <p:cNvPr id="3" name="Ondertitel 2"/>
          <p:cNvSpPr>
            <a:spLocks noGrp="1"/>
          </p:cNvSpPr>
          <p:nvPr>
            <p:ph type="subTitle" idx="1"/>
          </p:nvPr>
        </p:nvSpPr>
        <p:spPr>
          <a:xfrm>
            <a:off x="467544" y="4869160"/>
            <a:ext cx="8208912" cy="1368152"/>
          </a:xfrm>
        </p:spPr>
        <p:txBody>
          <a:bodyPr>
            <a:normAutofit/>
          </a:bodyPr>
          <a:lstStyle>
            <a:lvl1pPr marL="0" indent="0" algn="ctr">
              <a:buNone/>
              <a:defRPr sz="32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BE"/>
              <a:t>Klik om de ondertitelstijl van het model te bewerken</a:t>
            </a:r>
            <a:endParaRPr lang="nl-NL" dirty="0"/>
          </a:p>
        </p:txBody>
      </p:sp>
      <p:pic>
        <p:nvPicPr>
          <p:cNvPr id="6" name="Afbeelding 5" descr="ARTEV_lo_zonder_baseline_RGB.png"/>
          <p:cNvPicPr>
            <a:picLocks noChangeAspect="1"/>
          </p:cNvPicPr>
          <p:nvPr userDrawn="1"/>
        </p:nvPicPr>
        <p:blipFill>
          <a:blip r:embed="rId2" cstate="print"/>
          <a:stretch>
            <a:fillRect/>
          </a:stretch>
        </p:blipFill>
        <p:spPr>
          <a:xfrm>
            <a:off x="1185710" y="-1"/>
            <a:ext cx="6752585" cy="3861049"/>
          </a:xfrm>
          <a:prstGeom prst="rect">
            <a:avLst/>
          </a:prstGeom>
        </p:spPr>
      </p:pic>
      <p:sp>
        <p:nvSpPr>
          <p:cNvPr id="8" name="Rechthoek 7"/>
          <p:cNvSpPr/>
          <p:nvPr userDrawn="1"/>
        </p:nvSpPr>
        <p:spPr>
          <a:xfrm>
            <a:off x="0" y="3429000"/>
            <a:ext cx="9144000" cy="3429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en verticale tekst">
    <p:spTree>
      <p:nvGrpSpPr>
        <p:cNvPr id="1" name=""/>
        <p:cNvGrpSpPr/>
        <p:nvPr/>
      </p:nvGrpSpPr>
      <p:grpSpPr>
        <a:xfrm>
          <a:off x="0" y="0"/>
          <a:ext cx="0" cy="0"/>
          <a:chOff x="0" y="0"/>
          <a:chExt cx="0" cy="0"/>
        </a:xfrm>
      </p:grpSpPr>
      <p:sp>
        <p:nvSpPr>
          <p:cNvPr id="7" name="Rechthoek 6"/>
          <p:cNvSpPr/>
          <p:nvPr/>
        </p:nvSpPr>
        <p:spPr>
          <a:xfrm>
            <a:off x="0" y="6102000"/>
            <a:ext cx="9144000" cy="75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a:p>
        </p:txBody>
      </p:sp>
      <p:sp>
        <p:nvSpPr>
          <p:cNvPr id="3" name="Tijdelijke aanduiding voor verticale tekst 2"/>
          <p:cNvSpPr>
            <a:spLocks noGrp="1"/>
          </p:cNvSpPr>
          <p:nvPr>
            <p:ph type="body" orient="vert" idx="1"/>
          </p:nvPr>
        </p:nvSpPr>
        <p:spPr/>
        <p:txBody>
          <a:bodyPr vert="eaVert"/>
          <a:lstStyle/>
          <a:p>
            <a:pPr lvl="0"/>
            <a:r>
              <a:rPr lang="nl-BE"/>
              <a:t>Klik om de tekststijl van het model te bewerken</a:t>
            </a:r>
          </a:p>
          <a:p>
            <a:pPr lvl="1"/>
            <a:r>
              <a:rPr lang="nl-BE"/>
              <a:t>Tweede niveau</a:t>
            </a:r>
          </a:p>
          <a:p>
            <a:pPr lvl="2"/>
            <a:r>
              <a:rPr lang="nl-BE"/>
              <a:t>Derde niveau</a:t>
            </a:r>
          </a:p>
          <a:p>
            <a:pPr lvl="3"/>
            <a:r>
              <a:rPr lang="nl-BE"/>
              <a:t>Vierde niveau</a:t>
            </a:r>
          </a:p>
          <a:p>
            <a:pPr lvl="4"/>
            <a:r>
              <a:rPr lang="nl-BE"/>
              <a:t>Vijfde niveau</a:t>
            </a:r>
            <a:endParaRPr lang="nl-NL"/>
          </a:p>
        </p:txBody>
      </p:sp>
      <p:sp>
        <p:nvSpPr>
          <p:cNvPr id="4" name="Tijdelijke aanduiding voor datum 3"/>
          <p:cNvSpPr>
            <a:spLocks noGrp="1"/>
          </p:cNvSpPr>
          <p:nvPr>
            <p:ph type="dt" sz="half" idx="10"/>
          </p:nvPr>
        </p:nvSpPr>
        <p:spPr/>
        <p:txBody>
          <a:bodyPr/>
          <a:lstStyle/>
          <a:p>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61A5F08B-08AE-4581-A5CB-D6D9DA0972F7}" type="slidenum">
              <a:rPr lang="nl-NL" smtClean="0"/>
              <a:pPr/>
              <a:t>‹#›</a:t>
            </a:fld>
            <a:endParaRPr lang="nl-NL"/>
          </a:p>
        </p:txBody>
      </p:sp>
      <p:sp>
        <p:nvSpPr>
          <p:cNvPr id="9" name="Titel 1"/>
          <p:cNvSpPr>
            <a:spLocks noGrp="1"/>
          </p:cNvSpPr>
          <p:nvPr>
            <p:ph type="title"/>
          </p:nvPr>
        </p:nvSpPr>
        <p:spPr>
          <a:xfrm>
            <a:off x="467544" y="274638"/>
            <a:ext cx="8208912" cy="1143000"/>
          </a:xfrm>
        </p:spPr>
        <p:txBody>
          <a:bodyPr anchor="b" anchorCtr="0"/>
          <a:lstStyle>
            <a:lvl1pPr algn="l">
              <a:lnSpc>
                <a:spcPct val="90000"/>
              </a:lnSpc>
              <a:defRPr b="1">
                <a:solidFill>
                  <a:schemeClr val="accent4"/>
                </a:solidFill>
              </a:defRPr>
            </a:lvl1pPr>
          </a:lstStyle>
          <a:p>
            <a:r>
              <a:rPr lang="nl-BE"/>
              <a:t>Titelstijl van model bewerken</a:t>
            </a:r>
            <a:endParaRPr lang="nl-NL" dirty="0"/>
          </a:p>
        </p:txBody>
      </p:sp>
      <p:pic>
        <p:nvPicPr>
          <p:cNvPr id="10" name="Afbeelding 9" descr="ARTEV_lo_wit_PPT_RGB.png"/>
          <p:cNvPicPr>
            <a:picLocks noChangeAspect="1"/>
          </p:cNvPicPr>
          <p:nvPr/>
        </p:nvPicPr>
        <p:blipFill>
          <a:blip r:embed="rId2" cstate="print"/>
          <a:stretch>
            <a:fillRect/>
          </a:stretch>
        </p:blipFill>
        <p:spPr>
          <a:xfrm>
            <a:off x="8172400" y="6309320"/>
            <a:ext cx="476250" cy="295275"/>
          </a:xfrm>
          <a:prstGeom prst="rect">
            <a:avLst/>
          </a:prstGeom>
        </p:spPr>
      </p:pic>
      <p:sp>
        <p:nvSpPr>
          <p:cNvPr id="11" name="Rechthoek 10"/>
          <p:cNvSpPr/>
          <p:nvPr userDrawn="1"/>
        </p:nvSpPr>
        <p:spPr>
          <a:xfrm>
            <a:off x="0" y="6102000"/>
            <a:ext cx="9144000" cy="75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a:p>
        </p:txBody>
      </p:sp>
      <p:pic>
        <p:nvPicPr>
          <p:cNvPr id="12" name="Afbeelding 11" descr="ARTEV_lo_wit_PPT_RGB.png"/>
          <p:cNvPicPr>
            <a:picLocks noChangeAspect="1"/>
          </p:cNvPicPr>
          <p:nvPr userDrawn="1"/>
        </p:nvPicPr>
        <p:blipFill>
          <a:blip r:embed="rId2" cstate="print"/>
          <a:stretch>
            <a:fillRect/>
          </a:stretch>
        </p:blipFill>
        <p:spPr>
          <a:xfrm>
            <a:off x="8172400" y="6309320"/>
            <a:ext cx="476250" cy="295275"/>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7" name="Rechthoek 6"/>
          <p:cNvSpPr/>
          <p:nvPr/>
        </p:nvSpPr>
        <p:spPr>
          <a:xfrm>
            <a:off x="0" y="6102000"/>
            <a:ext cx="9144000" cy="75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a:p>
        </p:txBody>
      </p:sp>
      <p:sp>
        <p:nvSpPr>
          <p:cNvPr id="2" name="Verticale titel 1"/>
          <p:cNvSpPr>
            <a:spLocks noGrp="1"/>
          </p:cNvSpPr>
          <p:nvPr>
            <p:ph type="title" orient="vert"/>
          </p:nvPr>
        </p:nvSpPr>
        <p:spPr>
          <a:xfrm>
            <a:off x="6629400" y="274639"/>
            <a:ext cx="2057400" cy="5746650"/>
          </a:xfrm>
        </p:spPr>
        <p:txBody>
          <a:bodyPr vert="eaVert"/>
          <a:lstStyle/>
          <a:p>
            <a:r>
              <a:rPr lang="nl-BE"/>
              <a:t>Titelstijl van model bewerken</a:t>
            </a:r>
            <a:endParaRPr lang="nl-NL"/>
          </a:p>
        </p:txBody>
      </p:sp>
      <p:sp>
        <p:nvSpPr>
          <p:cNvPr id="3" name="Tijdelijke aanduiding voor verticale tekst 2"/>
          <p:cNvSpPr>
            <a:spLocks noGrp="1"/>
          </p:cNvSpPr>
          <p:nvPr>
            <p:ph type="body" orient="vert" idx="1"/>
          </p:nvPr>
        </p:nvSpPr>
        <p:spPr>
          <a:xfrm>
            <a:off x="457200" y="274639"/>
            <a:ext cx="6019800" cy="5746650"/>
          </a:xfrm>
        </p:spPr>
        <p:txBody>
          <a:bodyPr vert="eaVert"/>
          <a:lstStyle/>
          <a:p>
            <a:pPr lvl="0"/>
            <a:r>
              <a:rPr lang="nl-BE"/>
              <a:t>Klik om de tekststijl van het model te bewerken</a:t>
            </a:r>
          </a:p>
          <a:p>
            <a:pPr lvl="1"/>
            <a:r>
              <a:rPr lang="nl-BE"/>
              <a:t>Tweede niveau</a:t>
            </a:r>
          </a:p>
          <a:p>
            <a:pPr lvl="2"/>
            <a:r>
              <a:rPr lang="nl-BE"/>
              <a:t>Derde niveau</a:t>
            </a:r>
          </a:p>
          <a:p>
            <a:pPr lvl="3"/>
            <a:r>
              <a:rPr lang="nl-BE"/>
              <a:t>Vierde niveau</a:t>
            </a:r>
          </a:p>
          <a:p>
            <a:pPr lvl="4"/>
            <a:r>
              <a:rPr lang="nl-BE"/>
              <a:t>Vijfde niveau</a:t>
            </a:r>
            <a:endParaRPr lang="nl-NL"/>
          </a:p>
        </p:txBody>
      </p:sp>
      <p:sp>
        <p:nvSpPr>
          <p:cNvPr id="4" name="Tijdelijke aanduiding voor datum 3"/>
          <p:cNvSpPr>
            <a:spLocks noGrp="1"/>
          </p:cNvSpPr>
          <p:nvPr>
            <p:ph type="dt" sz="half" idx="10"/>
          </p:nvPr>
        </p:nvSpPr>
        <p:spPr/>
        <p:txBody>
          <a:bodyPr/>
          <a:lstStyle/>
          <a:p>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61A5F08B-08AE-4581-A5CB-D6D9DA0972F7}" type="slidenum">
              <a:rPr lang="nl-NL" smtClean="0"/>
              <a:pPr/>
              <a:t>‹#›</a:t>
            </a:fld>
            <a:endParaRPr lang="nl-NL"/>
          </a:p>
        </p:txBody>
      </p:sp>
      <p:pic>
        <p:nvPicPr>
          <p:cNvPr id="9" name="Afbeelding 8" descr="ARTEV_lo_wit_PPT_RGB.png"/>
          <p:cNvPicPr>
            <a:picLocks noChangeAspect="1"/>
          </p:cNvPicPr>
          <p:nvPr/>
        </p:nvPicPr>
        <p:blipFill>
          <a:blip r:embed="rId2" cstate="print"/>
          <a:stretch>
            <a:fillRect/>
          </a:stretch>
        </p:blipFill>
        <p:spPr>
          <a:xfrm>
            <a:off x="8172400" y="6309320"/>
            <a:ext cx="476250" cy="295275"/>
          </a:xfrm>
          <a:prstGeom prst="rect">
            <a:avLst/>
          </a:prstGeom>
        </p:spPr>
      </p:pic>
      <p:sp>
        <p:nvSpPr>
          <p:cNvPr id="10" name="Rechthoek 9"/>
          <p:cNvSpPr/>
          <p:nvPr userDrawn="1"/>
        </p:nvSpPr>
        <p:spPr>
          <a:xfrm>
            <a:off x="0" y="6102000"/>
            <a:ext cx="9144000" cy="75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a:p>
        </p:txBody>
      </p:sp>
      <p:pic>
        <p:nvPicPr>
          <p:cNvPr id="11" name="Afbeelding 10" descr="ARTEV_lo_wit_PPT_RGB.png"/>
          <p:cNvPicPr>
            <a:picLocks noChangeAspect="1"/>
          </p:cNvPicPr>
          <p:nvPr userDrawn="1"/>
        </p:nvPicPr>
        <p:blipFill>
          <a:blip r:embed="rId2" cstate="print"/>
          <a:stretch>
            <a:fillRect/>
          </a:stretch>
        </p:blipFill>
        <p:spPr>
          <a:xfrm>
            <a:off x="8172400" y="6309320"/>
            <a:ext cx="476250" cy="295275"/>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 en object">
    <p:spTree>
      <p:nvGrpSpPr>
        <p:cNvPr id="1" name=""/>
        <p:cNvGrpSpPr/>
        <p:nvPr/>
      </p:nvGrpSpPr>
      <p:grpSpPr>
        <a:xfrm>
          <a:off x="0" y="0"/>
          <a:ext cx="0" cy="0"/>
          <a:chOff x="0" y="0"/>
          <a:chExt cx="0" cy="0"/>
        </a:xfrm>
      </p:grpSpPr>
      <p:sp>
        <p:nvSpPr>
          <p:cNvPr id="7" name="Rechthoek 6"/>
          <p:cNvSpPr/>
          <p:nvPr/>
        </p:nvSpPr>
        <p:spPr>
          <a:xfrm>
            <a:off x="0" y="6102000"/>
            <a:ext cx="9144000" cy="75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a:p>
        </p:txBody>
      </p:sp>
      <p:sp>
        <p:nvSpPr>
          <p:cNvPr id="3" name="Tijdelijke aanduiding voor inhoud 2"/>
          <p:cNvSpPr>
            <a:spLocks noGrp="1"/>
          </p:cNvSpPr>
          <p:nvPr>
            <p:ph idx="1"/>
          </p:nvPr>
        </p:nvSpPr>
        <p:spPr>
          <a:xfrm>
            <a:off x="467544" y="1600201"/>
            <a:ext cx="8208912" cy="4277072"/>
          </a:xfrm>
        </p:spPr>
        <p:txBody>
          <a:bodyPr/>
          <a:lstStyle/>
          <a:p>
            <a:pPr lvl="0"/>
            <a:r>
              <a:rPr lang="nl-BE"/>
              <a:t>Klik om de tekststijl van het model te bewerken</a:t>
            </a:r>
          </a:p>
          <a:p>
            <a:pPr lvl="1"/>
            <a:r>
              <a:rPr lang="nl-BE"/>
              <a:t>Tweede niveau</a:t>
            </a:r>
          </a:p>
          <a:p>
            <a:pPr lvl="2"/>
            <a:r>
              <a:rPr lang="nl-BE"/>
              <a:t>Derde niveau</a:t>
            </a:r>
          </a:p>
          <a:p>
            <a:pPr lvl="3"/>
            <a:r>
              <a:rPr lang="nl-BE"/>
              <a:t>Vierde niveau</a:t>
            </a:r>
          </a:p>
          <a:p>
            <a:pPr lvl="4"/>
            <a:r>
              <a:rPr lang="nl-BE"/>
              <a:t>Vijfde niveau</a:t>
            </a:r>
            <a:endParaRPr lang="nl-NL" dirty="0"/>
          </a:p>
        </p:txBody>
      </p:sp>
      <p:sp>
        <p:nvSpPr>
          <p:cNvPr id="4" name="Tijdelijke aanduiding voor datum 3"/>
          <p:cNvSpPr>
            <a:spLocks noGrp="1"/>
          </p:cNvSpPr>
          <p:nvPr>
            <p:ph type="dt" sz="half" idx="10"/>
          </p:nvPr>
        </p:nvSpPr>
        <p:spPr/>
        <p:txBody>
          <a:bodyPr/>
          <a:lstStyle/>
          <a:p>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61A5F08B-08AE-4581-A5CB-D6D9DA0972F7}" type="slidenum">
              <a:rPr lang="nl-NL" smtClean="0"/>
              <a:pPr/>
              <a:t>‹#›</a:t>
            </a:fld>
            <a:endParaRPr lang="nl-NL"/>
          </a:p>
        </p:txBody>
      </p:sp>
      <p:sp>
        <p:nvSpPr>
          <p:cNvPr id="9" name="Titel 1"/>
          <p:cNvSpPr>
            <a:spLocks noGrp="1"/>
          </p:cNvSpPr>
          <p:nvPr>
            <p:ph type="title"/>
          </p:nvPr>
        </p:nvSpPr>
        <p:spPr>
          <a:xfrm>
            <a:off x="467544" y="274638"/>
            <a:ext cx="8208912" cy="1143000"/>
          </a:xfrm>
        </p:spPr>
        <p:txBody>
          <a:bodyPr anchor="b" anchorCtr="0"/>
          <a:lstStyle>
            <a:lvl1pPr algn="l">
              <a:lnSpc>
                <a:spcPct val="90000"/>
              </a:lnSpc>
              <a:defRPr b="1">
                <a:solidFill>
                  <a:schemeClr val="accent4"/>
                </a:solidFill>
              </a:defRPr>
            </a:lvl1pPr>
          </a:lstStyle>
          <a:p>
            <a:r>
              <a:rPr lang="nl-BE"/>
              <a:t>Titelstijl van model bewerken</a:t>
            </a:r>
            <a:endParaRPr lang="nl-NL" dirty="0"/>
          </a:p>
        </p:txBody>
      </p:sp>
      <p:pic>
        <p:nvPicPr>
          <p:cNvPr id="14" name="Afbeelding 13" descr="ARTEV_lo_wit_PPT_RGB.png"/>
          <p:cNvPicPr>
            <a:picLocks noChangeAspect="1"/>
          </p:cNvPicPr>
          <p:nvPr/>
        </p:nvPicPr>
        <p:blipFill>
          <a:blip r:embed="rId2" cstate="print"/>
          <a:stretch>
            <a:fillRect/>
          </a:stretch>
        </p:blipFill>
        <p:spPr>
          <a:xfrm>
            <a:off x="8172400" y="6309320"/>
            <a:ext cx="476250" cy="295275"/>
          </a:xfrm>
          <a:prstGeom prst="rect">
            <a:avLst/>
          </a:prstGeom>
        </p:spPr>
      </p:pic>
      <p:sp>
        <p:nvSpPr>
          <p:cNvPr id="10" name="Rechthoek 9"/>
          <p:cNvSpPr/>
          <p:nvPr userDrawn="1"/>
        </p:nvSpPr>
        <p:spPr>
          <a:xfrm>
            <a:off x="0" y="6102000"/>
            <a:ext cx="9144000" cy="75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a:p>
        </p:txBody>
      </p:sp>
      <p:pic>
        <p:nvPicPr>
          <p:cNvPr id="11" name="Afbeelding 10" descr="ARTEV_lo_wit_PPT_RGB.png"/>
          <p:cNvPicPr>
            <a:picLocks noChangeAspect="1"/>
          </p:cNvPicPr>
          <p:nvPr userDrawn="1"/>
        </p:nvPicPr>
        <p:blipFill>
          <a:blip r:embed="rId2" cstate="print"/>
          <a:stretch>
            <a:fillRect/>
          </a:stretch>
        </p:blipFill>
        <p:spPr>
          <a:xfrm>
            <a:off x="8172400" y="6309320"/>
            <a:ext cx="476250" cy="295275"/>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7" name="Rechthoek 6"/>
          <p:cNvSpPr/>
          <p:nvPr/>
        </p:nvSpPr>
        <p:spPr>
          <a:xfrm>
            <a:off x="0" y="6102000"/>
            <a:ext cx="9144000" cy="75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a:p>
        </p:txBody>
      </p:sp>
      <p:sp>
        <p:nvSpPr>
          <p:cNvPr id="2" name="Titel 1"/>
          <p:cNvSpPr>
            <a:spLocks noGrp="1"/>
          </p:cNvSpPr>
          <p:nvPr>
            <p:ph type="title"/>
          </p:nvPr>
        </p:nvSpPr>
        <p:spPr>
          <a:xfrm>
            <a:off x="467544" y="4406900"/>
            <a:ext cx="8208911" cy="1362075"/>
          </a:xfrm>
        </p:spPr>
        <p:txBody>
          <a:bodyPr anchor="t"/>
          <a:lstStyle>
            <a:lvl1pPr algn="l">
              <a:defRPr sz="4000" b="1" cap="all">
                <a:solidFill>
                  <a:schemeClr val="accent3"/>
                </a:solidFill>
              </a:defRPr>
            </a:lvl1pPr>
          </a:lstStyle>
          <a:p>
            <a:r>
              <a:rPr lang="nl-BE"/>
              <a:t>Titelstijl van model bewerken</a:t>
            </a:r>
            <a:endParaRPr lang="nl-NL" dirty="0"/>
          </a:p>
        </p:txBody>
      </p:sp>
      <p:sp>
        <p:nvSpPr>
          <p:cNvPr id="3" name="Tijdelijke aanduiding voor tekst 2"/>
          <p:cNvSpPr>
            <a:spLocks noGrp="1"/>
          </p:cNvSpPr>
          <p:nvPr>
            <p:ph type="body" idx="1"/>
          </p:nvPr>
        </p:nvSpPr>
        <p:spPr>
          <a:xfrm>
            <a:off x="467544" y="3429000"/>
            <a:ext cx="8208912" cy="977900"/>
          </a:xfrm>
        </p:spPr>
        <p:txBody>
          <a:bodyPr anchor="b"/>
          <a:lstStyle>
            <a:lvl1pPr marL="0" indent="0">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BE"/>
              <a:t>Klik om de tekststijl van het model te bewerken</a:t>
            </a:r>
          </a:p>
        </p:txBody>
      </p:sp>
      <p:sp>
        <p:nvSpPr>
          <p:cNvPr id="4" name="Tijdelijke aanduiding voor datum 3"/>
          <p:cNvSpPr>
            <a:spLocks noGrp="1"/>
          </p:cNvSpPr>
          <p:nvPr>
            <p:ph type="dt" sz="half" idx="10"/>
          </p:nvPr>
        </p:nvSpPr>
        <p:spPr/>
        <p:txBody>
          <a:bodyPr/>
          <a:lstStyle/>
          <a:p>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61A5F08B-08AE-4581-A5CB-D6D9DA0972F7}" type="slidenum">
              <a:rPr lang="nl-NL" smtClean="0"/>
              <a:pPr/>
              <a:t>‹#›</a:t>
            </a:fld>
            <a:endParaRPr lang="nl-NL"/>
          </a:p>
        </p:txBody>
      </p:sp>
      <p:pic>
        <p:nvPicPr>
          <p:cNvPr id="10" name="Afbeelding 9" descr="ARTEV_lo_wit_PPT_RGB.png"/>
          <p:cNvPicPr>
            <a:picLocks noChangeAspect="1"/>
          </p:cNvPicPr>
          <p:nvPr/>
        </p:nvPicPr>
        <p:blipFill>
          <a:blip r:embed="rId2" cstate="print"/>
          <a:stretch>
            <a:fillRect/>
          </a:stretch>
        </p:blipFill>
        <p:spPr>
          <a:xfrm>
            <a:off x="8172400" y="6309320"/>
            <a:ext cx="476250" cy="295275"/>
          </a:xfrm>
          <a:prstGeom prst="rect">
            <a:avLst/>
          </a:prstGeom>
        </p:spPr>
      </p:pic>
      <p:sp>
        <p:nvSpPr>
          <p:cNvPr id="9" name="Rechthoek 8"/>
          <p:cNvSpPr/>
          <p:nvPr/>
        </p:nvSpPr>
        <p:spPr>
          <a:xfrm>
            <a:off x="0" y="0"/>
            <a:ext cx="9144000" cy="3429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Rechthoek 10"/>
          <p:cNvSpPr/>
          <p:nvPr userDrawn="1"/>
        </p:nvSpPr>
        <p:spPr>
          <a:xfrm>
            <a:off x="0" y="6102000"/>
            <a:ext cx="9144000" cy="75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a:p>
        </p:txBody>
      </p:sp>
      <p:pic>
        <p:nvPicPr>
          <p:cNvPr id="12" name="Afbeelding 11" descr="ARTEV_lo_wit_PPT_RGB.png"/>
          <p:cNvPicPr>
            <a:picLocks noChangeAspect="1"/>
          </p:cNvPicPr>
          <p:nvPr userDrawn="1"/>
        </p:nvPicPr>
        <p:blipFill>
          <a:blip r:embed="rId2" cstate="print"/>
          <a:stretch>
            <a:fillRect/>
          </a:stretch>
        </p:blipFill>
        <p:spPr>
          <a:xfrm>
            <a:off x="8172400" y="6309320"/>
            <a:ext cx="476250" cy="295275"/>
          </a:xfrm>
          <a:prstGeom prst="rect">
            <a:avLst/>
          </a:prstGeom>
        </p:spPr>
      </p:pic>
      <p:sp>
        <p:nvSpPr>
          <p:cNvPr id="13" name="Rechthoek 12"/>
          <p:cNvSpPr/>
          <p:nvPr userDrawn="1"/>
        </p:nvSpPr>
        <p:spPr>
          <a:xfrm>
            <a:off x="0" y="0"/>
            <a:ext cx="9144000" cy="3429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Inhoud van twee">
    <p:spTree>
      <p:nvGrpSpPr>
        <p:cNvPr id="1" name=""/>
        <p:cNvGrpSpPr/>
        <p:nvPr/>
      </p:nvGrpSpPr>
      <p:grpSpPr>
        <a:xfrm>
          <a:off x="0" y="0"/>
          <a:ext cx="0" cy="0"/>
          <a:chOff x="0" y="0"/>
          <a:chExt cx="0" cy="0"/>
        </a:xfrm>
      </p:grpSpPr>
      <p:sp>
        <p:nvSpPr>
          <p:cNvPr id="8" name="Rechthoek 7"/>
          <p:cNvSpPr/>
          <p:nvPr/>
        </p:nvSpPr>
        <p:spPr>
          <a:xfrm>
            <a:off x="0" y="6102000"/>
            <a:ext cx="9144000" cy="75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a:p>
        </p:txBody>
      </p:sp>
      <p:sp>
        <p:nvSpPr>
          <p:cNvPr id="3" name="Tijdelijke aanduiding voor inhoud 2"/>
          <p:cNvSpPr>
            <a:spLocks noGrp="1"/>
          </p:cNvSpPr>
          <p:nvPr>
            <p:ph sz="half" idx="1"/>
          </p:nvPr>
        </p:nvSpPr>
        <p:spPr>
          <a:xfrm>
            <a:off x="457200" y="1600201"/>
            <a:ext cx="3970784" cy="434907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BE"/>
              <a:t>Klik om de tekststijl van het model te bewerken</a:t>
            </a:r>
          </a:p>
          <a:p>
            <a:pPr lvl="1"/>
            <a:r>
              <a:rPr lang="nl-BE"/>
              <a:t>Tweede niveau</a:t>
            </a:r>
          </a:p>
          <a:p>
            <a:pPr lvl="2"/>
            <a:r>
              <a:rPr lang="nl-BE"/>
              <a:t>Derde niveau</a:t>
            </a:r>
          </a:p>
          <a:p>
            <a:pPr lvl="3"/>
            <a:r>
              <a:rPr lang="nl-BE"/>
              <a:t>Vierde niveau</a:t>
            </a:r>
          </a:p>
          <a:p>
            <a:pPr lvl="4"/>
            <a:r>
              <a:rPr lang="nl-BE"/>
              <a:t>Vijfde niveau</a:t>
            </a:r>
            <a:endParaRPr lang="nl-NL"/>
          </a:p>
        </p:txBody>
      </p:sp>
      <p:sp>
        <p:nvSpPr>
          <p:cNvPr id="4" name="Tijdelijke aanduiding voor inhoud 3"/>
          <p:cNvSpPr>
            <a:spLocks noGrp="1"/>
          </p:cNvSpPr>
          <p:nvPr>
            <p:ph sz="half" idx="2"/>
          </p:nvPr>
        </p:nvSpPr>
        <p:spPr>
          <a:xfrm>
            <a:off x="4716016" y="1600201"/>
            <a:ext cx="3960440" cy="43490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BE"/>
              <a:t>Klik om de tekststijl van het model te bewerken</a:t>
            </a:r>
          </a:p>
          <a:p>
            <a:pPr lvl="1"/>
            <a:r>
              <a:rPr lang="nl-BE"/>
              <a:t>Tweede niveau</a:t>
            </a:r>
          </a:p>
          <a:p>
            <a:pPr lvl="2"/>
            <a:r>
              <a:rPr lang="nl-BE"/>
              <a:t>Derde niveau</a:t>
            </a:r>
          </a:p>
          <a:p>
            <a:pPr lvl="3"/>
            <a:r>
              <a:rPr lang="nl-BE"/>
              <a:t>Vierde niveau</a:t>
            </a:r>
          </a:p>
          <a:p>
            <a:pPr lvl="4"/>
            <a:r>
              <a:rPr lang="nl-BE"/>
              <a:t>Vijfde niveau</a:t>
            </a:r>
            <a:endParaRPr lang="nl-NL"/>
          </a:p>
        </p:txBody>
      </p:sp>
      <p:sp>
        <p:nvSpPr>
          <p:cNvPr id="5" name="Tijdelijke aanduiding voor datum 4"/>
          <p:cNvSpPr>
            <a:spLocks noGrp="1"/>
          </p:cNvSpPr>
          <p:nvPr>
            <p:ph type="dt" sz="half" idx="10"/>
          </p:nvPr>
        </p:nvSpPr>
        <p:spPr/>
        <p:txBody>
          <a:bodyPr/>
          <a:lstStyle/>
          <a:p>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61A5F08B-08AE-4581-A5CB-D6D9DA0972F7}" type="slidenum">
              <a:rPr lang="nl-NL" smtClean="0"/>
              <a:pPr/>
              <a:t>‹#›</a:t>
            </a:fld>
            <a:endParaRPr lang="nl-NL"/>
          </a:p>
        </p:txBody>
      </p:sp>
      <p:sp>
        <p:nvSpPr>
          <p:cNvPr id="10" name="Titel 1"/>
          <p:cNvSpPr>
            <a:spLocks noGrp="1"/>
          </p:cNvSpPr>
          <p:nvPr>
            <p:ph type="title"/>
          </p:nvPr>
        </p:nvSpPr>
        <p:spPr>
          <a:xfrm>
            <a:off x="467544" y="274638"/>
            <a:ext cx="8208912" cy="1143000"/>
          </a:xfrm>
        </p:spPr>
        <p:txBody>
          <a:bodyPr anchor="b" anchorCtr="0"/>
          <a:lstStyle>
            <a:lvl1pPr algn="l">
              <a:lnSpc>
                <a:spcPct val="90000"/>
              </a:lnSpc>
              <a:defRPr b="1">
                <a:solidFill>
                  <a:schemeClr val="accent4"/>
                </a:solidFill>
              </a:defRPr>
            </a:lvl1pPr>
          </a:lstStyle>
          <a:p>
            <a:r>
              <a:rPr lang="nl-BE"/>
              <a:t>Titelstijl van model bewerken</a:t>
            </a:r>
            <a:endParaRPr lang="nl-NL" dirty="0"/>
          </a:p>
        </p:txBody>
      </p:sp>
      <p:pic>
        <p:nvPicPr>
          <p:cNvPr id="11" name="Afbeelding 10" descr="ARTEV_lo_wit_PPT_RGB.png"/>
          <p:cNvPicPr>
            <a:picLocks noChangeAspect="1"/>
          </p:cNvPicPr>
          <p:nvPr/>
        </p:nvPicPr>
        <p:blipFill>
          <a:blip r:embed="rId2" cstate="print"/>
          <a:stretch>
            <a:fillRect/>
          </a:stretch>
        </p:blipFill>
        <p:spPr>
          <a:xfrm>
            <a:off x="8172400" y="6309320"/>
            <a:ext cx="476250" cy="295275"/>
          </a:xfrm>
          <a:prstGeom prst="rect">
            <a:avLst/>
          </a:prstGeom>
        </p:spPr>
      </p:pic>
      <p:sp>
        <p:nvSpPr>
          <p:cNvPr id="12" name="Rechthoek 11"/>
          <p:cNvSpPr/>
          <p:nvPr userDrawn="1"/>
        </p:nvSpPr>
        <p:spPr>
          <a:xfrm>
            <a:off x="0" y="6102000"/>
            <a:ext cx="9144000" cy="75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a:p>
        </p:txBody>
      </p:sp>
      <p:pic>
        <p:nvPicPr>
          <p:cNvPr id="13" name="Afbeelding 12" descr="ARTEV_lo_wit_PPT_RGB.png"/>
          <p:cNvPicPr>
            <a:picLocks noChangeAspect="1"/>
          </p:cNvPicPr>
          <p:nvPr userDrawn="1"/>
        </p:nvPicPr>
        <p:blipFill>
          <a:blip r:embed="rId2" cstate="print"/>
          <a:stretch>
            <a:fillRect/>
          </a:stretch>
        </p:blipFill>
        <p:spPr>
          <a:xfrm>
            <a:off x="8172400" y="6309320"/>
            <a:ext cx="476250" cy="295275"/>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Rechthoek 9"/>
          <p:cNvSpPr/>
          <p:nvPr/>
        </p:nvSpPr>
        <p:spPr>
          <a:xfrm>
            <a:off x="0" y="6102000"/>
            <a:ext cx="9144000" cy="75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a:p>
        </p:txBody>
      </p:sp>
      <p:sp>
        <p:nvSpPr>
          <p:cNvPr id="2" name="Titel 1"/>
          <p:cNvSpPr>
            <a:spLocks noGrp="1"/>
          </p:cNvSpPr>
          <p:nvPr>
            <p:ph type="title"/>
          </p:nvPr>
        </p:nvSpPr>
        <p:spPr/>
        <p:txBody>
          <a:bodyPr anchor="b" anchorCtr="0"/>
          <a:lstStyle>
            <a:lvl1pPr algn="l">
              <a:lnSpc>
                <a:spcPct val="90000"/>
              </a:lnSpc>
              <a:defRPr b="1">
                <a:solidFill>
                  <a:schemeClr val="accent4"/>
                </a:solidFill>
              </a:defRPr>
            </a:lvl1pPr>
          </a:lstStyle>
          <a:p>
            <a:r>
              <a:rPr lang="nl-BE"/>
              <a:t>Titelstijl van model bewerken</a:t>
            </a:r>
            <a:endParaRPr lang="nl-NL" dirty="0"/>
          </a:p>
        </p:txBody>
      </p:sp>
      <p:sp>
        <p:nvSpPr>
          <p:cNvPr id="3" name="Tijdelijke aanduiding voor tekst 2"/>
          <p:cNvSpPr>
            <a:spLocks noGrp="1"/>
          </p:cNvSpPr>
          <p:nvPr>
            <p:ph type="body" idx="1"/>
          </p:nvPr>
        </p:nvSpPr>
        <p:spPr>
          <a:xfrm>
            <a:off x="457200" y="1535112"/>
            <a:ext cx="3970784" cy="669751"/>
          </a:xfrm>
          <a:solidFill>
            <a:schemeClr val="accent2"/>
          </a:solidFill>
        </p:spPr>
        <p:txBody>
          <a:bodyPr lIns="144000" tIns="72000" rIns="144000" bIns="72000" anchor="ctr" anchorCtr="0"/>
          <a:lstStyle>
            <a:lvl1pPr marL="0" indent="0">
              <a:lnSpc>
                <a:spcPts val="2400"/>
              </a:lnSpc>
              <a:spcBef>
                <a:spcPts val="0"/>
              </a:spcBef>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a:t>Klik om de tekststijl van het model te bewerken</a:t>
            </a:r>
          </a:p>
        </p:txBody>
      </p:sp>
      <p:sp>
        <p:nvSpPr>
          <p:cNvPr id="4" name="Tijdelijke aanduiding voor inhoud 3"/>
          <p:cNvSpPr>
            <a:spLocks noGrp="1"/>
          </p:cNvSpPr>
          <p:nvPr>
            <p:ph sz="half" idx="2"/>
          </p:nvPr>
        </p:nvSpPr>
        <p:spPr>
          <a:xfrm>
            <a:off x="457200" y="2204864"/>
            <a:ext cx="3970784" cy="3744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BE"/>
              <a:t>Klik om de tekststijl van het model te bewerken</a:t>
            </a:r>
          </a:p>
          <a:p>
            <a:pPr lvl="1"/>
            <a:r>
              <a:rPr lang="nl-BE"/>
              <a:t>Tweede niveau</a:t>
            </a:r>
          </a:p>
          <a:p>
            <a:pPr lvl="2"/>
            <a:r>
              <a:rPr lang="nl-BE"/>
              <a:t>Derde niveau</a:t>
            </a:r>
          </a:p>
          <a:p>
            <a:pPr lvl="3"/>
            <a:r>
              <a:rPr lang="nl-BE"/>
              <a:t>Vierde niveau</a:t>
            </a:r>
          </a:p>
          <a:p>
            <a:pPr lvl="4"/>
            <a:r>
              <a:rPr lang="nl-BE"/>
              <a:t>Vijfde niveau</a:t>
            </a:r>
            <a:endParaRPr lang="nl-NL" dirty="0"/>
          </a:p>
        </p:txBody>
      </p:sp>
      <p:sp>
        <p:nvSpPr>
          <p:cNvPr id="5" name="Tijdelijke aanduiding voor tekst 4"/>
          <p:cNvSpPr>
            <a:spLocks noGrp="1"/>
          </p:cNvSpPr>
          <p:nvPr>
            <p:ph type="body" sz="quarter" idx="3"/>
          </p:nvPr>
        </p:nvSpPr>
        <p:spPr>
          <a:xfrm>
            <a:off x="4716016" y="1535112"/>
            <a:ext cx="3970784" cy="669751"/>
          </a:xfrm>
          <a:solidFill>
            <a:schemeClr val="accent2"/>
          </a:solidFill>
        </p:spPr>
        <p:txBody>
          <a:bodyPr lIns="144000" tIns="72000" rIns="144000" bIns="72000" anchor="ctr" anchorCtr="0"/>
          <a:lstStyle>
            <a:lvl1pPr marL="0" indent="0">
              <a:lnSpc>
                <a:spcPts val="2400"/>
              </a:lnSpc>
              <a:spcBef>
                <a:spcPts val="0"/>
              </a:spcBef>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a:t>Klik om de tekststijl van het model te bewerken</a:t>
            </a:r>
          </a:p>
        </p:txBody>
      </p:sp>
      <p:sp>
        <p:nvSpPr>
          <p:cNvPr id="6" name="Tijdelijke aanduiding voor inhoud 5"/>
          <p:cNvSpPr>
            <a:spLocks noGrp="1"/>
          </p:cNvSpPr>
          <p:nvPr>
            <p:ph sz="quarter" idx="4"/>
          </p:nvPr>
        </p:nvSpPr>
        <p:spPr>
          <a:xfrm>
            <a:off x="4716016" y="2204864"/>
            <a:ext cx="3970784" cy="3744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BE"/>
              <a:t>Klik om de tekststijl van het model te bewerken</a:t>
            </a:r>
          </a:p>
          <a:p>
            <a:pPr lvl="1"/>
            <a:r>
              <a:rPr lang="nl-BE"/>
              <a:t>Tweede niveau</a:t>
            </a:r>
          </a:p>
          <a:p>
            <a:pPr lvl="2"/>
            <a:r>
              <a:rPr lang="nl-BE"/>
              <a:t>Derde niveau</a:t>
            </a:r>
          </a:p>
          <a:p>
            <a:pPr lvl="3"/>
            <a:r>
              <a:rPr lang="nl-BE"/>
              <a:t>Vierde niveau</a:t>
            </a:r>
          </a:p>
          <a:p>
            <a:pPr lvl="4"/>
            <a:r>
              <a:rPr lang="nl-BE"/>
              <a:t>Vijfde niveau</a:t>
            </a:r>
            <a:endParaRPr lang="nl-NL" dirty="0"/>
          </a:p>
        </p:txBody>
      </p:sp>
      <p:sp>
        <p:nvSpPr>
          <p:cNvPr id="7" name="Tijdelijke aanduiding voor datum 6"/>
          <p:cNvSpPr>
            <a:spLocks noGrp="1"/>
          </p:cNvSpPr>
          <p:nvPr>
            <p:ph type="dt" sz="half" idx="10"/>
          </p:nvPr>
        </p:nvSpPr>
        <p:spPr/>
        <p:txBody>
          <a:bodyPr/>
          <a:lstStyle/>
          <a:p>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61A5F08B-08AE-4581-A5CB-D6D9DA0972F7}" type="slidenum">
              <a:rPr lang="nl-NL" smtClean="0"/>
              <a:pPr/>
              <a:t>‹#›</a:t>
            </a:fld>
            <a:endParaRPr lang="nl-NL"/>
          </a:p>
        </p:txBody>
      </p:sp>
      <p:pic>
        <p:nvPicPr>
          <p:cNvPr id="12" name="Afbeelding 11" descr="ARTEV_lo_wit_PPT_RGB.png"/>
          <p:cNvPicPr>
            <a:picLocks noChangeAspect="1"/>
          </p:cNvPicPr>
          <p:nvPr/>
        </p:nvPicPr>
        <p:blipFill>
          <a:blip r:embed="rId2" cstate="print"/>
          <a:stretch>
            <a:fillRect/>
          </a:stretch>
        </p:blipFill>
        <p:spPr>
          <a:xfrm>
            <a:off x="8172400" y="6309320"/>
            <a:ext cx="476250" cy="295275"/>
          </a:xfrm>
          <a:prstGeom prst="rect">
            <a:avLst/>
          </a:prstGeom>
        </p:spPr>
      </p:pic>
      <p:sp>
        <p:nvSpPr>
          <p:cNvPr id="13" name="Rechthoek 12"/>
          <p:cNvSpPr/>
          <p:nvPr userDrawn="1"/>
        </p:nvSpPr>
        <p:spPr>
          <a:xfrm>
            <a:off x="0" y="6102000"/>
            <a:ext cx="9144000" cy="75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a:p>
        </p:txBody>
      </p:sp>
      <p:pic>
        <p:nvPicPr>
          <p:cNvPr id="14" name="Afbeelding 13" descr="ARTEV_lo_wit_PPT_RGB.png"/>
          <p:cNvPicPr>
            <a:picLocks noChangeAspect="1"/>
          </p:cNvPicPr>
          <p:nvPr userDrawn="1"/>
        </p:nvPicPr>
        <p:blipFill>
          <a:blip r:embed="rId2" cstate="print"/>
          <a:stretch>
            <a:fillRect/>
          </a:stretch>
        </p:blipFill>
        <p:spPr>
          <a:xfrm>
            <a:off x="8172400" y="6309320"/>
            <a:ext cx="476250" cy="295275"/>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Alleen titel">
    <p:spTree>
      <p:nvGrpSpPr>
        <p:cNvPr id="1" name=""/>
        <p:cNvGrpSpPr/>
        <p:nvPr/>
      </p:nvGrpSpPr>
      <p:grpSpPr>
        <a:xfrm>
          <a:off x="0" y="0"/>
          <a:ext cx="0" cy="0"/>
          <a:chOff x="0" y="0"/>
          <a:chExt cx="0" cy="0"/>
        </a:xfrm>
      </p:grpSpPr>
      <p:sp>
        <p:nvSpPr>
          <p:cNvPr id="6" name="Rechthoek 5"/>
          <p:cNvSpPr/>
          <p:nvPr/>
        </p:nvSpPr>
        <p:spPr>
          <a:xfrm>
            <a:off x="0" y="6102000"/>
            <a:ext cx="9144000" cy="75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a:p>
        </p:txBody>
      </p:sp>
      <p:sp>
        <p:nvSpPr>
          <p:cNvPr id="3" name="Tijdelijke aanduiding voor datum 2"/>
          <p:cNvSpPr>
            <a:spLocks noGrp="1"/>
          </p:cNvSpPr>
          <p:nvPr>
            <p:ph type="dt" sz="half" idx="10"/>
          </p:nvPr>
        </p:nvSpPr>
        <p:spPr/>
        <p:txBody>
          <a:bodyPr/>
          <a:lstStyle/>
          <a:p>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61A5F08B-08AE-4581-A5CB-D6D9DA0972F7}" type="slidenum">
              <a:rPr lang="nl-NL" smtClean="0"/>
              <a:pPr/>
              <a:t>‹#›</a:t>
            </a:fld>
            <a:endParaRPr lang="nl-NL"/>
          </a:p>
        </p:txBody>
      </p:sp>
      <p:sp>
        <p:nvSpPr>
          <p:cNvPr id="8" name="Titel 1"/>
          <p:cNvSpPr>
            <a:spLocks noGrp="1"/>
          </p:cNvSpPr>
          <p:nvPr>
            <p:ph type="title"/>
          </p:nvPr>
        </p:nvSpPr>
        <p:spPr>
          <a:xfrm>
            <a:off x="467544" y="274638"/>
            <a:ext cx="8208912" cy="1143000"/>
          </a:xfrm>
        </p:spPr>
        <p:txBody>
          <a:bodyPr anchor="b" anchorCtr="0"/>
          <a:lstStyle>
            <a:lvl1pPr algn="l">
              <a:lnSpc>
                <a:spcPct val="90000"/>
              </a:lnSpc>
              <a:defRPr b="1">
                <a:solidFill>
                  <a:schemeClr val="accent4"/>
                </a:solidFill>
              </a:defRPr>
            </a:lvl1pPr>
          </a:lstStyle>
          <a:p>
            <a:r>
              <a:rPr lang="nl-BE"/>
              <a:t>Titelstijl van model bewerken</a:t>
            </a:r>
            <a:endParaRPr lang="nl-NL" dirty="0"/>
          </a:p>
        </p:txBody>
      </p:sp>
      <p:pic>
        <p:nvPicPr>
          <p:cNvPr id="9" name="Afbeelding 8" descr="ARTEV_lo_wit_PPT_RGB.png"/>
          <p:cNvPicPr>
            <a:picLocks noChangeAspect="1"/>
          </p:cNvPicPr>
          <p:nvPr/>
        </p:nvPicPr>
        <p:blipFill>
          <a:blip r:embed="rId2" cstate="print"/>
          <a:stretch>
            <a:fillRect/>
          </a:stretch>
        </p:blipFill>
        <p:spPr>
          <a:xfrm>
            <a:off x="8172400" y="6309320"/>
            <a:ext cx="476250" cy="295275"/>
          </a:xfrm>
          <a:prstGeom prst="rect">
            <a:avLst/>
          </a:prstGeom>
        </p:spPr>
      </p:pic>
      <p:sp>
        <p:nvSpPr>
          <p:cNvPr id="10" name="Rechthoek 9"/>
          <p:cNvSpPr/>
          <p:nvPr userDrawn="1"/>
        </p:nvSpPr>
        <p:spPr>
          <a:xfrm>
            <a:off x="0" y="6102000"/>
            <a:ext cx="9144000" cy="75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a:p>
        </p:txBody>
      </p:sp>
      <p:pic>
        <p:nvPicPr>
          <p:cNvPr id="11" name="Afbeelding 10" descr="ARTEV_lo_wit_PPT_RGB.png"/>
          <p:cNvPicPr>
            <a:picLocks noChangeAspect="1"/>
          </p:cNvPicPr>
          <p:nvPr userDrawn="1"/>
        </p:nvPicPr>
        <p:blipFill>
          <a:blip r:embed="rId2" cstate="print"/>
          <a:stretch>
            <a:fillRect/>
          </a:stretch>
        </p:blipFill>
        <p:spPr>
          <a:xfrm>
            <a:off x="8172400" y="6309320"/>
            <a:ext cx="476250" cy="295275"/>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5" name="Rechthoek 4"/>
          <p:cNvSpPr/>
          <p:nvPr/>
        </p:nvSpPr>
        <p:spPr>
          <a:xfrm>
            <a:off x="0" y="6102000"/>
            <a:ext cx="9144000" cy="75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a:p>
        </p:txBody>
      </p:sp>
      <p:sp>
        <p:nvSpPr>
          <p:cNvPr id="2" name="Tijdelijke aanduiding voor datum 1"/>
          <p:cNvSpPr>
            <a:spLocks noGrp="1"/>
          </p:cNvSpPr>
          <p:nvPr>
            <p:ph type="dt" sz="half" idx="10"/>
          </p:nvPr>
        </p:nvSpPr>
        <p:spPr/>
        <p:txBody>
          <a:bodyPr/>
          <a:lstStyle/>
          <a:p>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61A5F08B-08AE-4581-A5CB-D6D9DA0972F7}" type="slidenum">
              <a:rPr lang="nl-NL" smtClean="0"/>
              <a:pPr/>
              <a:t>‹#›</a:t>
            </a:fld>
            <a:endParaRPr lang="nl-NL"/>
          </a:p>
        </p:txBody>
      </p:sp>
      <p:pic>
        <p:nvPicPr>
          <p:cNvPr id="7" name="Afbeelding 6" descr="ARTEV_lo_wit_PPT_RGB.png"/>
          <p:cNvPicPr>
            <a:picLocks noChangeAspect="1"/>
          </p:cNvPicPr>
          <p:nvPr/>
        </p:nvPicPr>
        <p:blipFill>
          <a:blip r:embed="rId2" cstate="print"/>
          <a:stretch>
            <a:fillRect/>
          </a:stretch>
        </p:blipFill>
        <p:spPr>
          <a:xfrm>
            <a:off x="8172400" y="6309320"/>
            <a:ext cx="476250" cy="295275"/>
          </a:xfrm>
          <a:prstGeom prst="rect">
            <a:avLst/>
          </a:prstGeom>
        </p:spPr>
      </p:pic>
      <p:sp>
        <p:nvSpPr>
          <p:cNvPr id="8" name="Rechthoek 7"/>
          <p:cNvSpPr/>
          <p:nvPr userDrawn="1"/>
        </p:nvSpPr>
        <p:spPr>
          <a:xfrm>
            <a:off x="0" y="6102000"/>
            <a:ext cx="9144000" cy="75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a:p>
        </p:txBody>
      </p:sp>
      <p:pic>
        <p:nvPicPr>
          <p:cNvPr id="9" name="Afbeelding 8" descr="ARTEV_lo_wit_PPT_RGB.png"/>
          <p:cNvPicPr>
            <a:picLocks noChangeAspect="1"/>
          </p:cNvPicPr>
          <p:nvPr userDrawn="1"/>
        </p:nvPicPr>
        <p:blipFill>
          <a:blip r:embed="rId2" cstate="print"/>
          <a:stretch>
            <a:fillRect/>
          </a:stretch>
        </p:blipFill>
        <p:spPr>
          <a:xfrm>
            <a:off x="8172400" y="6309320"/>
            <a:ext cx="476250" cy="295275"/>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8" name="Rechthoek 7"/>
          <p:cNvSpPr/>
          <p:nvPr/>
        </p:nvSpPr>
        <p:spPr>
          <a:xfrm>
            <a:off x="0" y="6102000"/>
            <a:ext cx="9144000" cy="75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a:p>
        </p:txBody>
      </p:sp>
      <p:sp>
        <p:nvSpPr>
          <p:cNvPr id="2" name="Titel 1"/>
          <p:cNvSpPr>
            <a:spLocks noGrp="1"/>
          </p:cNvSpPr>
          <p:nvPr>
            <p:ph type="title"/>
          </p:nvPr>
        </p:nvSpPr>
        <p:spPr>
          <a:xfrm>
            <a:off x="0" y="0"/>
            <a:ext cx="3275855" cy="1435100"/>
          </a:xfrm>
          <a:solidFill>
            <a:schemeClr val="accent2"/>
          </a:solidFill>
        </p:spPr>
        <p:txBody>
          <a:bodyPr lIns="468000" tIns="180000" bIns="180000" anchor="b"/>
          <a:lstStyle>
            <a:lvl1pPr algn="l">
              <a:defRPr sz="2000" b="1">
                <a:solidFill>
                  <a:schemeClr val="tx1"/>
                </a:solidFill>
              </a:defRPr>
            </a:lvl1pPr>
          </a:lstStyle>
          <a:p>
            <a:r>
              <a:rPr lang="nl-BE"/>
              <a:t>Titelstijl van model bewerken</a:t>
            </a:r>
            <a:endParaRPr lang="nl-NL" dirty="0"/>
          </a:p>
        </p:txBody>
      </p:sp>
      <p:sp>
        <p:nvSpPr>
          <p:cNvPr id="3" name="Tijdelijke aanduiding voor inhoud 2"/>
          <p:cNvSpPr>
            <a:spLocks noGrp="1"/>
          </p:cNvSpPr>
          <p:nvPr>
            <p:ph idx="1"/>
          </p:nvPr>
        </p:nvSpPr>
        <p:spPr>
          <a:xfrm>
            <a:off x="3275856" y="0"/>
            <a:ext cx="5410944" cy="6126163"/>
          </a:xfrm>
        </p:spPr>
        <p:txBody>
          <a:bodyPr lIns="360000" tIns="360000" rIns="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BE"/>
              <a:t>Klik om de tekststijl van het model te bewerken</a:t>
            </a:r>
          </a:p>
          <a:p>
            <a:pPr lvl="1"/>
            <a:r>
              <a:rPr lang="nl-BE"/>
              <a:t>Tweede niveau</a:t>
            </a:r>
          </a:p>
          <a:p>
            <a:pPr lvl="2"/>
            <a:r>
              <a:rPr lang="nl-BE"/>
              <a:t>Derde niveau</a:t>
            </a:r>
          </a:p>
          <a:p>
            <a:pPr lvl="3"/>
            <a:r>
              <a:rPr lang="nl-BE"/>
              <a:t>Vierde niveau</a:t>
            </a:r>
          </a:p>
          <a:p>
            <a:pPr lvl="4"/>
            <a:r>
              <a:rPr lang="nl-BE"/>
              <a:t>Vijfde niveau</a:t>
            </a:r>
            <a:endParaRPr lang="nl-NL" dirty="0"/>
          </a:p>
        </p:txBody>
      </p:sp>
      <p:sp>
        <p:nvSpPr>
          <p:cNvPr id="4" name="Tijdelijke aanduiding voor tekst 3"/>
          <p:cNvSpPr>
            <a:spLocks noGrp="1"/>
          </p:cNvSpPr>
          <p:nvPr>
            <p:ph type="body" sz="half" idx="2"/>
          </p:nvPr>
        </p:nvSpPr>
        <p:spPr>
          <a:xfrm>
            <a:off x="1" y="1435100"/>
            <a:ext cx="3275856" cy="4658195"/>
          </a:xfrm>
          <a:solidFill>
            <a:schemeClr val="bg2"/>
          </a:solidFill>
        </p:spPr>
        <p:txBody>
          <a:bodyPr lIns="468000" tIns="18000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a:t>Klik om de tekststijl van het model te bewerken</a:t>
            </a:r>
          </a:p>
        </p:txBody>
      </p:sp>
      <p:sp>
        <p:nvSpPr>
          <p:cNvPr id="5" name="Tijdelijke aanduiding voor datum 4"/>
          <p:cNvSpPr>
            <a:spLocks noGrp="1"/>
          </p:cNvSpPr>
          <p:nvPr>
            <p:ph type="dt" sz="half" idx="10"/>
          </p:nvPr>
        </p:nvSpPr>
        <p:spPr/>
        <p:txBody>
          <a:bodyPr/>
          <a:lstStyle/>
          <a:p>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61A5F08B-08AE-4581-A5CB-D6D9DA0972F7}" type="slidenum">
              <a:rPr lang="nl-NL" smtClean="0"/>
              <a:pPr/>
              <a:t>‹#›</a:t>
            </a:fld>
            <a:endParaRPr lang="nl-NL" dirty="0"/>
          </a:p>
        </p:txBody>
      </p:sp>
      <p:pic>
        <p:nvPicPr>
          <p:cNvPr id="10" name="Afbeelding 9" descr="ARTEV_lo_wit_PPT_RGB.png"/>
          <p:cNvPicPr>
            <a:picLocks noChangeAspect="1"/>
          </p:cNvPicPr>
          <p:nvPr/>
        </p:nvPicPr>
        <p:blipFill>
          <a:blip r:embed="rId2" cstate="print"/>
          <a:stretch>
            <a:fillRect/>
          </a:stretch>
        </p:blipFill>
        <p:spPr>
          <a:xfrm>
            <a:off x="8172400" y="6309320"/>
            <a:ext cx="476250" cy="295275"/>
          </a:xfrm>
          <a:prstGeom prst="rect">
            <a:avLst/>
          </a:prstGeom>
        </p:spPr>
      </p:pic>
      <p:sp>
        <p:nvSpPr>
          <p:cNvPr id="11" name="Rechthoek 10"/>
          <p:cNvSpPr/>
          <p:nvPr userDrawn="1"/>
        </p:nvSpPr>
        <p:spPr>
          <a:xfrm>
            <a:off x="0" y="6102000"/>
            <a:ext cx="9144000" cy="75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a:p>
        </p:txBody>
      </p:sp>
      <p:pic>
        <p:nvPicPr>
          <p:cNvPr id="12" name="Afbeelding 11" descr="ARTEV_lo_wit_PPT_RGB.png"/>
          <p:cNvPicPr>
            <a:picLocks noChangeAspect="1"/>
          </p:cNvPicPr>
          <p:nvPr userDrawn="1"/>
        </p:nvPicPr>
        <p:blipFill>
          <a:blip r:embed="rId2" cstate="print"/>
          <a:stretch>
            <a:fillRect/>
          </a:stretch>
        </p:blipFill>
        <p:spPr>
          <a:xfrm>
            <a:off x="8172400" y="6309320"/>
            <a:ext cx="476250" cy="29527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8" name="Rechthoek 7"/>
          <p:cNvSpPr/>
          <p:nvPr/>
        </p:nvSpPr>
        <p:spPr>
          <a:xfrm>
            <a:off x="0" y="6102000"/>
            <a:ext cx="9144000" cy="75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a:p>
        </p:txBody>
      </p:sp>
      <p:sp>
        <p:nvSpPr>
          <p:cNvPr id="2" name="Titel 1"/>
          <p:cNvSpPr>
            <a:spLocks noGrp="1"/>
          </p:cNvSpPr>
          <p:nvPr>
            <p:ph type="title"/>
          </p:nvPr>
        </p:nvSpPr>
        <p:spPr>
          <a:xfrm>
            <a:off x="467544" y="4869160"/>
            <a:ext cx="8208912" cy="498178"/>
          </a:xfrm>
        </p:spPr>
        <p:txBody>
          <a:bodyPr anchor="b"/>
          <a:lstStyle>
            <a:lvl1pPr algn="l">
              <a:defRPr sz="2000" b="1">
                <a:solidFill>
                  <a:schemeClr val="accent3"/>
                </a:solidFill>
              </a:defRPr>
            </a:lvl1pPr>
          </a:lstStyle>
          <a:p>
            <a:r>
              <a:rPr lang="nl-BE"/>
              <a:t>Titelstijl van model bewerken</a:t>
            </a:r>
            <a:endParaRPr lang="nl-NL" dirty="0"/>
          </a:p>
        </p:txBody>
      </p:sp>
      <p:sp>
        <p:nvSpPr>
          <p:cNvPr id="3" name="Tijdelijke aanduiding voor afbeelding 2"/>
          <p:cNvSpPr>
            <a:spLocks noGrp="1"/>
          </p:cNvSpPr>
          <p:nvPr>
            <p:ph type="pic" idx="1"/>
          </p:nvPr>
        </p:nvSpPr>
        <p:spPr>
          <a:xfrm>
            <a:off x="467544" y="0"/>
            <a:ext cx="8208912" cy="48691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BE"/>
              <a:t>Sleep de afbeelding naar de tijdelijke aanduiding of klik op het pictogram als u een afbeelding wilt toevoegen</a:t>
            </a:r>
            <a:endParaRPr lang="nl-NL" dirty="0"/>
          </a:p>
        </p:txBody>
      </p:sp>
      <p:sp>
        <p:nvSpPr>
          <p:cNvPr id="4" name="Tijdelijke aanduiding voor tekst 3"/>
          <p:cNvSpPr>
            <a:spLocks noGrp="1"/>
          </p:cNvSpPr>
          <p:nvPr>
            <p:ph type="body" sz="half" idx="2"/>
          </p:nvPr>
        </p:nvSpPr>
        <p:spPr>
          <a:xfrm>
            <a:off x="467544" y="5367338"/>
            <a:ext cx="8208912" cy="58194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a:t>Klik om de tekststijl van het model te bewerken</a:t>
            </a:r>
          </a:p>
        </p:txBody>
      </p:sp>
      <p:sp>
        <p:nvSpPr>
          <p:cNvPr id="5" name="Tijdelijke aanduiding voor datum 4"/>
          <p:cNvSpPr>
            <a:spLocks noGrp="1"/>
          </p:cNvSpPr>
          <p:nvPr>
            <p:ph type="dt" sz="half" idx="10"/>
          </p:nvPr>
        </p:nvSpPr>
        <p:spPr/>
        <p:txBody>
          <a:bodyPr/>
          <a:lstStyle/>
          <a:p>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61A5F08B-08AE-4581-A5CB-D6D9DA0972F7}" type="slidenum">
              <a:rPr lang="nl-NL" smtClean="0"/>
              <a:pPr/>
              <a:t>‹#›</a:t>
            </a:fld>
            <a:endParaRPr lang="nl-NL"/>
          </a:p>
        </p:txBody>
      </p:sp>
      <p:pic>
        <p:nvPicPr>
          <p:cNvPr id="10" name="Afbeelding 9" descr="ARTEV_lo_wit_PPT_RGB.png"/>
          <p:cNvPicPr>
            <a:picLocks noChangeAspect="1"/>
          </p:cNvPicPr>
          <p:nvPr/>
        </p:nvPicPr>
        <p:blipFill>
          <a:blip r:embed="rId2" cstate="print"/>
          <a:stretch>
            <a:fillRect/>
          </a:stretch>
        </p:blipFill>
        <p:spPr>
          <a:xfrm>
            <a:off x="8172400" y="6309320"/>
            <a:ext cx="476250" cy="295275"/>
          </a:xfrm>
          <a:prstGeom prst="rect">
            <a:avLst/>
          </a:prstGeom>
        </p:spPr>
      </p:pic>
      <p:sp>
        <p:nvSpPr>
          <p:cNvPr id="11" name="Rechthoek 10"/>
          <p:cNvSpPr/>
          <p:nvPr userDrawn="1"/>
        </p:nvSpPr>
        <p:spPr>
          <a:xfrm>
            <a:off x="0" y="6102000"/>
            <a:ext cx="9144000" cy="75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a:p>
        </p:txBody>
      </p:sp>
      <p:pic>
        <p:nvPicPr>
          <p:cNvPr id="12" name="Afbeelding 11" descr="ARTEV_lo_wit_PPT_RGB.png"/>
          <p:cNvPicPr>
            <a:picLocks noChangeAspect="1"/>
          </p:cNvPicPr>
          <p:nvPr userDrawn="1"/>
        </p:nvPicPr>
        <p:blipFill>
          <a:blip r:embed="rId2" cstate="print"/>
          <a:stretch>
            <a:fillRect/>
          </a:stretch>
        </p:blipFill>
        <p:spPr>
          <a:xfrm>
            <a:off x="8172400" y="6309320"/>
            <a:ext cx="476250" cy="295275"/>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67544" y="274638"/>
            <a:ext cx="8208912" cy="1143000"/>
          </a:xfrm>
          <a:prstGeom prst="rect">
            <a:avLst/>
          </a:prstGeom>
        </p:spPr>
        <p:txBody>
          <a:bodyPr vert="horz" lIns="0" tIns="0" rIns="0" bIns="0" rtlCol="0" anchor="ctr">
            <a:normAutofit/>
          </a:bodyPr>
          <a:lstStyle/>
          <a:p>
            <a:r>
              <a:rPr lang="nl-NL"/>
              <a:t>Klik om de stijl te bewerken</a:t>
            </a:r>
          </a:p>
        </p:txBody>
      </p:sp>
      <p:sp>
        <p:nvSpPr>
          <p:cNvPr id="3" name="Tijdelijke aanduiding voor tekst 2"/>
          <p:cNvSpPr>
            <a:spLocks noGrp="1"/>
          </p:cNvSpPr>
          <p:nvPr>
            <p:ph type="body" idx="1"/>
          </p:nvPr>
        </p:nvSpPr>
        <p:spPr>
          <a:xfrm>
            <a:off x="467544" y="1600201"/>
            <a:ext cx="8208912" cy="4277072"/>
          </a:xfrm>
          <a:prstGeom prst="rect">
            <a:avLst/>
          </a:prstGeom>
        </p:spPr>
        <p:txBody>
          <a:bodyPr vert="horz" lIns="0" tIns="0" rIns="0" bIns="0" rtlCol="0">
            <a:norm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2"/>
          </p:nvPr>
        </p:nvSpPr>
        <p:spPr>
          <a:xfrm>
            <a:off x="899592" y="6336000"/>
            <a:ext cx="864096" cy="252000"/>
          </a:xfrm>
          <a:prstGeom prst="rect">
            <a:avLst/>
          </a:prstGeom>
        </p:spPr>
        <p:txBody>
          <a:bodyPr vert="horz" lIns="0" tIns="0" rIns="0" bIns="0" rtlCol="0" anchor="ctr"/>
          <a:lstStyle>
            <a:lvl1pPr algn="l">
              <a:defRPr sz="1200">
                <a:solidFill>
                  <a:schemeClr val="bg1"/>
                </a:solidFill>
              </a:defRPr>
            </a:lvl1pPr>
          </a:lstStyle>
          <a:p>
            <a:endParaRPr lang="nl-NL" dirty="0"/>
          </a:p>
        </p:txBody>
      </p:sp>
      <p:sp>
        <p:nvSpPr>
          <p:cNvPr id="5" name="Tijdelijke aanduiding voor voettekst 4"/>
          <p:cNvSpPr>
            <a:spLocks noGrp="1"/>
          </p:cNvSpPr>
          <p:nvPr>
            <p:ph type="ftr" sz="quarter" idx="3"/>
          </p:nvPr>
        </p:nvSpPr>
        <p:spPr>
          <a:xfrm>
            <a:off x="1763688" y="6336000"/>
            <a:ext cx="5400000" cy="252000"/>
          </a:xfrm>
          <a:prstGeom prst="rect">
            <a:avLst/>
          </a:prstGeom>
        </p:spPr>
        <p:txBody>
          <a:bodyPr vert="horz" lIns="0" tIns="0" rIns="0" bIns="0" rtlCol="0" anchor="ctr"/>
          <a:lstStyle>
            <a:lvl1pPr algn="l">
              <a:defRPr sz="1200">
                <a:solidFill>
                  <a:schemeClr val="bg1"/>
                </a:solidFill>
              </a:defRPr>
            </a:lvl1pPr>
          </a:lstStyle>
          <a:p>
            <a:endParaRPr lang="nl-NL" dirty="0"/>
          </a:p>
        </p:txBody>
      </p:sp>
      <p:sp>
        <p:nvSpPr>
          <p:cNvPr id="6" name="Tijdelijke aanduiding voor dianummer 5"/>
          <p:cNvSpPr>
            <a:spLocks noGrp="1"/>
          </p:cNvSpPr>
          <p:nvPr>
            <p:ph type="sldNum" sz="quarter" idx="4"/>
          </p:nvPr>
        </p:nvSpPr>
        <p:spPr>
          <a:xfrm>
            <a:off x="467544" y="6336000"/>
            <a:ext cx="252000" cy="252000"/>
          </a:xfrm>
          <a:prstGeom prst="rect">
            <a:avLst/>
          </a:prstGeom>
          <a:solidFill>
            <a:schemeClr val="bg1"/>
          </a:solidFill>
        </p:spPr>
        <p:txBody>
          <a:bodyPr vert="horz" lIns="36000" tIns="36000" rIns="36000" bIns="36000" rtlCol="0" anchor="ctr"/>
          <a:lstStyle>
            <a:lvl1pPr algn="ctr">
              <a:defRPr sz="1200" b="1">
                <a:solidFill>
                  <a:schemeClr val="accent1"/>
                </a:solidFill>
              </a:defRPr>
            </a:lvl1pPr>
          </a:lstStyle>
          <a:p>
            <a:fld id="{61A5F08B-08AE-4581-A5CB-D6D9DA0972F7}" type="slidenum">
              <a:rPr lang="nl-NL" smtClean="0"/>
              <a:pPr/>
              <a:t>‹#›</a:t>
            </a:fld>
            <a:endParaRPr lang="nl-NL"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288000" indent="-288000" algn="l" defTabSz="720000" rtl="0" eaLnBrk="1" latinLnBrk="0" hangingPunct="1">
        <a:spcBef>
          <a:spcPct val="20000"/>
        </a:spcBef>
        <a:buClr>
          <a:schemeClr val="accent2"/>
        </a:buClr>
        <a:buSzPct val="100000"/>
        <a:buFont typeface="Wingdings" pitchFamily="2" charset="2"/>
        <a:buChar char="§"/>
        <a:defRPr sz="3200" kern="1200">
          <a:solidFill>
            <a:schemeClr val="tx1"/>
          </a:solidFill>
          <a:latin typeface="+mn-lt"/>
          <a:ea typeface="+mn-ea"/>
          <a:cs typeface="+mn-cs"/>
        </a:defRPr>
      </a:lvl1pPr>
      <a:lvl2pPr marL="576000" indent="-288000" algn="l" defTabSz="914400" rtl="0" eaLnBrk="1" latinLnBrk="0" hangingPunct="1">
        <a:spcBef>
          <a:spcPct val="20000"/>
        </a:spcBef>
        <a:buClr>
          <a:schemeClr val="accent2"/>
        </a:buClr>
        <a:buSzPct val="100000"/>
        <a:buFont typeface="Wingdings" pitchFamily="2" charset="2"/>
        <a:buChar char="§"/>
        <a:defRPr sz="2800" kern="1200">
          <a:solidFill>
            <a:schemeClr val="tx1"/>
          </a:solidFill>
          <a:latin typeface="+mn-lt"/>
          <a:ea typeface="+mn-ea"/>
          <a:cs typeface="+mn-cs"/>
        </a:defRPr>
      </a:lvl2pPr>
      <a:lvl3pPr marL="864000" indent="-288000" algn="l" defTabSz="914400" rtl="0" eaLnBrk="1" latinLnBrk="0" hangingPunct="1">
        <a:spcBef>
          <a:spcPct val="20000"/>
        </a:spcBef>
        <a:buClr>
          <a:schemeClr val="accent2"/>
        </a:buClr>
        <a:buSzPct val="100000"/>
        <a:buFont typeface="Wingdings" pitchFamily="2" charset="2"/>
        <a:buChar char="§"/>
        <a:defRPr sz="2400" kern="1200">
          <a:solidFill>
            <a:schemeClr val="tx1"/>
          </a:solidFill>
          <a:latin typeface="+mn-lt"/>
          <a:ea typeface="+mn-ea"/>
          <a:cs typeface="+mn-cs"/>
        </a:defRPr>
      </a:lvl3pPr>
      <a:lvl4pPr marL="1152000" indent="-288000" algn="l" defTabSz="914400" rtl="0" eaLnBrk="1" latinLnBrk="0" hangingPunct="1">
        <a:spcBef>
          <a:spcPct val="20000"/>
        </a:spcBef>
        <a:buClr>
          <a:schemeClr val="accent2"/>
        </a:buClr>
        <a:buSzPct val="100000"/>
        <a:buFont typeface="Wingdings" pitchFamily="2" charset="2"/>
        <a:buChar char="§"/>
        <a:defRPr sz="2000" kern="1200">
          <a:solidFill>
            <a:schemeClr val="tx1"/>
          </a:solidFill>
          <a:latin typeface="+mn-lt"/>
          <a:ea typeface="+mn-ea"/>
          <a:cs typeface="+mn-cs"/>
        </a:defRPr>
      </a:lvl4pPr>
      <a:lvl5pPr marL="1440000" indent="-288000" algn="l" defTabSz="914400" rtl="0" eaLnBrk="1" latinLnBrk="0" hangingPunct="1">
        <a:spcBef>
          <a:spcPct val="20000"/>
        </a:spcBef>
        <a:buClr>
          <a:schemeClr val="accent2"/>
        </a:buClr>
        <a:buSzPct val="100000"/>
        <a:buFont typeface="Wingdings"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arteveldehogeschool.be/en/en"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08445" y="3212976"/>
            <a:ext cx="8168630" cy="1189820"/>
          </a:xfrm>
        </p:spPr>
        <p:txBody>
          <a:bodyPr>
            <a:noAutofit/>
          </a:bodyPr>
          <a:lstStyle/>
          <a:p>
            <a:r>
              <a:rPr lang="en-GB" sz="2800" noProof="0" dirty="0"/>
              <a:t>M-DECREE: MOTOR, MOTIVATION AND POSSIBILITIES IN PROFESSIONAL LEARNING COMMUNITIES</a:t>
            </a:r>
          </a:p>
        </p:txBody>
      </p:sp>
      <p:sp>
        <p:nvSpPr>
          <p:cNvPr id="3" name="Ondertitel 2"/>
          <p:cNvSpPr>
            <a:spLocks noGrp="1"/>
          </p:cNvSpPr>
          <p:nvPr>
            <p:ph type="subTitle" idx="1"/>
          </p:nvPr>
        </p:nvSpPr>
        <p:spPr>
          <a:xfrm>
            <a:off x="512562" y="4757110"/>
            <a:ext cx="8631438" cy="2100890"/>
          </a:xfrm>
        </p:spPr>
        <p:txBody>
          <a:bodyPr>
            <a:normAutofit/>
          </a:bodyPr>
          <a:lstStyle/>
          <a:p>
            <a:r>
              <a:rPr lang="en-GB" sz="1800" noProof="0" dirty="0"/>
              <a:t>WILSSENS, M., MEIRSSCHAUT, M., MICHELS, S., OUAHAB, A., DE SMET, V.</a:t>
            </a:r>
          </a:p>
          <a:p>
            <a:r>
              <a:rPr lang="en-GB" sz="1800" noProof="0" dirty="0"/>
              <a:t>Artevelde University College, Ghent, Belgium, Pedagogical Counselling Service Catholic Education Flanders, East-Flanders area, Pedagogical Counselling Service of the City of Ghent</a:t>
            </a:r>
          </a:p>
          <a:p>
            <a:r>
              <a:rPr lang="en-GB" sz="1800" noProof="0" dirty="0">
                <a:hlinkClick r:id="rId3"/>
              </a:rPr>
              <a:t>www.arteveldehogeschool.be/en/en</a:t>
            </a:r>
            <a:endParaRPr lang="en-GB" sz="1800" noProof="0" dirty="0"/>
          </a:p>
          <a:p>
            <a:r>
              <a:rPr lang="en-GB" sz="1800" noProof="0" dirty="0"/>
              <a:t>MALTA, 6th of April 2017</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251520" y="0"/>
            <a:ext cx="8208912" cy="854886"/>
          </a:xfrm>
        </p:spPr>
        <p:txBody>
          <a:bodyPr>
            <a:normAutofit/>
          </a:bodyPr>
          <a:lstStyle/>
          <a:p>
            <a:r>
              <a:rPr lang="en-GB" sz="4000" noProof="0" dirty="0"/>
              <a:t>3. Experiences so far…</a:t>
            </a:r>
          </a:p>
        </p:txBody>
      </p:sp>
      <p:sp>
        <p:nvSpPr>
          <p:cNvPr id="2" name="Content Placeholder 1"/>
          <p:cNvSpPr>
            <a:spLocks noGrp="1"/>
          </p:cNvSpPr>
          <p:nvPr>
            <p:ph idx="1"/>
          </p:nvPr>
        </p:nvSpPr>
        <p:spPr>
          <a:xfrm>
            <a:off x="467544" y="880926"/>
            <a:ext cx="4536504" cy="5212369"/>
          </a:xfrm>
        </p:spPr>
        <p:txBody>
          <a:bodyPr>
            <a:normAutofit fontScale="85000" lnSpcReduction="20000"/>
          </a:bodyPr>
          <a:lstStyle/>
          <a:p>
            <a:pPr marL="0" indent="0">
              <a:buNone/>
            </a:pPr>
            <a:r>
              <a:rPr lang="en-GB" b="1" noProof="0" dirty="0"/>
              <a:t>Common themes</a:t>
            </a:r>
          </a:p>
          <a:p>
            <a:pPr marL="0" indent="0">
              <a:buNone/>
            </a:pPr>
            <a:r>
              <a:rPr lang="en-GB" noProof="0" dirty="0"/>
              <a:t>During the training path, schools asked for extra support on following subjects:</a:t>
            </a:r>
          </a:p>
          <a:p>
            <a:pPr marL="514350" indent="-514350">
              <a:buFont typeface="+mj-lt"/>
              <a:buAutoNum type="arabicPeriod"/>
            </a:pPr>
            <a:r>
              <a:rPr lang="en-GB" noProof="0" dirty="0"/>
              <a:t>Communication with parents</a:t>
            </a:r>
          </a:p>
          <a:p>
            <a:pPr marL="514350" indent="-514350">
              <a:buFont typeface="+mj-lt"/>
              <a:buAutoNum type="arabicPeriod"/>
            </a:pPr>
            <a:r>
              <a:rPr lang="en-GB" noProof="0" dirty="0"/>
              <a:t>Reflect which children</a:t>
            </a:r>
          </a:p>
          <a:p>
            <a:pPr marL="514350" indent="-514350">
              <a:buFont typeface="+mj-lt"/>
              <a:buAutoNum type="arabicPeriod"/>
            </a:pPr>
            <a:r>
              <a:rPr lang="en-GB" noProof="0" dirty="0"/>
              <a:t>Pupil participation</a:t>
            </a:r>
          </a:p>
          <a:p>
            <a:pPr marL="514350" indent="-514350">
              <a:buFont typeface="+mj-lt"/>
              <a:buAutoNum type="arabicPeriod"/>
            </a:pPr>
            <a:r>
              <a:rPr lang="en-GB" noProof="0" dirty="0"/>
              <a:t>Team teaching</a:t>
            </a:r>
          </a:p>
          <a:p>
            <a:pPr marL="514350" indent="-514350">
              <a:buFont typeface="+mj-lt"/>
              <a:buAutoNum type="arabicPeriod"/>
            </a:pPr>
            <a:r>
              <a:rPr lang="en-GB" noProof="0" dirty="0"/>
              <a:t>Differentiated instruction</a:t>
            </a:r>
          </a:p>
          <a:p>
            <a:pPr marL="514350" indent="-514350">
              <a:buFont typeface="+mj-lt"/>
              <a:buAutoNum type="arabicPeriod"/>
            </a:pPr>
            <a:r>
              <a:rPr lang="en-GB" noProof="0" dirty="0"/>
              <a:t>Graduating</a:t>
            </a:r>
          </a:p>
          <a:p>
            <a:pPr marL="514350" indent="-514350">
              <a:buFont typeface="+mj-lt"/>
              <a:buAutoNum type="arabicPeriod"/>
            </a:pPr>
            <a:r>
              <a:rPr lang="en-GB" noProof="0" dirty="0"/>
              <a:t>Partnerships</a:t>
            </a:r>
          </a:p>
          <a:p>
            <a:pPr marL="514350" indent="-514350">
              <a:buFont typeface="+mj-lt"/>
              <a:buAutoNum type="arabicPeriod"/>
            </a:pPr>
            <a:r>
              <a:rPr lang="en-GB" noProof="0" dirty="0"/>
              <a:t>Student tracking system</a:t>
            </a:r>
          </a:p>
        </p:txBody>
      </p:sp>
      <p:pic>
        <p:nvPicPr>
          <p:cNvPr id="4" name="Afbeelding 3" descr="Image of children's hands"/>
          <p:cNvPicPr>
            <a:picLocks noChangeAspect="1"/>
          </p:cNvPicPr>
          <p:nvPr/>
        </p:nvPicPr>
        <p:blipFill>
          <a:blip r:embed="rId3"/>
          <a:stretch>
            <a:fillRect/>
          </a:stretch>
        </p:blipFill>
        <p:spPr>
          <a:xfrm>
            <a:off x="5220072" y="212791"/>
            <a:ext cx="3691943" cy="2098254"/>
          </a:xfrm>
          <a:prstGeom prst="rect">
            <a:avLst/>
          </a:prstGeom>
        </p:spPr>
      </p:pic>
    </p:spTree>
    <p:extLst>
      <p:ext uri="{BB962C8B-B14F-4D97-AF65-F5344CB8AC3E}">
        <p14:creationId xmlns:p14="http://schemas.microsoft.com/office/powerpoint/2010/main" val="21345123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GB" noProof="0" dirty="0"/>
              <a:t>1. Policy framework </a:t>
            </a:r>
            <a:endParaRPr lang="en-GB" sz="2400" noProof="0" dirty="0">
              <a:solidFill>
                <a:schemeClr val="accent2"/>
              </a:solidFill>
            </a:endParaRPr>
          </a:p>
        </p:txBody>
      </p:sp>
      <p:sp>
        <p:nvSpPr>
          <p:cNvPr id="8" name="Content Placeholder 7"/>
          <p:cNvSpPr>
            <a:spLocks noGrp="1"/>
          </p:cNvSpPr>
          <p:nvPr>
            <p:ph idx="1"/>
          </p:nvPr>
        </p:nvSpPr>
        <p:spPr>
          <a:xfrm>
            <a:off x="179512" y="2041324"/>
            <a:ext cx="8136904" cy="4014767"/>
          </a:xfrm>
        </p:spPr>
        <p:txBody>
          <a:bodyPr>
            <a:normAutofit fontScale="92500" lnSpcReduction="20000"/>
          </a:bodyPr>
          <a:lstStyle/>
          <a:p>
            <a:pPr marL="0" indent="0" algn="just">
              <a:lnSpc>
                <a:spcPct val="115000"/>
              </a:lnSpc>
              <a:buNone/>
            </a:pPr>
            <a:r>
              <a:rPr lang="en-GB" sz="2800" noProof="0" dirty="0">
                <a:ea typeface="Calibri" charset="0"/>
              </a:rPr>
              <a:t>Belgium: relatively large number of students with SEN located in special schools (NESSE, 2012) </a:t>
            </a:r>
          </a:p>
          <a:p>
            <a:pPr marL="0" indent="0" algn="just">
              <a:lnSpc>
                <a:spcPct val="115000"/>
              </a:lnSpc>
              <a:spcAft>
                <a:spcPts val="0"/>
              </a:spcAft>
              <a:buNone/>
            </a:pPr>
            <a:r>
              <a:rPr lang="en-GB" sz="2800" noProof="0" dirty="0">
                <a:ea typeface="Calibri" charset="0"/>
              </a:rPr>
              <a:t>Over the last decade: increase of pupils assessed with SEN of 12%</a:t>
            </a:r>
          </a:p>
          <a:p>
            <a:pPr marL="0" indent="0" algn="just">
              <a:lnSpc>
                <a:spcPct val="115000"/>
              </a:lnSpc>
              <a:spcAft>
                <a:spcPts val="0"/>
              </a:spcAft>
              <a:buNone/>
            </a:pPr>
            <a:r>
              <a:rPr lang="en-GB" sz="2800" noProof="0" dirty="0">
                <a:ea typeface="Calibri" charset="0"/>
                <a:sym typeface="Wingdings"/>
              </a:rPr>
              <a:t>Educational system</a:t>
            </a:r>
            <a:endParaRPr lang="en-GB" sz="2800" noProof="0" dirty="0">
              <a:ea typeface="Calibri" charset="0"/>
            </a:endParaRPr>
          </a:p>
          <a:p>
            <a:pPr marL="742950" lvl="1" indent="-285750" algn="just">
              <a:lnSpc>
                <a:spcPct val="115000"/>
              </a:lnSpc>
              <a:buFont typeface="Arial" charset="0"/>
              <a:buChar char="•"/>
            </a:pPr>
            <a:r>
              <a:rPr lang="en-GB" noProof="0" dirty="0">
                <a:ea typeface="Calibri" charset="0"/>
              </a:rPr>
              <a:t>grade retention, </a:t>
            </a:r>
          </a:p>
          <a:p>
            <a:pPr marL="742950" lvl="1" indent="-285750" algn="just">
              <a:lnSpc>
                <a:spcPct val="115000"/>
              </a:lnSpc>
              <a:buFont typeface="Arial" charset="0"/>
              <a:buChar char="•"/>
            </a:pPr>
            <a:r>
              <a:rPr lang="en-GB" noProof="0" dirty="0">
                <a:ea typeface="Calibri" charset="0"/>
              </a:rPr>
              <a:t>diagnostic labelling</a:t>
            </a:r>
          </a:p>
          <a:p>
            <a:pPr marL="742950" lvl="1" indent="-285750" algn="just">
              <a:lnSpc>
                <a:spcPct val="115000"/>
              </a:lnSpc>
              <a:buFont typeface="Arial" charset="0"/>
              <a:buChar char="•"/>
            </a:pPr>
            <a:r>
              <a:rPr lang="en-GB" noProof="0" dirty="0">
                <a:ea typeface="Calibri" charset="0"/>
              </a:rPr>
              <a:t>referral: expert model</a:t>
            </a:r>
          </a:p>
          <a:p>
            <a:pPr marL="288000" lvl="1" indent="0" algn="just">
              <a:lnSpc>
                <a:spcPct val="115000"/>
              </a:lnSpc>
              <a:buNone/>
            </a:pPr>
            <a:r>
              <a:rPr lang="en-GB" noProof="0" dirty="0">
                <a:ea typeface="Calibri" charset="0"/>
              </a:rPr>
              <a:t>(Crevits, 2014)</a:t>
            </a:r>
            <a:endParaRPr lang="en-GB" noProof="0" dirty="0"/>
          </a:p>
        </p:txBody>
      </p:sp>
      <p:pic>
        <p:nvPicPr>
          <p:cNvPr id="3" name="Afbeelding 2" descr="Map of Europe, highlighting Belgium"/>
          <p:cNvPicPr>
            <a:picLocks noChangeAspect="1"/>
          </p:cNvPicPr>
          <p:nvPr/>
        </p:nvPicPr>
        <p:blipFill>
          <a:blip r:embed="rId3"/>
          <a:stretch>
            <a:fillRect/>
          </a:stretch>
        </p:blipFill>
        <p:spPr>
          <a:xfrm>
            <a:off x="6367803" y="-199407"/>
            <a:ext cx="2877610" cy="2242034"/>
          </a:xfrm>
          <a:prstGeom prst="rect">
            <a:avLst/>
          </a:prstGeom>
        </p:spPr>
      </p:pic>
      <p:sp>
        <p:nvSpPr>
          <p:cNvPr id="5" name="Ovaal 4" descr="Cicle highlighting Belgium"/>
          <p:cNvSpPr/>
          <p:nvPr/>
        </p:nvSpPr>
        <p:spPr>
          <a:xfrm>
            <a:off x="7806608" y="66120"/>
            <a:ext cx="1296144" cy="504056"/>
          </a:xfrm>
          <a:prstGeom prst="ellipse">
            <a:avLst/>
          </a:prstGeom>
          <a:solidFill>
            <a:schemeClr val="accent1">
              <a:alpha val="4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6" name="Afbeelding 5" descr="Graph showing Pupils in special schools and classes as a % of the total school population in each European country.&#10;Belgium (Flemish community) has the highest percentage (approximately 5.2%), followed in descending order by Germany, Belgium (French community), Czech Republic, Latvia, Estonia, Netherlands, Hungary, Switzerland, Denmark, Slovenia, Austria, UK (Northern Ireland), Poland, UK (England), Finland, Bulgaria, Lithuania, Luxembourg, UK (Scotland), UK (Wales), Ireland, Greece, France, Spain, Norway, Iceland, Malta, Cyprus, Portugal, Sweden and Italy. &#10;Source: European Agency for  Development in Special Needs Education, Country Data 2010.&#10;Note: The statistics for Bulgaria and Italy are drawn from the European Agency for Development in Special Needs Education, Country Data 2008 since they are not included in the 2010 document."/>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51920" y="3223087"/>
            <a:ext cx="5292080" cy="3647307"/>
          </a:xfrm>
          <a:prstGeom prst="rect">
            <a:avLst/>
          </a:prstGeom>
        </p:spPr>
      </p:pic>
      <p:sp>
        <p:nvSpPr>
          <p:cNvPr id="7" name="Ovaal 6" descr="Cicle around Belgium (Flemish community)"/>
          <p:cNvSpPr/>
          <p:nvPr/>
        </p:nvSpPr>
        <p:spPr>
          <a:xfrm rot="18907740">
            <a:off x="3932175" y="5870607"/>
            <a:ext cx="1124097" cy="296301"/>
          </a:xfrm>
          <a:prstGeom prst="ellipse">
            <a:avLst/>
          </a:prstGeom>
          <a:solidFill>
            <a:schemeClr val="accent1">
              <a:alpha val="4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26482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GB" noProof="0" dirty="0"/>
              <a:t>2. New legislation Belgium Flemish community: M-decree (2014)</a:t>
            </a:r>
            <a:endParaRPr lang="en-GB" sz="2400" noProof="0" dirty="0">
              <a:solidFill>
                <a:schemeClr val="accent2"/>
              </a:solidFill>
            </a:endParaRPr>
          </a:p>
        </p:txBody>
      </p:sp>
      <p:sp>
        <p:nvSpPr>
          <p:cNvPr id="5" name="Content Placeholder 4"/>
          <p:cNvSpPr>
            <a:spLocks noGrp="1"/>
          </p:cNvSpPr>
          <p:nvPr>
            <p:ph sz="half" idx="1"/>
          </p:nvPr>
        </p:nvSpPr>
        <p:spPr>
          <a:xfrm>
            <a:off x="457200" y="1600201"/>
            <a:ext cx="7787208" cy="3196951"/>
          </a:xfrm>
        </p:spPr>
        <p:txBody>
          <a:bodyPr>
            <a:normAutofit fontScale="92500" lnSpcReduction="20000"/>
          </a:bodyPr>
          <a:lstStyle/>
          <a:p>
            <a:pPr marL="342900" indent="-342900">
              <a:buAutoNum type="arabicPeriod"/>
            </a:pPr>
            <a:r>
              <a:rPr lang="en-GB" b="1" noProof="0" dirty="0"/>
              <a:t>Inclusive education </a:t>
            </a:r>
            <a:r>
              <a:rPr lang="en-GB" noProof="0" dirty="0"/>
              <a:t>as the first option </a:t>
            </a:r>
          </a:p>
          <a:p>
            <a:pPr marL="342900" indent="-342900">
              <a:buAutoNum type="arabicPeriod"/>
            </a:pPr>
            <a:r>
              <a:rPr lang="en-GB" noProof="0" dirty="0"/>
              <a:t>The right to </a:t>
            </a:r>
            <a:r>
              <a:rPr lang="en-GB" b="1" noProof="0" dirty="0"/>
              <a:t>reasonable accommodations</a:t>
            </a:r>
          </a:p>
          <a:p>
            <a:pPr marL="342900" indent="-342900">
              <a:buAutoNum type="arabicPeriod"/>
            </a:pPr>
            <a:r>
              <a:rPr lang="en-GB" noProof="0" dirty="0"/>
              <a:t>The right for </a:t>
            </a:r>
            <a:r>
              <a:rPr lang="en-GB" b="1" noProof="0" dirty="0"/>
              <a:t>enrolment </a:t>
            </a:r>
            <a:r>
              <a:rPr lang="en-GB" noProof="0" dirty="0"/>
              <a:t>in a regular school</a:t>
            </a:r>
          </a:p>
          <a:p>
            <a:pPr marL="342900" indent="-342900">
              <a:buAutoNum type="arabicPeriod"/>
            </a:pPr>
            <a:r>
              <a:rPr lang="en-GB" noProof="0" dirty="0"/>
              <a:t>Modernising the structure &amp; role of </a:t>
            </a:r>
            <a:r>
              <a:rPr lang="en-GB" b="1" noProof="0" dirty="0"/>
              <a:t>special schools</a:t>
            </a:r>
          </a:p>
          <a:p>
            <a:pPr marL="342900" indent="-342900">
              <a:buAutoNum type="arabicPeriod"/>
            </a:pPr>
            <a:r>
              <a:rPr lang="en-GB" b="1" noProof="0" dirty="0"/>
              <a:t>Continuum of supports &amp; </a:t>
            </a:r>
            <a:r>
              <a:rPr lang="en-GB" noProof="0" dirty="0"/>
              <a:t>clear procedures for assessment, external support and individually adapted curricula</a:t>
            </a:r>
          </a:p>
          <a:p>
            <a:pPr marL="342900" indent="-342900">
              <a:buAutoNum type="arabicPeriod"/>
            </a:pPr>
            <a:r>
              <a:rPr lang="en-GB" b="1" noProof="0" dirty="0"/>
              <a:t>Supporting</a:t>
            </a:r>
            <a:r>
              <a:rPr lang="en-GB" noProof="0" dirty="0"/>
              <a:t> teachers in regular schools</a:t>
            </a:r>
          </a:p>
        </p:txBody>
      </p:sp>
      <p:sp>
        <p:nvSpPr>
          <p:cNvPr id="6" name="Content Placeholder 5"/>
          <p:cNvSpPr>
            <a:spLocks noGrp="1"/>
          </p:cNvSpPr>
          <p:nvPr>
            <p:ph sz="half" idx="2"/>
          </p:nvPr>
        </p:nvSpPr>
        <p:spPr>
          <a:xfrm>
            <a:off x="323528" y="4979715"/>
            <a:ext cx="5328591" cy="1257597"/>
          </a:xfrm>
        </p:spPr>
        <p:txBody>
          <a:bodyPr/>
          <a:lstStyle/>
          <a:p>
            <a:pPr marL="571500" indent="-571500">
              <a:buFont typeface="Wingdings" charset="2"/>
              <a:buChar char="à"/>
            </a:pPr>
            <a:r>
              <a:rPr lang="en-GB" sz="3200" b="1" noProof="0" dirty="0">
                <a:sym typeface="Wingdings"/>
              </a:rPr>
              <a:t>Towards more inclusive education</a:t>
            </a:r>
            <a:endParaRPr lang="en-GB" noProof="0" dirty="0"/>
          </a:p>
        </p:txBody>
      </p:sp>
      <p:pic>
        <p:nvPicPr>
          <p:cNvPr id="7" name="Afbeelding 6" descr="Sat nav screen showing a picture of a road, with M-Decree written abov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21298" y="4177939"/>
            <a:ext cx="3322702" cy="2947236"/>
          </a:xfrm>
          <a:prstGeom prst="rect">
            <a:avLst/>
          </a:prstGeom>
        </p:spPr>
      </p:pic>
      <p:sp>
        <p:nvSpPr>
          <p:cNvPr id="8" name="Tekstvak 7"/>
          <p:cNvSpPr txBox="1"/>
          <p:nvPr/>
        </p:nvSpPr>
        <p:spPr>
          <a:xfrm>
            <a:off x="6588224" y="5057594"/>
            <a:ext cx="1224136" cy="338554"/>
          </a:xfrm>
          <a:prstGeom prst="rect">
            <a:avLst/>
          </a:prstGeom>
          <a:solidFill>
            <a:schemeClr val="accent1"/>
          </a:solidFill>
        </p:spPr>
        <p:txBody>
          <a:bodyPr wrap="square" rtlCol="0">
            <a:spAutoFit/>
          </a:bodyPr>
          <a:lstStyle/>
          <a:p>
            <a:pPr algn="ctr"/>
            <a:r>
              <a:rPr lang="nl-BE" sz="1600" b="1" dirty="0"/>
              <a:t>M- DECREE </a:t>
            </a:r>
          </a:p>
        </p:txBody>
      </p:sp>
    </p:spTree>
    <p:extLst>
      <p:ext uri="{BB962C8B-B14F-4D97-AF65-F5344CB8AC3E}">
        <p14:creationId xmlns:p14="http://schemas.microsoft.com/office/powerpoint/2010/main" val="13600883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1520" y="42257"/>
            <a:ext cx="8208912" cy="1143000"/>
          </a:xfrm>
        </p:spPr>
        <p:txBody>
          <a:bodyPr>
            <a:normAutofit fontScale="90000"/>
          </a:bodyPr>
          <a:lstStyle/>
          <a:p>
            <a:r>
              <a:rPr lang="en-GB" noProof="0" dirty="0"/>
              <a:t>Professional development programmes</a:t>
            </a:r>
          </a:p>
        </p:txBody>
      </p:sp>
      <p:sp>
        <p:nvSpPr>
          <p:cNvPr id="5" name="Content Placeholder 4"/>
          <p:cNvSpPr>
            <a:spLocks noGrp="1"/>
          </p:cNvSpPr>
          <p:nvPr>
            <p:ph idx="1"/>
          </p:nvPr>
        </p:nvSpPr>
        <p:spPr/>
        <p:txBody>
          <a:bodyPr>
            <a:normAutofit fontScale="92500" lnSpcReduction="20000"/>
          </a:bodyPr>
          <a:lstStyle/>
          <a:p>
            <a:pPr marL="457200" indent="-457200">
              <a:buFont typeface="Arial" charset="0"/>
              <a:buChar char="•"/>
            </a:pPr>
            <a:r>
              <a:rPr lang="en-GB" sz="2800" noProof="0" dirty="0"/>
              <a:t>Department of Education finances </a:t>
            </a:r>
          </a:p>
          <a:p>
            <a:r>
              <a:rPr lang="en-GB" sz="2800" noProof="0" dirty="0"/>
              <a:t>	PDPs within 5 learning networks</a:t>
            </a:r>
          </a:p>
          <a:p>
            <a:pPr marL="457200" indent="-457200">
              <a:buFont typeface="Arial" charset="0"/>
              <a:buChar char="•"/>
            </a:pPr>
            <a:r>
              <a:rPr lang="en-GB" sz="2800" noProof="0" dirty="0"/>
              <a:t>Artevelde University College Network</a:t>
            </a:r>
          </a:p>
          <a:p>
            <a:pPr marL="1371600" lvl="2" indent="-457200">
              <a:buFont typeface="Courier New" charset="0"/>
              <a:buChar char="o"/>
            </a:pPr>
            <a:r>
              <a:rPr lang="en-GB" sz="2800" noProof="0" dirty="0"/>
              <a:t>Initial teacher education </a:t>
            </a:r>
          </a:p>
          <a:p>
            <a:pPr marL="1371600" lvl="2" indent="-457200">
              <a:buFont typeface="Courier New" charset="0"/>
              <a:buChar char="o"/>
            </a:pPr>
            <a:r>
              <a:rPr lang="en-GB" sz="2800" noProof="0" dirty="0"/>
              <a:t>Advanced bachelor Special Ed. + School Development</a:t>
            </a:r>
          </a:p>
          <a:p>
            <a:pPr marL="1371600" lvl="2" indent="-457200">
              <a:buFont typeface="Courier New" charset="0"/>
              <a:buChar char="o"/>
            </a:pPr>
            <a:r>
              <a:rPr lang="en-GB" sz="2800" noProof="0" dirty="0"/>
              <a:t>Pedagogical Counselling Service Catholic Education Flanders, East-Flanders area</a:t>
            </a:r>
          </a:p>
          <a:p>
            <a:pPr marL="1371600" lvl="2" indent="-457200">
              <a:buFont typeface="Courier New" charset="0"/>
              <a:buChar char="o"/>
            </a:pPr>
            <a:r>
              <a:rPr lang="en-GB" sz="2800" noProof="0" dirty="0"/>
              <a:t>Pedagogical Counselling Service City of Ghent</a:t>
            </a:r>
          </a:p>
          <a:p>
            <a:pPr marL="457200" indent="-457200">
              <a:buFont typeface="Arial" charset="0"/>
              <a:buChar char="•"/>
            </a:pPr>
            <a:r>
              <a:rPr lang="en-GB" sz="2800" noProof="0" dirty="0"/>
              <a:t>Professional learning communities: </a:t>
            </a:r>
          </a:p>
          <a:p>
            <a:r>
              <a:rPr lang="en-GB" sz="2800" noProof="0" dirty="0"/>
              <a:t>30 schools in 2015-16, 30 in 2016-17, 30 in 2017-18 </a:t>
            </a:r>
            <a:endParaRPr lang="en-GB" noProof="0" dirty="0"/>
          </a:p>
        </p:txBody>
      </p:sp>
      <p:pic>
        <p:nvPicPr>
          <p:cNvPr id="4" name="Afbeelding 3" descr="Image of a hand holding two jigsaw pieces, with the word Partnership written across them"/>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98359" y="770313"/>
            <a:ext cx="3672408" cy="2180318"/>
          </a:xfrm>
          <a:prstGeom prst="rect">
            <a:avLst/>
          </a:prstGeom>
        </p:spPr>
      </p:pic>
    </p:spTree>
    <p:extLst>
      <p:ext uri="{BB962C8B-B14F-4D97-AF65-F5344CB8AC3E}">
        <p14:creationId xmlns:p14="http://schemas.microsoft.com/office/powerpoint/2010/main" val="14302092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1"/>
          <p:cNvSpPr>
            <a:spLocks noGrp="1"/>
          </p:cNvSpPr>
          <p:nvPr>
            <p:ph type="title"/>
          </p:nvPr>
        </p:nvSpPr>
        <p:spPr>
          <a:xfrm>
            <a:off x="467544" y="274638"/>
            <a:ext cx="8208912" cy="1143000"/>
          </a:xfrm>
        </p:spPr>
        <p:txBody>
          <a:bodyPr>
            <a:noAutofit/>
          </a:bodyPr>
          <a:lstStyle/>
          <a:p>
            <a:pPr eaLnBrk="1" hangingPunct="1">
              <a:lnSpc>
                <a:spcPts val="5500"/>
              </a:lnSpc>
            </a:pPr>
            <a:r>
              <a:rPr lang="en-GB" noProof="0" dirty="0"/>
              <a:t>What support should every school provide since September 2015?</a:t>
            </a:r>
          </a:p>
        </p:txBody>
      </p:sp>
      <p:pic>
        <p:nvPicPr>
          <p:cNvPr id="32769" name="Tijdelijke aanduiding voor inhoud 4" descr="A triangle shows four phases of support needs.&#10;Vision for support:&#10;Phase 0: Broad basic support, is at the base of the triangle, followed by Phase 1: Increased support and Phase 2: Extended support, with Phase 3: Individual Supported Curriculum at the tip of the triangle. &#10;In phases 0 and 1, Pedagogical counselling services support a broad support for all children and more inclusion.&#10;In phases 2 and 3, Pupil guidance centre: needs-based, action-oriented assessment and/or statement giving access to an individually adapted curriculum (IAC).&#10;"/>
          <p:cNvPicPr>
            <a:picLocks noGrp="1"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76414" y="1532956"/>
            <a:ext cx="6192837" cy="6164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Rechthoek 9"/>
          <p:cNvSpPr/>
          <p:nvPr/>
        </p:nvSpPr>
        <p:spPr>
          <a:xfrm>
            <a:off x="993854" y="3602831"/>
            <a:ext cx="7813675" cy="214313"/>
          </a:xfrm>
          <a:prstGeom prst="rect">
            <a:avLst/>
          </a:prstGeom>
        </p:spPr>
        <p:style>
          <a:lnRef idx="2">
            <a:schemeClr val="accent1"/>
          </a:lnRef>
          <a:fillRef idx="1">
            <a:schemeClr val="lt1"/>
          </a:fillRef>
          <a:effectRef idx="0">
            <a:schemeClr val="accent1"/>
          </a:effectRef>
          <a:fontRef idx="minor">
            <a:schemeClr val="dk1"/>
          </a:fontRef>
        </p:style>
        <p:txBody>
          <a:bodyPr lIns="87268" tIns="43634" rIns="87268" bIns="43634" anchor="ctr"/>
          <a:lstStyle/>
          <a:p>
            <a:pPr algn="ctr" eaLnBrk="1" fontAlgn="auto" hangingPunct="1">
              <a:spcBef>
                <a:spcPts val="0"/>
              </a:spcBef>
              <a:spcAft>
                <a:spcPts val="0"/>
              </a:spcAft>
              <a:defRPr/>
            </a:pPr>
            <a:r>
              <a:rPr lang="en-US" sz="2800" b="1" i="1" dirty="0">
                <a:latin typeface="Trebuchet MS"/>
                <a:cs typeface="Trebuchet MS"/>
              </a:rPr>
              <a:t>Needs for external support</a:t>
            </a:r>
          </a:p>
        </p:txBody>
      </p:sp>
      <p:sp>
        <p:nvSpPr>
          <p:cNvPr id="11" name="PIJL-OMLAAG 10" descr="Arrow moving up the triangle"/>
          <p:cNvSpPr/>
          <p:nvPr/>
        </p:nvSpPr>
        <p:spPr>
          <a:xfrm rot="10800000">
            <a:off x="8446297" y="1720962"/>
            <a:ext cx="484187" cy="1868488"/>
          </a:xfrm>
          <a:prstGeom prst="downArrow">
            <a:avLst>
              <a:gd name="adj1" fmla="val 50000"/>
              <a:gd name="adj2" fmla="val 76506"/>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BE"/>
          </a:p>
        </p:txBody>
      </p:sp>
      <p:sp>
        <p:nvSpPr>
          <p:cNvPr id="8" name="Rectangle 11"/>
          <p:cNvSpPr/>
          <p:nvPr/>
        </p:nvSpPr>
        <p:spPr>
          <a:xfrm>
            <a:off x="411029" y="1502059"/>
            <a:ext cx="3328988" cy="2043113"/>
          </a:xfrm>
          <a:prstGeom prst="rect">
            <a:avLst/>
          </a:prstGeom>
          <a:solidFill>
            <a:srgbClr val="FF6600"/>
          </a:solidFill>
          <a:ln>
            <a:solidFill>
              <a:schemeClr val="bg1"/>
            </a:solidFill>
          </a:ln>
        </p:spPr>
        <p:style>
          <a:lnRef idx="1">
            <a:schemeClr val="accent6"/>
          </a:lnRef>
          <a:fillRef idx="3">
            <a:schemeClr val="accent6"/>
          </a:fillRef>
          <a:effectRef idx="2">
            <a:schemeClr val="accent6"/>
          </a:effectRef>
          <a:fontRef idx="minor">
            <a:schemeClr val="lt1"/>
          </a:fontRef>
        </p:style>
        <p:txBody>
          <a:bodyPr anchor="ctr"/>
          <a:lstStyle/>
          <a:p>
            <a:pPr algn="ctr">
              <a:defRPr/>
            </a:pPr>
            <a:r>
              <a:rPr lang="nl-BE" dirty="0">
                <a:latin typeface="Trebuchet MS"/>
                <a:cs typeface="Trebuchet MS"/>
              </a:rPr>
              <a:t>Pupil guidance centre: needs based, action oriented assessment and/or statement giving access to an individually adapted curriculum (IAC)</a:t>
            </a:r>
          </a:p>
        </p:txBody>
      </p:sp>
      <p:sp>
        <p:nvSpPr>
          <p:cNvPr id="12" name="PIJL-OMLAAG 11" descr="Arrow moving down the triangle"/>
          <p:cNvSpPr/>
          <p:nvPr/>
        </p:nvSpPr>
        <p:spPr>
          <a:xfrm>
            <a:off x="8442480" y="3799193"/>
            <a:ext cx="484188" cy="2032000"/>
          </a:xfrm>
          <a:prstGeom prst="downArrow">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BE"/>
          </a:p>
        </p:txBody>
      </p:sp>
      <p:sp>
        <p:nvSpPr>
          <p:cNvPr id="9" name="Rectangle 2"/>
          <p:cNvSpPr/>
          <p:nvPr/>
        </p:nvSpPr>
        <p:spPr>
          <a:xfrm>
            <a:off x="415965" y="3973551"/>
            <a:ext cx="3328988" cy="2036267"/>
          </a:xfrm>
          <a:prstGeom prst="rect">
            <a:avLst/>
          </a:prstGeom>
          <a:solidFill>
            <a:srgbClr val="990099"/>
          </a:solidFill>
          <a:ln>
            <a:solidFill>
              <a:schemeClr val="bg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nl-BE" dirty="0">
                <a:latin typeface="Trebuchet MS"/>
                <a:cs typeface="Trebuchet MS"/>
              </a:rPr>
              <a:t>Pedagogical counselling services supporting a broad support for all children &amp; more inclusion</a:t>
            </a:r>
          </a:p>
        </p:txBody>
      </p:sp>
      <p:sp>
        <p:nvSpPr>
          <p:cNvPr id="14" name="Tekstvak 13"/>
          <p:cNvSpPr txBox="1"/>
          <p:nvPr/>
        </p:nvSpPr>
        <p:spPr>
          <a:xfrm>
            <a:off x="467544" y="6250893"/>
            <a:ext cx="2430999" cy="369332"/>
          </a:xfrm>
          <a:prstGeom prst="rect">
            <a:avLst/>
          </a:prstGeom>
          <a:noFill/>
        </p:spPr>
        <p:txBody>
          <a:bodyPr wrap="none" rtlCol="0">
            <a:spAutoFit/>
          </a:bodyPr>
          <a:lstStyle/>
          <a:p>
            <a:r>
              <a:rPr lang="nl-NL" dirty="0" err="1"/>
              <a:t>www.prodiagnostiek.be</a:t>
            </a:r>
            <a:endParaRPr lang="nl-NL" dirty="0"/>
          </a:p>
        </p:txBody>
      </p:sp>
    </p:spTree>
    <p:extLst>
      <p:ext uri="{BB962C8B-B14F-4D97-AF65-F5344CB8AC3E}">
        <p14:creationId xmlns:p14="http://schemas.microsoft.com/office/powerpoint/2010/main" val="866510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107504" y="485489"/>
            <a:ext cx="4333736" cy="1621883"/>
          </a:xfrm>
        </p:spPr>
        <p:txBody>
          <a:bodyPr>
            <a:normAutofit fontScale="90000"/>
          </a:bodyPr>
          <a:lstStyle/>
          <a:p>
            <a:pPr algn="l"/>
            <a:r>
              <a:rPr lang="en-GB" noProof="0" dirty="0"/>
              <a:t>Goal: raising achievement for all learners</a:t>
            </a:r>
          </a:p>
        </p:txBody>
      </p:sp>
      <p:sp>
        <p:nvSpPr>
          <p:cNvPr id="2" name="Content Placeholder 1"/>
          <p:cNvSpPr>
            <a:spLocks noGrp="1"/>
          </p:cNvSpPr>
          <p:nvPr>
            <p:ph idx="1"/>
          </p:nvPr>
        </p:nvSpPr>
        <p:spPr>
          <a:xfrm>
            <a:off x="821995" y="2779557"/>
            <a:ext cx="2160240" cy="1862843"/>
          </a:xfrm>
        </p:spPr>
        <p:txBody>
          <a:bodyPr>
            <a:normAutofit/>
          </a:bodyPr>
          <a:lstStyle/>
          <a:p>
            <a:pPr marL="0" indent="0">
              <a:buNone/>
            </a:pPr>
            <a:r>
              <a:rPr lang="en-GB" sz="2400" noProof="0" dirty="0">
                <a:latin typeface="Trebuchet MS" panose="020B0603020202020204" pitchFamily="34" charset="0"/>
              </a:rPr>
              <a:t>Universal Design for learning</a:t>
            </a:r>
            <a:endParaRPr lang="en-GB" sz="2400" noProof="0" dirty="0"/>
          </a:p>
        </p:txBody>
      </p:sp>
      <p:sp>
        <p:nvSpPr>
          <p:cNvPr id="4" name="Gekromde PIJL-OMHOOG 3" descr="Universal Design for learning feeds into the support needs triangle."/>
          <p:cNvSpPr/>
          <p:nvPr/>
        </p:nvSpPr>
        <p:spPr>
          <a:xfrm>
            <a:off x="2122885" y="3865607"/>
            <a:ext cx="1296987" cy="64770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a:solidFill>
                <a:schemeClr val="tx1"/>
              </a:solidFill>
            </a:endParaRPr>
          </a:p>
        </p:txBody>
      </p:sp>
      <p:pic>
        <p:nvPicPr>
          <p:cNvPr id="32769" name="Tijdelijke aanduiding voor inhoud 8" descr="A triangle shows four phases of support needs.&#10;Vision for support:&#10;Phase 0: Broad basic support, is at the base of the triangle, followed by Phase 1: Increased support and Phase 2: Extended support, with Phase 3: Individual Supported Curriculum at the tip of the triangle. &#10;"/>
          <p:cNvPicPr>
            <a:picLocks noGrp="1"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3848" y="349137"/>
            <a:ext cx="5786437" cy="5732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Afbeelding 11" descr="Image of hands covered with different coloured paint waving in front of a blackboard."/>
          <p:cNvPicPr>
            <a:picLocks noChangeAspect="1"/>
          </p:cNvPicPr>
          <p:nvPr/>
        </p:nvPicPr>
        <p:blipFill>
          <a:blip r:embed="rId4" cstate="print"/>
          <a:stretch>
            <a:fillRect/>
          </a:stretch>
        </p:blipFill>
        <p:spPr>
          <a:xfrm>
            <a:off x="467544" y="4776052"/>
            <a:ext cx="2952328" cy="2081948"/>
          </a:xfrm>
          <a:prstGeom prst="rect">
            <a:avLst/>
          </a:prstGeom>
        </p:spPr>
      </p:pic>
      <p:sp>
        <p:nvSpPr>
          <p:cNvPr id="7" name="Tekstvak 6"/>
          <p:cNvSpPr txBox="1"/>
          <p:nvPr/>
        </p:nvSpPr>
        <p:spPr>
          <a:xfrm>
            <a:off x="3419872" y="6355287"/>
            <a:ext cx="4922341" cy="369332"/>
          </a:xfrm>
          <a:prstGeom prst="rect">
            <a:avLst/>
          </a:prstGeom>
          <a:noFill/>
        </p:spPr>
        <p:txBody>
          <a:bodyPr wrap="square" rtlCol="0">
            <a:spAutoFit/>
          </a:bodyPr>
          <a:lstStyle/>
          <a:p>
            <a:r>
              <a:rPr lang="nl-NL" dirty="0" err="1"/>
              <a:t>www.arteveldehogeschool.be</a:t>
            </a:r>
            <a:r>
              <a:rPr lang="nl-NL" dirty="0"/>
              <a:t>/</a:t>
            </a:r>
            <a:r>
              <a:rPr lang="nl-NL" dirty="0" err="1"/>
              <a:t>universeelontwerp</a:t>
            </a:r>
            <a:endParaRPr lang="nl-NL" dirty="0"/>
          </a:p>
        </p:txBody>
      </p:sp>
    </p:spTree>
    <p:extLst>
      <p:ext uri="{BB962C8B-B14F-4D97-AF65-F5344CB8AC3E}">
        <p14:creationId xmlns:p14="http://schemas.microsoft.com/office/powerpoint/2010/main" val="20226401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a:spLocks noGrp="1"/>
          </p:cNvSpPr>
          <p:nvPr>
            <p:ph type="title"/>
          </p:nvPr>
        </p:nvSpPr>
        <p:spPr>
          <a:xfrm>
            <a:off x="251520" y="230484"/>
            <a:ext cx="8208912" cy="1143000"/>
          </a:xfrm>
        </p:spPr>
        <p:txBody>
          <a:bodyPr>
            <a:normAutofit fontScale="90000"/>
          </a:bodyPr>
          <a:lstStyle/>
          <a:p>
            <a:r>
              <a:rPr lang="en-GB" sz="4000" noProof="0" dirty="0"/>
              <a:t>Professional learning communities project M: Motor, Motivation, Possibilities – why?</a:t>
            </a:r>
            <a:endParaRPr lang="en-GB" sz="2700" noProof="0" dirty="0">
              <a:solidFill>
                <a:schemeClr val="accent2"/>
              </a:solidFill>
            </a:endParaRPr>
          </a:p>
        </p:txBody>
      </p:sp>
      <p:sp>
        <p:nvSpPr>
          <p:cNvPr id="2" name="Content Placeholder 1"/>
          <p:cNvSpPr>
            <a:spLocks noGrp="1"/>
          </p:cNvSpPr>
          <p:nvPr>
            <p:ph idx="1"/>
          </p:nvPr>
        </p:nvSpPr>
        <p:spPr>
          <a:xfrm>
            <a:off x="2483768" y="1844824"/>
            <a:ext cx="6543146" cy="4277072"/>
          </a:xfrm>
        </p:spPr>
        <p:txBody>
          <a:bodyPr>
            <a:normAutofit fontScale="85000" lnSpcReduction="10000"/>
          </a:bodyPr>
          <a:lstStyle/>
          <a:p>
            <a:pPr marL="514350" indent="-514350">
              <a:buFont typeface="+mj-lt"/>
              <a:buAutoNum type="arabicPeriod"/>
            </a:pPr>
            <a:r>
              <a:rPr lang="en-GB" noProof="0" dirty="0"/>
              <a:t>Teachers learn to see the </a:t>
            </a:r>
            <a:r>
              <a:rPr lang="en-GB" b="1" noProof="0" dirty="0"/>
              <a:t>M-decree as a motor </a:t>
            </a:r>
            <a:r>
              <a:rPr lang="en-GB" noProof="0" dirty="0"/>
              <a:t>for a more inclusive school and see themselves as ‘fuel’ for realising it</a:t>
            </a:r>
          </a:p>
          <a:p>
            <a:pPr marL="514350" indent="-514350">
              <a:buFont typeface="+mj-lt"/>
              <a:buAutoNum type="arabicPeriod"/>
            </a:pPr>
            <a:r>
              <a:rPr lang="en-GB" b="1" noProof="0" dirty="0"/>
              <a:t>Teachers feel motivated </a:t>
            </a:r>
            <a:r>
              <a:rPr lang="en-GB" noProof="0" dirty="0"/>
              <a:t>to deal with questions and worries by communicating and collaborating with their colleagues.</a:t>
            </a:r>
          </a:p>
          <a:p>
            <a:pPr marL="514350" indent="-514350">
              <a:buFont typeface="+mj-lt"/>
              <a:buAutoNum type="arabicPeriod"/>
            </a:pPr>
            <a:r>
              <a:rPr lang="en-GB" b="1" noProof="0" dirty="0"/>
              <a:t>Teachers discover concrete possibilities and options</a:t>
            </a:r>
            <a:r>
              <a:rPr lang="en-GB" noProof="0" dirty="0"/>
              <a:t> for addressing the needs of all learners and raising achievement</a:t>
            </a:r>
          </a:p>
        </p:txBody>
      </p:sp>
      <p:pic>
        <p:nvPicPr>
          <p:cNvPr id="4" name="Afbeelding 3" descr="Image of an M Scrabble til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74" y="2276872"/>
            <a:ext cx="2247533" cy="2247533"/>
          </a:xfrm>
          <a:prstGeom prst="rect">
            <a:avLst/>
          </a:prstGeom>
        </p:spPr>
      </p:pic>
    </p:spTree>
    <p:extLst>
      <p:ext uri="{BB962C8B-B14F-4D97-AF65-F5344CB8AC3E}">
        <p14:creationId xmlns:p14="http://schemas.microsoft.com/office/powerpoint/2010/main" val="3242373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a:spLocks noGrp="1"/>
          </p:cNvSpPr>
          <p:nvPr>
            <p:ph type="title"/>
          </p:nvPr>
        </p:nvSpPr>
        <p:spPr>
          <a:xfrm>
            <a:off x="323528" y="125025"/>
            <a:ext cx="8208912" cy="1143000"/>
          </a:xfrm>
        </p:spPr>
        <p:txBody>
          <a:bodyPr>
            <a:normAutofit fontScale="90000"/>
          </a:bodyPr>
          <a:lstStyle/>
          <a:p>
            <a:r>
              <a:rPr lang="en-GB" sz="4000" noProof="0" dirty="0"/>
              <a:t>Project M: Motor, Motivation, Possibilities:</a:t>
            </a:r>
            <a:r>
              <a:rPr lang="en-GB" sz="4000" baseline="0" noProof="0" dirty="0"/>
              <a:t> </a:t>
            </a:r>
            <a:r>
              <a:rPr lang="en-GB" sz="4000" noProof="0" dirty="0"/>
              <a:t>how to promote school development?</a:t>
            </a:r>
            <a:endParaRPr lang="en-GB" sz="2700" noProof="0" dirty="0">
              <a:solidFill>
                <a:schemeClr val="accent2"/>
              </a:solidFill>
            </a:endParaRPr>
          </a:p>
        </p:txBody>
      </p:sp>
      <p:sp>
        <p:nvSpPr>
          <p:cNvPr id="7" name="Content Placeholder 6"/>
          <p:cNvSpPr>
            <a:spLocks noGrp="1"/>
          </p:cNvSpPr>
          <p:nvPr>
            <p:ph idx="1"/>
          </p:nvPr>
        </p:nvSpPr>
        <p:spPr>
          <a:xfrm>
            <a:off x="4015680" y="1916832"/>
            <a:ext cx="5976664" cy="4277072"/>
          </a:xfrm>
        </p:spPr>
        <p:txBody>
          <a:bodyPr>
            <a:normAutofit fontScale="92500" lnSpcReduction="10000"/>
          </a:bodyPr>
          <a:lstStyle/>
          <a:p>
            <a:r>
              <a:rPr lang="en-GB" noProof="0" dirty="0"/>
              <a:t>Core group:</a:t>
            </a:r>
          </a:p>
          <a:p>
            <a:pPr marL="742950" lvl="1" indent="-285750">
              <a:buFont typeface="Arial" charset="0"/>
              <a:buChar char="•"/>
            </a:pPr>
            <a:r>
              <a:rPr lang="en-GB" sz="3200" noProof="0" dirty="0"/>
              <a:t>Principal</a:t>
            </a:r>
          </a:p>
          <a:p>
            <a:pPr marL="742950" lvl="1" indent="-285750">
              <a:buFont typeface="Arial" charset="0"/>
              <a:buChar char="•"/>
            </a:pPr>
            <a:r>
              <a:rPr lang="en-GB" sz="3200" noProof="0" dirty="0"/>
              <a:t>Special educational needs coordinator</a:t>
            </a:r>
          </a:p>
          <a:p>
            <a:pPr marL="742950" lvl="1" indent="-285750">
              <a:buFont typeface="Arial" charset="0"/>
              <a:buChar char="•"/>
            </a:pPr>
            <a:r>
              <a:rPr lang="en-GB" sz="3200" noProof="0" dirty="0"/>
              <a:t>Teachers</a:t>
            </a:r>
          </a:p>
          <a:p>
            <a:pPr marL="742950" lvl="1" indent="-285750">
              <a:buFont typeface="Arial" charset="0"/>
              <a:buChar char="•"/>
            </a:pPr>
            <a:r>
              <a:rPr lang="en-GB" sz="3200" noProof="0" dirty="0"/>
              <a:t>Critical friend, e.g. school psychologist of the CLB, pedagogical counsellor, </a:t>
            </a:r>
          </a:p>
          <a:p>
            <a:pPr lvl="1"/>
            <a:r>
              <a:rPr lang="en-GB" sz="3200" noProof="0" dirty="0"/>
              <a:t>  teacher from special ed… </a:t>
            </a:r>
            <a:endParaRPr lang="en-GB" noProof="0" dirty="0"/>
          </a:p>
        </p:txBody>
      </p:sp>
      <p:sp>
        <p:nvSpPr>
          <p:cNvPr id="5" name="Ovaal 4" descr="Cicle around the Core group"/>
          <p:cNvSpPr/>
          <p:nvPr/>
        </p:nvSpPr>
        <p:spPr>
          <a:xfrm>
            <a:off x="2771800" y="1348657"/>
            <a:ext cx="7200800" cy="5337080"/>
          </a:xfrm>
          <a:prstGeom prst="ellipse">
            <a:avLst/>
          </a:prstGeom>
          <a:solidFill>
            <a:schemeClr val="accent1">
              <a:alpha val="3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6" name="Tijdelijke aanduiding voor inhoud 3" descr="A circle of arrows link the words Teacher, Parents and Students, with the word Connect in the centr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569929"/>
            <a:ext cx="3908895" cy="4305619"/>
          </a:xfrm>
          <a:prstGeom prst="rect">
            <a:avLst/>
          </a:prstGeom>
        </p:spPr>
      </p:pic>
    </p:spTree>
    <p:extLst>
      <p:ext uri="{BB962C8B-B14F-4D97-AF65-F5344CB8AC3E}">
        <p14:creationId xmlns:p14="http://schemas.microsoft.com/office/powerpoint/2010/main" val="11617901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a:spLocks noGrp="1"/>
          </p:cNvSpPr>
          <p:nvPr>
            <p:ph type="title"/>
          </p:nvPr>
        </p:nvSpPr>
        <p:spPr>
          <a:xfrm>
            <a:off x="467545" y="164259"/>
            <a:ext cx="8208912" cy="1143000"/>
          </a:xfrm>
        </p:spPr>
        <p:txBody>
          <a:bodyPr>
            <a:normAutofit/>
          </a:bodyPr>
          <a:lstStyle/>
          <a:p>
            <a:r>
              <a:rPr lang="en-GB" sz="4000" noProof="0" dirty="0"/>
              <a:t>Sessions project M: Motor, Motivation, Possibilities: what?</a:t>
            </a:r>
            <a:endParaRPr lang="en-GB" sz="2700" noProof="0" dirty="0">
              <a:solidFill>
                <a:schemeClr val="accent2"/>
              </a:solidFill>
            </a:endParaRPr>
          </a:p>
        </p:txBody>
      </p:sp>
      <p:graphicFrame>
        <p:nvGraphicFramePr>
          <p:cNvPr id="2" name="Tabel 1" descr="Project M has eight sessions and the table shows their elements as follows:&#10;The sessions are: Intake, Team meeting, Inspiration day, Coaching 1, Coaching 2, Exchange day, Coaching 3, Overview/synthesis in policy. &#10;The following elements apply to all eight sessions:&#10;Knowledge base: different frameworks; Becoming more inclusion-oriented as a teacher; Consolidating partnerships. &#10;The Pedagogical and didactical translation element applies to the Inspiration day, Coaching 1, 2 and 3, Exchange day and Overview/synthesis in policy sessions.&#10;The School policy element applies to the Intake, Exchange day, Coaching 3 and Overview/synthesis in policy sessions."/>
          <p:cNvGraphicFramePr>
            <a:graphicFrameLocks noGrp="1"/>
          </p:cNvGraphicFramePr>
          <p:nvPr>
            <p:extLst>
              <p:ext uri="{D42A27DB-BD31-4B8C-83A1-F6EECF244321}">
                <p14:modId xmlns:p14="http://schemas.microsoft.com/office/powerpoint/2010/main" val="2593422323"/>
              </p:ext>
            </p:extLst>
          </p:nvPr>
        </p:nvGraphicFramePr>
        <p:xfrm>
          <a:off x="467545" y="1547664"/>
          <a:ext cx="8208911" cy="5090826"/>
        </p:xfrm>
        <a:graphic>
          <a:graphicData uri="http://schemas.openxmlformats.org/drawingml/2006/table">
            <a:tbl>
              <a:tblPr firstRow="1" bandRow="1">
                <a:tableStyleId>{5C22544A-7EE6-4342-B048-85BDC9FD1C3A}</a:tableStyleId>
              </a:tblPr>
              <a:tblGrid>
                <a:gridCol w="1544251">
                  <a:extLst>
                    <a:ext uri="{9D8B030D-6E8A-4147-A177-3AD203B41FA5}">
                      <a16:colId xmlns:a16="http://schemas.microsoft.com/office/drawing/2014/main" val="20000"/>
                    </a:ext>
                  </a:extLst>
                </a:gridCol>
                <a:gridCol w="1332932">
                  <a:extLst>
                    <a:ext uri="{9D8B030D-6E8A-4147-A177-3AD203B41FA5}">
                      <a16:colId xmlns:a16="http://schemas.microsoft.com/office/drawing/2014/main" val="20001"/>
                    </a:ext>
                  </a:extLst>
                </a:gridCol>
                <a:gridCol w="1332932">
                  <a:extLst>
                    <a:ext uri="{9D8B030D-6E8A-4147-A177-3AD203B41FA5}">
                      <a16:colId xmlns:a16="http://schemas.microsoft.com/office/drawing/2014/main" val="20002"/>
                    </a:ext>
                  </a:extLst>
                </a:gridCol>
                <a:gridCol w="1332932">
                  <a:extLst>
                    <a:ext uri="{9D8B030D-6E8A-4147-A177-3AD203B41FA5}">
                      <a16:colId xmlns:a16="http://schemas.microsoft.com/office/drawing/2014/main" val="20003"/>
                    </a:ext>
                  </a:extLst>
                </a:gridCol>
                <a:gridCol w="1332932">
                  <a:extLst>
                    <a:ext uri="{9D8B030D-6E8A-4147-A177-3AD203B41FA5}">
                      <a16:colId xmlns:a16="http://schemas.microsoft.com/office/drawing/2014/main" val="20004"/>
                    </a:ext>
                  </a:extLst>
                </a:gridCol>
                <a:gridCol w="1332932">
                  <a:extLst>
                    <a:ext uri="{9D8B030D-6E8A-4147-A177-3AD203B41FA5}">
                      <a16:colId xmlns:a16="http://schemas.microsoft.com/office/drawing/2014/main" val="20005"/>
                    </a:ext>
                  </a:extLst>
                </a:gridCol>
              </a:tblGrid>
              <a:tr h="1282824">
                <a:tc>
                  <a:txBody>
                    <a:bodyPr/>
                    <a:lstStyle/>
                    <a:p>
                      <a:endParaRPr lang="en-GB" b="1" noProof="0" dirty="0">
                        <a:solidFill>
                          <a:schemeClr val="tx1"/>
                        </a:solidFill>
                      </a:endParaRPr>
                    </a:p>
                    <a:p>
                      <a:r>
                        <a:rPr lang="en-GB" b="1" noProof="0" dirty="0">
                          <a:solidFill>
                            <a:schemeClr val="tx1"/>
                          </a:solidFill>
                        </a:rPr>
                        <a:t>8 sessions</a:t>
                      </a:r>
                    </a:p>
                  </a:txBody>
                  <a:tcPr>
                    <a:solidFill>
                      <a:schemeClr val="accent2"/>
                    </a:solidFill>
                  </a:tcPr>
                </a:tc>
                <a:tc>
                  <a:txBody>
                    <a:bodyPr/>
                    <a:lstStyle/>
                    <a:p>
                      <a:r>
                        <a:rPr lang="en-GB" sz="1600" noProof="0" dirty="0"/>
                        <a:t>Knowledge base:</a:t>
                      </a:r>
                      <a:r>
                        <a:rPr lang="en-GB" sz="1600" baseline="0" noProof="0" dirty="0"/>
                        <a:t> different frameworks</a:t>
                      </a:r>
                      <a:endParaRPr lang="en-GB" sz="1600" noProof="0" dirty="0"/>
                    </a:p>
                  </a:txBody>
                  <a:tcPr/>
                </a:tc>
                <a:tc>
                  <a:txBody>
                    <a:bodyPr/>
                    <a:lstStyle/>
                    <a:p>
                      <a:r>
                        <a:rPr lang="en-GB" sz="1600" noProof="0" dirty="0"/>
                        <a:t>Pedagogical and didactical translation</a:t>
                      </a:r>
                    </a:p>
                  </a:txBody>
                  <a:tcPr/>
                </a:tc>
                <a:tc>
                  <a:txBody>
                    <a:bodyPr/>
                    <a:lstStyle/>
                    <a:p>
                      <a:r>
                        <a:rPr lang="en-GB" sz="1600" noProof="0" dirty="0"/>
                        <a:t>Becoming more inclusion-oriented as a teacher</a:t>
                      </a:r>
                    </a:p>
                  </a:txBody>
                  <a:tcPr/>
                </a:tc>
                <a:tc>
                  <a:txBody>
                    <a:bodyPr/>
                    <a:lstStyle/>
                    <a:p>
                      <a:r>
                        <a:rPr lang="en-GB" sz="1600" noProof="0" dirty="0"/>
                        <a:t>School policy</a:t>
                      </a:r>
                    </a:p>
                  </a:txBody>
                  <a:tcPr/>
                </a:tc>
                <a:tc>
                  <a:txBody>
                    <a:bodyPr/>
                    <a:lstStyle/>
                    <a:p>
                      <a:r>
                        <a:rPr lang="en-GB" sz="1600" noProof="0" dirty="0"/>
                        <a:t>Consolidating partnerships</a:t>
                      </a:r>
                      <a:r>
                        <a:rPr lang="en-GB" sz="1600" baseline="0" noProof="0" dirty="0"/>
                        <a:t> </a:t>
                      </a:r>
                      <a:endParaRPr lang="en-GB" sz="1600" noProof="0" dirty="0"/>
                    </a:p>
                  </a:txBody>
                  <a:tcPr/>
                </a:tc>
                <a:extLst>
                  <a:ext uri="{0D108BD9-81ED-4DB2-BD59-A6C34878D82A}">
                    <a16:rowId xmlns:a16="http://schemas.microsoft.com/office/drawing/2014/main" val="10000"/>
                  </a:ext>
                </a:extLst>
              </a:tr>
              <a:tr h="370951">
                <a:tc>
                  <a:txBody>
                    <a:bodyPr/>
                    <a:lstStyle/>
                    <a:p>
                      <a:r>
                        <a:rPr lang="en-GB" noProof="0" dirty="0"/>
                        <a:t>Intake</a:t>
                      </a:r>
                    </a:p>
                  </a:txBody>
                  <a:tcPr>
                    <a:solidFill>
                      <a:schemeClr val="accent2"/>
                    </a:solidFill>
                  </a:tcPr>
                </a:tc>
                <a:tc>
                  <a:txBody>
                    <a:bodyPr/>
                    <a:lstStyle/>
                    <a:p>
                      <a:r>
                        <a:rPr lang="en-GB" sz="1400" noProof="0" dirty="0"/>
                        <a:t>x</a:t>
                      </a:r>
                    </a:p>
                  </a:txBody>
                  <a:tcPr/>
                </a:tc>
                <a:tc>
                  <a:txBody>
                    <a:bodyPr/>
                    <a:lstStyle/>
                    <a:p>
                      <a:endParaRPr lang="en-GB" noProof="0" dirty="0"/>
                    </a:p>
                  </a:txBody>
                  <a:tcPr/>
                </a:tc>
                <a:tc>
                  <a:txBody>
                    <a:bodyPr/>
                    <a:lstStyle/>
                    <a:p>
                      <a:r>
                        <a:rPr lang="en-GB" sz="1400" noProof="0" dirty="0"/>
                        <a:t>x</a:t>
                      </a:r>
                    </a:p>
                  </a:txBody>
                  <a:tcPr/>
                </a:tc>
                <a:tc>
                  <a:txBody>
                    <a:bodyPr/>
                    <a:lstStyle/>
                    <a:p>
                      <a:r>
                        <a:rPr lang="en-GB" sz="1400" noProof="0" dirty="0"/>
                        <a:t>x</a:t>
                      </a:r>
                    </a:p>
                  </a:txBody>
                  <a:tcPr/>
                </a:tc>
                <a:tc>
                  <a:txBody>
                    <a:bodyPr/>
                    <a:lstStyle/>
                    <a:p>
                      <a:r>
                        <a:rPr lang="en-GB" sz="1400" noProof="0" dirty="0"/>
                        <a:t>x</a:t>
                      </a:r>
                    </a:p>
                  </a:txBody>
                  <a:tcPr/>
                </a:tc>
                <a:extLst>
                  <a:ext uri="{0D108BD9-81ED-4DB2-BD59-A6C34878D82A}">
                    <a16:rowId xmlns:a16="http://schemas.microsoft.com/office/drawing/2014/main" val="10001"/>
                  </a:ext>
                </a:extLst>
              </a:tr>
              <a:tr h="370951">
                <a:tc>
                  <a:txBody>
                    <a:bodyPr/>
                    <a:lstStyle/>
                    <a:p>
                      <a:r>
                        <a:rPr lang="en-GB" noProof="0" dirty="0"/>
                        <a:t>Team meeting</a:t>
                      </a:r>
                    </a:p>
                  </a:txBody>
                  <a:tcPr>
                    <a:solidFill>
                      <a:schemeClr val="accent2"/>
                    </a:solidFill>
                  </a:tcPr>
                </a:tc>
                <a:tc>
                  <a:txBody>
                    <a:bodyPr/>
                    <a:lstStyle/>
                    <a:p>
                      <a:r>
                        <a:rPr lang="en-GB" b="1" noProof="0" dirty="0">
                          <a:solidFill>
                            <a:srgbClr val="FF0000"/>
                          </a:solidFill>
                        </a:rPr>
                        <a:t>X</a:t>
                      </a:r>
                    </a:p>
                  </a:txBody>
                  <a:tcPr/>
                </a:tc>
                <a:tc>
                  <a:txBody>
                    <a:bodyPr/>
                    <a:lstStyle/>
                    <a:p>
                      <a:endParaRPr lang="en-GB" noProof="0" dirty="0"/>
                    </a:p>
                  </a:txBody>
                  <a:tcPr/>
                </a:tc>
                <a:tc>
                  <a:txBody>
                    <a:bodyPr/>
                    <a:lstStyle/>
                    <a:p>
                      <a:r>
                        <a:rPr lang="en-GB" sz="1400" noProof="0" dirty="0"/>
                        <a:t>x</a:t>
                      </a:r>
                    </a:p>
                  </a:txBody>
                  <a:tcPr/>
                </a:tc>
                <a:tc>
                  <a:txBody>
                    <a:bodyPr/>
                    <a:lstStyle/>
                    <a:p>
                      <a:endParaRPr lang="en-GB" sz="1400" noProof="0" dirty="0"/>
                    </a:p>
                  </a:txBody>
                  <a:tcPr/>
                </a:tc>
                <a:tc>
                  <a:txBody>
                    <a:bodyPr/>
                    <a:lstStyle/>
                    <a:p>
                      <a:r>
                        <a:rPr lang="en-GB" sz="1400" noProof="0" dirty="0"/>
                        <a:t>x</a:t>
                      </a:r>
                    </a:p>
                  </a:txBody>
                  <a:tcPr/>
                </a:tc>
                <a:extLst>
                  <a:ext uri="{0D108BD9-81ED-4DB2-BD59-A6C34878D82A}">
                    <a16:rowId xmlns:a16="http://schemas.microsoft.com/office/drawing/2014/main" val="10002"/>
                  </a:ext>
                </a:extLst>
              </a:tr>
              <a:tr h="370951">
                <a:tc>
                  <a:txBody>
                    <a:bodyPr/>
                    <a:lstStyle/>
                    <a:p>
                      <a:r>
                        <a:rPr lang="en-GB" noProof="0" dirty="0"/>
                        <a:t>Inspiration day</a:t>
                      </a:r>
                    </a:p>
                  </a:txBody>
                  <a:tcPr>
                    <a:solidFill>
                      <a:schemeClr val="accent2"/>
                    </a:solidFill>
                  </a:tcPr>
                </a:tc>
                <a:tc>
                  <a:txBody>
                    <a:bodyPr/>
                    <a:lstStyle/>
                    <a:p>
                      <a:r>
                        <a:rPr lang="en-GB" b="1" noProof="0" dirty="0">
                          <a:solidFill>
                            <a:srgbClr val="FF0000"/>
                          </a:solidFill>
                        </a:rPr>
                        <a:t>X</a:t>
                      </a:r>
                    </a:p>
                  </a:txBody>
                  <a:tcPr/>
                </a:tc>
                <a:tc>
                  <a:txBody>
                    <a:bodyPr/>
                    <a:lstStyle/>
                    <a:p>
                      <a:r>
                        <a:rPr lang="en-GB" sz="1400" noProof="0" dirty="0"/>
                        <a:t>x</a:t>
                      </a:r>
                    </a:p>
                  </a:txBody>
                  <a:tcPr/>
                </a:tc>
                <a:tc>
                  <a:txBody>
                    <a:bodyPr/>
                    <a:lstStyle/>
                    <a:p>
                      <a:r>
                        <a:rPr lang="en-GB" sz="1400" noProof="0" dirty="0"/>
                        <a:t>x</a:t>
                      </a:r>
                    </a:p>
                  </a:txBody>
                  <a:tcPr/>
                </a:tc>
                <a:tc>
                  <a:txBody>
                    <a:bodyPr/>
                    <a:lstStyle/>
                    <a:p>
                      <a:endParaRPr lang="en-GB" sz="1400" noProof="0" dirty="0"/>
                    </a:p>
                  </a:txBody>
                  <a:tcPr/>
                </a:tc>
                <a:tc>
                  <a:txBody>
                    <a:bodyPr/>
                    <a:lstStyle/>
                    <a:p>
                      <a:r>
                        <a:rPr lang="en-GB" sz="1400" noProof="0" dirty="0"/>
                        <a:t>x</a:t>
                      </a:r>
                    </a:p>
                  </a:txBody>
                  <a:tcPr/>
                </a:tc>
                <a:extLst>
                  <a:ext uri="{0D108BD9-81ED-4DB2-BD59-A6C34878D82A}">
                    <a16:rowId xmlns:a16="http://schemas.microsoft.com/office/drawing/2014/main" val="10003"/>
                  </a:ext>
                </a:extLst>
              </a:tr>
              <a:tr h="370951">
                <a:tc>
                  <a:txBody>
                    <a:bodyPr/>
                    <a:lstStyle/>
                    <a:p>
                      <a:r>
                        <a:rPr lang="en-GB" noProof="0" dirty="0"/>
                        <a:t>Coaching 1</a:t>
                      </a:r>
                    </a:p>
                  </a:txBody>
                  <a:tcPr>
                    <a:solidFill>
                      <a:schemeClr val="accent2"/>
                    </a:solidFill>
                  </a:tcPr>
                </a:tc>
                <a:tc>
                  <a:txBody>
                    <a:bodyPr/>
                    <a:lstStyle/>
                    <a:p>
                      <a:r>
                        <a:rPr lang="en-GB" noProof="0" dirty="0"/>
                        <a:t>v</a:t>
                      </a:r>
                    </a:p>
                  </a:txBody>
                  <a:tcPr/>
                </a:tc>
                <a:tc>
                  <a:txBody>
                    <a:bodyPr/>
                    <a:lstStyle/>
                    <a:p>
                      <a:r>
                        <a:rPr lang="en-GB" b="1" noProof="0" dirty="0">
                          <a:solidFill>
                            <a:srgbClr val="FF0000"/>
                          </a:solidFill>
                        </a:rPr>
                        <a:t>X</a:t>
                      </a:r>
                    </a:p>
                  </a:txBody>
                  <a:tcPr/>
                </a:tc>
                <a:tc>
                  <a:txBody>
                    <a:bodyPr/>
                    <a:lstStyle/>
                    <a:p>
                      <a:r>
                        <a:rPr lang="en-GB" b="1" noProof="0" dirty="0">
                          <a:solidFill>
                            <a:srgbClr val="FF0000"/>
                          </a:solidFill>
                        </a:rPr>
                        <a:t>X</a:t>
                      </a:r>
                    </a:p>
                  </a:txBody>
                  <a:tcPr/>
                </a:tc>
                <a:tc>
                  <a:txBody>
                    <a:bodyPr/>
                    <a:lstStyle/>
                    <a:p>
                      <a:endParaRPr lang="en-GB" noProof="0" dirty="0"/>
                    </a:p>
                  </a:txBody>
                  <a:tcPr/>
                </a:tc>
                <a:tc>
                  <a:txBody>
                    <a:bodyPr/>
                    <a:lstStyle/>
                    <a:p>
                      <a:r>
                        <a:rPr lang="en-GB" sz="1400" noProof="0" dirty="0"/>
                        <a:t>x</a:t>
                      </a:r>
                    </a:p>
                  </a:txBody>
                  <a:tcPr/>
                </a:tc>
                <a:extLst>
                  <a:ext uri="{0D108BD9-81ED-4DB2-BD59-A6C34878D82A}">
                    <a16:rowId xmlns:a16="http://schemas.microsoft.com/office/drawing/2014/main" val="10004"/>
                  </a:ext>
                </a:extLst>
              </a:tr>
              <a:tr h="370951">
                <a:tc>
                  <a:txBody>
                    <a:bodyPr/>
                    <a:lstStyle/>
                    <a:p>
                      <a:r>
                        <a:rPr lang="en-GB" noProof="0" dirty="0"/>
                        <a:t>Coaching</a:t>
                      </a:r>
                      <a:r>
                        <a:rPr lang="en-GB" baseline="0" noProof="0" dirty="0"/>
                        <a:t> 2</a:t>
                      </a:r>
                      <a:endParaRPr lang="en-GB" noProof="0" dirty="0"/>
                    </a:p>
                  </a:txBody>
                  <a:tcPr>
                    <a:solidFill>
                      <a:schemeClr val="accent2"/>
                    </a:solidFill>
                  </a:tcPr>
                </a:tc>
                <a:tc>
                  <a:txBody>
                    <a:bodyPr/>
                    <a:lstStyle/>
                    <a:p>
                      <a:r>
                        <a:rPr lang="en-GB" noProof="0" dirty="0"/>
                        <a:t>v</a:t>
                      </a:r>
                    </a:p>
                  </a:txBody>
                  <a:tcPr/>
                </a:tc>
                <a:tc>
                  <a:txBody>
                    <a:bodyPr/>
                    <a:lstStyle/>
                    <a:p>
                      <a:r>
                        <a:rPr lang="en-GB" b="1" noProof="0" dirty="0">
                          <a:solidFill>
                            <a:srgbClr val="FF0000"/>
                          </a:solidFill>
                        </a:rPr>
                        <a:t>X</a:t>
                      </a:r>
                    </a:p>
                  </a:txBody>
                  <a:tcPr/>
                </a:tc>
                <a:tc>
                  <a:txBody>
                    <a:bodyPr/>
                    <a:lstStyle/>
                    <a:p>
                      <a:r>
                        <a:rPr lang="en-GB" b="1" noProof="0" dirty="0">
                          <a:solidFill>
                            <a:srgbClr val="FF0000"/>
                          </a:solidFill>
                        </a:rPr>
                        <a:t>X</a:t>
                      </a:r>
                    </a:p>
                  </a:txBody>
                  <a:tcPr/>
                </a:tc>
                <a:tc>
                  <a:txBody>
                    <a:bodyPr/>
                    <a:lstStyle/>
                    <a:p>
                      <a:endParaRPr lang="en-GB" noProof="0" dirty="0"/>
                    </a:p>
                  </a:txBody>
                  <a:tcPr/>
                </a:tc>
                <a:tc>
                  <a:txBody>
                    <a:bodyPr/>
                    <a:lstStyle/>
                    <a:p>
                      <a:r>
                        <a:rPr lang="en-GB" sz="1400" noProof="0" dirty="0"/>
                        <a:t>x</a:t>
                      </a:r>
                    </a:p>
                  </a:txBody>
                  <a:tcPr/>
                </a:tc>
                <a:extLst>
                  <a:ext uri="{0D108BD9-81ED-4DB2-BD59-A6C34878D82A}">
                    <a16:rowId xmlns:a16="http://schemas.microsoft.com/office/drawing/2014/main" val="10005"/>
                  </a:ext>
                </a:extLst>
              </a:tr>
              <a:tr h="370951">
                <a:tc>
                  <a:txBody>
                    <a:bodyPr/>
                    <a:lstStyle/>
                    <a:p>
                      <a:r>
                        <a:rPr lang="en-GB" noProof="0" dirty="0"/>
                        <a:t>Exchange day</a:t>
                      </a:r>
                    </a:p>
                  </a:txBody>
                  <a:tcPr>
                    <a:solidFill>
                      <a:schemeClr val="accent2"/>
                    </a:solidFill>
                  </a:tcPr>
                </a:tc>
                <a:tc>
                  <a:txBody>
                    <a:bodyPr/>
                    <a:lstStyle/>
                    <a:p>
                      <a:r>
                        <a:rPr lang="en-GB" noProof="0" dirty="0"/>
                        <a:t>v</a:t>
                      </a:r>
                    </a:p>
                  </a:txBody>
                  <a:tcPr/>
                </a:tc>
                <a:tc>
                  <a:txBody>
                    <a:bodyPr/>
                    <a:lstStyle/>
                    <a:p>
                      <a:r>
                        <a:rPr lang="en-GB" noProof="0" dirty="0"/>
                        <a:t>v</a:t>
                      </a:r>
                    </a:p>
                  </a:txBody>
                  <a:tcPr/>
                </a:tc>
                <a:tc>
                  <a:txBody>
                    <a:bodyPr/>
                    <a:lstStyle/>
                    <a:p>
                      <a:r>
                        <a:rPr lang="en-GB" noProof="0" dirty="0"/>
                        <a:t>v</a:t>
                      </a:r>
                    </a:p>
                  </a:txBody>
                  <a:tcPr/>
                </a:tc>
                <a:tc>
                  <a:txBody>
                    <a:bodyPr/>
                    <a:lstStyle/>
                    <a:p>
                      <a:r>
                        <a:rPr lang="en-GB" sz="1400" noProof="0" dirty="0"/>
                        <a:t>x</a:t>
                      </a:r>
                    </a:p>
                  </a:txBody>
                  <a:tcPr/>
                </a:tc>
                <a:tc>
                  <a:txBody>
                    <a:bodyPr/>
                    <a:lstStyle/>
                    <a:p>
                      <a:r>
                        <a:rPr lang="en-GB" b="1" noProof="0" dirty="0">
                          <a:solidFill>
                            <a:srgbClr val="FF0000"/>
                          </a:solidFill>
                        </a:rPr>
                        <a:t>X</a:t>
                      </a:r>
                    </a:p>
                  </a:txBody>
                  <a:tcPr/>
                </a:tc>
                <a:extLst>
                  <a:ext uri="{0D108BD9-81ED-4DB2-BD59-A6C34878D82A}">
                    <a16:rowId xmlns:a16="http://schemas.microsoft.com/office/drawing/2014/main" val="10006"/>
                  </a:ext>
                </a:extLst>
              </a:tr>
              <a:tr h="370951">
                <a:tc>
                  <a:txBody>
                    <a:bodyPr/>
                    <a:lstStyle/>
                    <a:p>
                      <a:r>
                        <a:rPr lang="en-GB" noProof="0" dirty="0"/>
                        <a:t>Coaching</a:t>
                      </a:r>
                      <a:r>
                        <a:rPr lang="en-GB" baseline="0" noProof="0" dirty="0"/>
                        <a:t> 3</a:t>
                      </a:r>
                      <a:endParaRPr lang="en-GB" noProof="0" dirty="0"/>
                    </a:p>
                  </a:txBody>
                  <a:tcPr>
                    <a:solidFill>
                      <a:schemeClr val="accent2"/>
                    </a:solidFill>
                  </a:tcPr>
                </a:tc>
                <a:tc>
                  <a:txBody>
                    <a:bodyPr/>
                    <a:lstStyle/>
                    <a:p>
                      <a:r>
                        <a:rPr lang="en-GB" noProof="0" dirty="0"/>
                        <a:t>v</a:t>
                      </a:r>
                    </a:p>
                  </a:txBody>
                  <a:tcPr/>
                </a:tc>
                <a:tc>
                  <a:txBody>
                    <a:bodyPr/>
                    <a:lstStyle/>
                    <a:p>
                      <a:r>
                        <a:rPr lang="en-GB" noProof="0" dirty="0"/>
                        <a:t>v</a:t>
                      </a:r>
                    </a:p>
                  </a:txBody>
                  <a:tcPr/>
                </a:tc>
                <a:tc>
                  <a:txBody>
                    <a:bodyPr/>
                    <a:lstStyle/>
                    <a:p>
                      <a:r>
                        <a:rPr lang="en-GB" noProof="0" dirty="0"/>
                        <a:t>v</a:t>
                      </a:r>
                    </a:p>
                  </a:txBody>
                  <a:tcPr/>
                </a:tc>
                <a:tc>
                  <a:txBody>
                    <a:bodyPr/>
                    <a:lstStyle/>
                    <a:p>
                      <a:r>
                        <a:rPr lang="en-GB" b="1" noProof="0" dirty="0">
                          <a:solidFill>
                            <a:srgbClr val="FF0000"/>
                          </a:solidFill>
                        </a:rPr>
                        <a:t>X</a:t>
                      </a:r>
                    </a:p>
                  </a:txBody>
                  <a:tcPr/>
                </a:tc>
                <a:tc>
                  <a:txBody>
                    <a:bodyPr/>
                    <a:lstStyle/>
                    <a:p>
                      <a:r>
                        <a:rPr lang="en-GB" b="1" noProof="0" dirty="0">
                          <a:solidFill>
                            <a:srgbClr val="FF0000"/>
                          </a:solidFill>
                        </a:rPr>
                        <a:t>X</a:t>
                      </a:r>
                    </a:p>
                  </a:txBody>
                  <a:tcPr/>
                </a:tc>
                <a:extLst>
                  <a:ext uri="{0D108BD9-81ED-4DB2-BD59-A6C34878D82A}">
                    <a16:rowId xmlns:a16="http://schemas.microsoft.com/office/drawing/2014/main" val="10007"/>
                  </a:ext>
                </a:extLst>
              </a:tr>
              <a:tr h="640272">
                <a:tc>
                  <a:txBody>
                    <a:bodyPr/>
                    <a:lstStyle/>
                    <a:p>
                      <a:r>
                        <a:rPr lang="en-GB" noProof="0" dirty="0"/>
                        <a:t>Overview/ synthesis</a:t>
                      </a:r>
                      <a:r>
                        <a:rPr lang="en-GB" baseline="0" noProof="0" dirty="0"/>
                        <a:t> </a:t>
                      </a:r>
                      <a:r>
                        <a:rPr lang="en-GB" noProof="0" dirty="0"/>
                        <a:t>in policy</a:t>
                      </a:r>
                    </a:p>
                  </a:txBody>
                  <a:tcPr>
                    <a:solidFill>
                      <a:schemeClr val="accent2"/>
                    </a:solidFill>
                  </a:tcPr>
                </a:tc>
                <a:tc>
                  <a:txBody>
                    <a:bodyPr/>
                    <a:lstStyle/>
                    <a:p>
                      <a:r>
                        <a:rPr lang="en-GB" noProof="0" dirty="0"/>
                        <a:t>v</a:t>
                      </a:r>
                    </a:p>
                  </a:txBody>
                  <a:tcPr/>
                </a:tc>
                <a:tc>
                  <a:txBody>
                    <a:bodyPr/>
                    <a:lstStyle/>
                    <a:p>
                      <a:r>
                        <a:rPr lang="en-GB" noProof="0" dirty="0"/>
                        <a:t>v</a:t>
                      </a:r>
                    </a:p>
                  </a:txBody>
                  <a:tcPr/>
                </a:tc>
                <a:tc>
                  <a:txBody>
                    <a:bodyPr/>
                    <a:lstStyle/>
                    <a:p>
                      <a:r>
                        <a:rPr lang="en-GB" noProof="0" dirty="0"/>
                        <a:t>v</a:t>
                      </a:r>
                    </a:p>
                  </a:txBody>
                  <a:tcPr/>
                </a:tc>
                <a:tc>
                  <a:txBody>
                    <a:bodyPr/>
                    <a:lstStyle/>
                    <a:p>
                      <a:r>
                        <a:rPr lang="en-GB" b="1" noProof="0" dirty="0">
                          <a:solidFill>
                            <a:srgbClr val="FF0000"/>
                          </a:solidFill>
                        </a:rPr>
                        <a:t>X</a:t>
                      </a:r>
                    </a:p>
                  </a:txBody>
                  <a:tcPr/>
                </a:tc>
                <a:tc>
                  <a:txBody>
                    <a:bodyPr/>
                    <a:lstStyle/>
                    <a:p>
                      <a:r>
                        <a:rPr lang="en-GB" b="1" noProof="0" dirty="0">
                          <a:solidFill>
                            <a:srgbClr val="FF0000"/>
                          </a:solidFill>
                        </a:rPr>
                        <a:t>X</a:t>
                      </a:r>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98061768"/>
      </p:ext>
    </p:extLst>
  </p:cSld>
  <p:clrMapOvr>
    <a:masterClrMapping/>
  </p:clrMapOvr>
</p:sld>
</file>

<file path=ppt/theme/theme1.xml><?xml version="1.0" encoding="utf-8"?>
<a:theme xmlns:a="http://schemas.openxmlformats.org/drawingml/2006/main" name="Arteveldehogeschool">
  <a:themeElements>
    <a:clrScheme name="Arteveldehogeschool">
      <a:dk1>
        <a:sysClr val="windowText" lastClr="000000"/>
      </a:dk1>
      <a:lt1>
        <a:sysClr val="window" lastClr="FFFFFF"/>
      </a:lt1>
      <a:dk2>
        <a:srgbClr val="777777"/>
      </a:dk2>
      <a:lt2>
        <a:srgbClr val="DDDDDD"/>
      </a:lt2>
      <a:accent1>
        <a:srgbClr val="EE9900"/>
      </a:accent1>
      <a:accent2>
        <a:srgbClr val="BBCC00"/>
      </a:accent2>
      <a:accent3>
        <a:srgbClr val="CC0077"/>
      </a:accent3>
      <a:accent4>
        <a:srgbClr val="00AACC"/>
      </a:accent4>
      <a:accent5>
        <a:srgbClr val="AAAAAA"/>
      </a:accent5>
      <a:accent6>
        <a:srgbClr val="777777"/>
      </a:accent6>
      <a:hlink>
        <a:srgbClr val="0000FF"/>
      </a:hlink>
      <a:folHlink>
        <a:srgbClr val="800080"/>
      </a:folHlink>
    </a:clrScheme>
    <a:fontScheme name="Arteveldehogeschool">
      <a:majorFont>
        <a:latin typeface="Calibri"/>
        <a:ea typeface=""/>
        <a:cs typeface=""/>
      </a:majorFont>
      <a:minorFont>
        <a:latin typeface="Calibri"/>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AHS-CT-Externe communicatie" ma:contentTypeID="0x010100A7AF8EDD90DAB740B211B906D1AFD6B9070200FD5FBA833A62C34BBF69AD4FAEC0D32C" ma:contentTypeVersion="78" ma:contentTypeDescription="Create a new document." ma:contentTypeScope="" ma:versionID="526b9c2faa072b3f54a3b1b5dafb92df">
  <xsd:schema xmlns:xsd="http://www.w3.org/2001/XMLSchema" xmlns:xs="http://www.w3.org/2001/XMLSchema" xmlns:p="http://schemas.microsoft.com/office/2006/metadata/properties" xmlns:ns1="http://schemas.microsoft.com/sharepoint/v3" xmlns:ns2="3a36c1db-37c9-4af2-8a1f-d7b41afc53f9" xmlns:ns4="dc3aafdb-e1b2-42e0-af4a-3937343d02b0" targetNamespace="http://schemas.microsoft.com/office/2006/metadata/properties" ma:root="true" ma:fieldsID="d7255c9d2b1b62895c94448aeaadbf14" ns1:_="" ns2:_="" ns4:_="">
    <xsd:import namespace="http://schemas.microsoft.com/sharepoint/v3"/>
    <xsd:import namespace="3a36c1db-37c9-4af2-8a1f-d7b41afc53f9"/>
    <xsd:import namespace="dc3aafdb-e1b2-42e0-af4a-3937343d02b0"/>
    <xsd:element name="properties">
      <xsd:complexType>
        <xsd:sequence>
          <xsd:element name="documentManagement">
            <xsd:complexType>
              <xsd:all>
                <xsd:element ref="ns2:b6420351513243c7a99fbbcb44f0b65b" minOccurs="0"/>
                <xsd:element ref="ns2:TaxCatchAll" minOccurs="0"/>
                <xsd:element ref="ns2:TaxCatchAllLabel" minOccurs="0"/>
                <xsd:element ref="ns2:n71f8e67df224ae193966ad1cab72ed8" minOccurs="0"/>
                <xsd:element ref="ns2:l709f737890642a099f08658a7aadb6e" minOccurs="0"/>
                <xsd:element ref="ns2:g354f03034964990ab6d0e8de8eb0b8a" minOccurs="0"/>
                <xsd:element ref="ns1:Comments" minOccurs="0"/>
                <xsd:element ref="ns2:Archived" minOccurs="0"/>
                <xsd:element ref="ns2:dee5729a84ac4118a930f6e4f4e87016" minOccurs="0"/>
                <xsd:element ref="ns2:LeesrechtenStudenten" minOccurs="0"/>
                <xsd:element ref="ns4:SharedWithUsers" minOccurs="0"/>
                <xsd:element ref="ns4: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omments" ma:index="14" nillable="true" ma:displayName="Comments" ma:internalName="Comments"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a36c1db-37c9-4af2-8a1f-d7b41afc53f9" elementFormDefault="qualified">
    <xsd:import namespace="http://schemas.microsoft.com/office/2006/documentManagement/types"/>
    <xsd:import namespace="http://schemas.microsoft.com/office/infopath/2007/PartnerControls"/>
    <xsd:element name="b6420351513243c7a99fbbcb44f0b65b" ma:index="4" nillable="true" ma:displayName="Documenttype_0" ma:hidden="true" ma:internalName="b6420351513243c7a99fbbcb44f0b65b" ma:readOnly="false">
      <xsd:simpleType>
        <xsd:restriction base="dms:Note"/>
      </xsd:simpleType>
    </xsd:element>
    <xsd:element name="TaxCatchAll" ma:index="5" nillable="true" ma:displayName="Taxonomy Catch All Column" ma:description="" ma:hidden="true" ma:list="{3b97f287-2d68-4b92-8db9-3d298c1feae7}" ma:internalName="TaxCatchAll" ma:readOnly="false" ma:showField="CatchAllData" ma:web="3a36c1db-37c9-4af2-8a1f-d7b41afc53f9">
      <xsd:complexType>
        <xsd:complexContent>
          <xsd:extension base="dms:MultiChoiceLookup">
            <xsd:sequence>
              <xsd:element name="Value" type="dms:Lookup" maxOccurs="unbounded" minOccurs="0" nillable="true"/>
            </xsd:sequence>
          </xsd:extension>
        </xsd:complexContent>
      </xsd:complexType>
    </xsd:element>
    <xsd:element name="TaxCatchAllLabel" ma:index="6" nillable="true" ma:displayName="Taxonomy Catch All Column1" ma:description="" ma:hidden="true" ma:list="{3b97f287-2d68-4b92-8db9-3d298c1feae7}" ma:internalName="TaxCatchAllLabel" ma:readOnly="true" ma:showField="CatchAllDataLabel" ma:web="3a36c1db-37c9-4af2-8a1f-d7b41afc53f9">
      <xsd:complexType>
        <xsd:complexContent>
          <xsd:extension base="dms:MultiChoiceLookup">
            <xsd:sequence>
              <xsd:element name="Value" type="dms:Lookup" maxOccurs="unbounded" minOccurs="0" nillable="true"/>
            </xsd:sequence>
          </xsd:extension>
        </xsd:complexContent>
      </xsd:complexType>
    </xsd:element>
    <xsd:element name="n71f8e67df224ae193966ad1cab72ed8" ma:index="8" nillable="true" ma:displayName="AHSTrefwoorden_0" ma:hidden="true" ma:internalName="n71f8e67df224ae193966ad1cab72ed8" ma:readOnly="false">
      <xsd:simpleType>
        <xsd:restriction base="dms:Note"/>
      </xsd:simpleType>
    </xsd:element>
    <xsd:element name="l709f737890642a099f08658a7aadb6e" ma:index="10" nillable="true" ma:displayName="Speerpunt_0" ma:hidden="true" ma:internalName="l709f737890642a099f08658a7aadb6e" ma:readOnly="false">
      <xsd:simpleType>
        <xsd:restriction base="dms:Note"/>
      </xsd:simpleType>
    </xsd:element>
    <xsd:element name="g354f03034964990ab6d0e8de8eb0b8a" ma:index="12" nillable="true" ma:displayName="Academiejaar_0" ma:hidden="true" ma:internalName="g354f03034964990ab6d0e8de8eb0b8a" ma:readOnly="false">
      <xsd:simpleType>
        <xsd:restriction base="dms:Note"/>
      </xsd:simpleType>
    </xsd:element>
    <xsd:element name="Archived" ma:index="15" nillable="true" ma:displayName="Archived" ma:default="0" ma:internalName="Archived" ma:readOnly="false">
      <xsd:simpleType>
        <xsd:restriction base="dms:Boolean"/>
      </xsd:simpleType>
    </xsd:element>
    <xsd:element name="dee5729a84ac4118a930f6e4f4e87016" ma:index="16" nillable="true" ma:displayName="Entity_0" ma:hidden="true" ma:internalName="dee5729a84ac4118a930f6e4f4e87016" ma:readOnly="false">
      <xsd:simpleType>
        <xsd:restriction base="dms:Note"/>
      </xsd:simpleType>
    </xsd:element>
    <xsd:element name="LeesrechtenStudenten" ma:index="18" nillable="true" ma:displayName="LeesrechtenStudenten" ma:default="0" ma:description="Opleiding: studenten eigen opleiding&#10;Dienst: alle studenten" ma:internalName="LeesrechtenStudenten" ma:readOnly="fals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dc3aafdb-e1b2-42e0-af4a-3937343d02b0" elementFormDefault="qualified">
    <xsd:import namespace="http://schemas.microsoft.com/office/2006/documentManagement/types"/>
    <xsd:import namespace="http://schemas.microsoft.com/office/infopath/2007/PartnerControls"/>
    <xsd:element name="SharedWithUsers" ma:index="27"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8"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9" ma:displayName="Content Type"/>
        <xsd:element ref="dc:title"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Comments xmlns="http://schemas.microsoft.com/sharepoint/v3" xsi:nil="true"/>
    <TaxCatchAll xmlns="3a36c1db-37c9-4af2-8a1f-d7b41afc53f9">
      <Value>965</Value>
      <Value>521</Value>
      <Value>14</Value>
    </TaxCatchAll>
    <n71f8e67df224ae193966ad1cab72ed8 xmlns="3a36c1db-37c9-4af2-8a1f-d7b41afc53f9" xsi:nil="true"/>
    <b6420351513243c7a99fbbcb44f0b65b xmlns="3a36c1db-37c9-4af2-8a1f-d7b41afc53f9">Bijlage|0ede6c04-3b32-4696-9756-fc070e7da97e</b6420351513243c7a99fbbcb44f0b65b>
    <l709f737890642a099f08658a7aadb6e xmlns="3a36c1db-37c9-4af2-8a1f-d7b41afc53f9" xsi:nil="true"/>
    <g354f03034964990ab6d0e8de8eb0b8a xmlns="3a36c1db-37c9-4af2-8a1f-d7b41afc53f9">2013-14|5bd223a9-3935-4f08-9cd9-26ca4559a155</g354f03034964990ab6d0e8de8eb0b8a>
    <Archived xmlns="3a36c1db-37c9-4af2-8a1f-d7b41afc53f9">false</Archived>
    <dee5729a84ac4118a930f6e4f4e87016 xmlns="3a36c1db-37c9-4af2-8a1f-d7b41afc53f9">ADICMN|34666675-14bd-4599-af6b-d0c6fb6509bf</dee5729a84ac4118a930f6e4f4e87016>
    <LeesrechtenStudenten xmlns="3a36c1db-37c9-4af2-8a1f-d7b41afc53f9">true</LeesrechtenStudenten>
  </documentManagement>
</p:properties>
</file>

<file path=customXml/itemProps1.xml><?xml version="1.0" encoding="utf-8"?>
<ds:datastoreItem xmlns:ds="http://schemas.openxmlformats.org/officeDocument/2006/customXml" ds:itemID="{BEF9A1ED-E6BC-4254-BD63-133AAB5D500B}">
  <ds:schemaRefs>
    <ds:schemaRef ds:uri="http://schemas.microsoft.com/sharepoint/v3/contenttype/forms"/>
  </ds:schemaRefs>
</ds:datastoreItem>
</file>

<file path=customXml/itemProps2.xml><?xml version="1.0" encoding="utf-8"?>
<ds:datastoreItem xmlns:ds="http://schemas.openxmlformats.org/officeDocument/2006/customXml" ds:itemID="{64289960-9E11-4F6F-9591-EA4CAF5FA81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a36c1db-37c9-4af2-8a1f-d7b41afc53f9"/>
    <ds:schemaRef ds:uri="dc3aafdb-e1b2-42e0-af4a-3937343d02b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CF8AECA-F1D5-468A-AC86-ABF721C208AB}">
  <ds:schemaRefs>
    <ds:schemaRef ds:uri="http://purl.org/dc/elements/1.1/"/>
    <ds:schemaRef ds:uri="dc3aafdb-e1b2-42e0-af4a-3937343d02b0"/>
    <ds:schemaRef ds:uri="3a36c1db-37c9-4af2-8a1f-d7b41afc53f9"/>
    <ds:schemaRef ds:uri="http://purl.org/dc/dcmitype/"/>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schemas.microsoft.com/sharepoint/v3"/>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Powerpointsjabloon</Template>
  <TotalTime>1062</TotalTime>
  <Words>1346</Words>
  <Application>Microsoft Office PowerPoint</Application>
  <PresentationFormat>On-screen Show (4:3)</PresentationFormat>
  <Paragraphs>200</Paragraphs>
  <Slides>10</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MS PGothic</vt:lpstr>
      <vt:lpstr>Arial</vt:lpstr>
      <vt:lpstr>Calibri</vt:lpstr>
      <vt:lpstr>Courier New</vt:lpstr>
      <vt:lpstr>Trebuchet MS</vt:lpstr>
      <vt:lpstr>Wingdings</vt:lpstr>
      <vt:lpstr>Arteveldehogeschool</vt:lpstr>
      <vt:lpstr>M-DECREE: MOTOR, MOTIVATION AND POSSIBILITIES IN PROFESSIONAL LEARNING COMMUNITIES</vt:lpstr>
      <vt:lpstr>1. Policy framework </vt:lpstr>
      <vt:lpstr>2. New legislation Belgium Flemish community: M-decree (2014)</vt:lpstr>
      <vt:lpstr>Professional development programmes</vt:lpstr>
      <vt:lpstr>What support should every school provide since September 2015?</vt:lpstr>
      <vt:lpstr>Goal: raising achievement for all learners</vt:lpstr>
      <vt:lpstr>Professional learning communities project M: Motor, Motivation, Possibilities – why?</vt:lpstr>
      <vt:lpstr>Project M: Motor, Motivation, Possibilities: how to promote school development?</vt:lpstr>
      <vt:lpstr>Sessions project M: Motor, Motivation, Possibilities: what?</vt:lpstr>
      <vt:lpstr>3. Experiences so far…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Professional Learning Communities</dc:title>
  <dc:subject>Raising the Achievement of all Learners in Inclusive Education</dc:subject>
  <dc:creator>Belgium (Flemish community)</dc:creator>
  <cp:revision>155</cp:revision>
  <cp:lastPrinted>2016-01-26T11:16:28Z</cp:lastPrinted>
  <dcterms:created xsi:type="dcterms:W3CDTF">2016-01-25T13:52:39Z</dcterms:created>
  <dcterms:modified xsi:type="dcterms:W3CDTF">2018-08-07T14:54:36Z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0x010100A7AF8EDD90DAB740B211B906D1AFD6B9070200FD5FBA833A62C34BBF69AD4FAEC0D32C</vt:lpwstr>
  </property>
  <property fmtid="{D5CDD505-2E9C-101B-9397-08002B2CF9AE}" pid="3" name="AHSTrefwoorden">
    <vt:lpwstr/>
  </property>
  <property fmtid="{D5CDD505-2E9C-101B-9397-08002B2CF9AE}" pid="4" name="Academiejaar">
    <vt:lpwstr>14;#2013-14|5bd223a9-3935-4f08-9cd9-26ca4559a155</vt:lpwstr>
  </property>
  <property fmtid="{D5CDD505-2E9C-101B-9397-08002B2CF9AE}" pid="5" name="Documenttype">
    <vt:lpwstr>521;#Bijlage|0ede6c04-3b32-4696-9756-fc070e7da97e</vt:lpwstr>
  </property>
  <property fmtid="{D5CDD505-2E9C-101B-9397-08002B2CF9AE}" pid="6" name="Speerpunt">
    <vt:lpwstr/>
  </property>
  <property fmtid="{D5CDD505-2E9C-101B-9397-08002B2CF9AE}" pid="7" name="Entity">
    <vt:lpwstr>965;#ADICMN|34666675-14bd-4599-af6b-d0c6fb6509bf</vt:lpwstr>
  </property>
  <property fmtid="{D5CDD505-2E9C-101B-9397-08002B2CF9AE}" pid="8" name="Order">
    <vt:r8>14300</vt:r8>
  </property>
  <property fmtid="{D5CDD505-2E9C-101B-9397-08002B2CF9AE}" pid="9" name="LeesrechtenDienst">
    <vt:lpwstr>;#Alle Studenten;#</vt:lpwstr>
  </property>
  <property fmtid="{D5CDD505-2E9C-101B-9397-08002B2CF9AE}" pid="10" name="Leesrechten alle studenten">
    <vt:bool>true</vt:bool>
  </property>
  <property fmtid="{D5CDD505-2E9C-101B-9397-08002B2CF9AE}" pid="11" name="Leesrechten studenten eigen opleiding">
    <vt:bool>false</vt:bool>
  </property>
  <property fmtid="{D5CDD505-2E9C-101B-9397-08002B2CF9AE}" pid="12" name="LeesrechtenOpleiding">
    <vt:lpwstr/>
  </property>
</Properties>
</file>