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2" r:id="rId2"/>
    <p:sldId id="326" r:id="rId3"/>
    <p:sldId id="259" r:id="rId4"/>
    <p:sldId id="277" r:id="rId5"/>
    <p:sldId id="263" r:id="rId6"/>
    <p:sldId id="275" r:id="rId7"/>
    <p:sldId id="265" r:id="rId8"/>
    <p:sldId id="274" r:id="rId9"/>
    <p:sldId id="266" r:id="rId10"/>
    <p:sldId id="309" r:id="rId11"/>
    <p:sldId id="315" r:id="rId12"/>
    <p:sldId id="316" r:id="rId13"/>
    <p:sldId id="317" r:id="rId14"/>
    <p:sldId id="318" r:id="rId15"/>
    <p:sldId id="320" r:id="rId16"/>
    <p:sldId id="322" r:id="rId17"/>
    <p:sldId id="324" r:id="rId18"/>
    <p:sldId id="278" r:id="rId19"/>
    <p:sldId id="302" r:id="rId20"/>
    <p:sldId id="303" r:id="rId21"/>
    <p:sldId id="304" r:id="rId22"/>
    <p:sldId id="305" r:id="rId23"/>
    <p:sldId id="306" r:id="rId24"/>
    <p:sldId id="307" r:id="rId25"/>
    <p:sldId id="270" r:id="rId26"/>
    <p:sldId id="312" r:id="rId27"/>
    <p:sldId id="264" r:id="rId28"/>
  </p:sldIdLst>
  <p:sldSz cx="12244388" cy="683895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948"/>
    <a:srgbClr val="1E1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8" autoAdjust="0"/>
    <p:restoredTop sz="86395" autoAdjust="0"/>
  </p:normalViewPr>
  <p:slideViewPr>
    <p:cSldViewPr snapToGrid="0" snapToObjects="1">
      <p:cViewPr varScale="1">
        <p:scale>
          <a:sx n="81" d="100"/>
          <a:sy n="81" d="100"/>
        </p:scale>
        <p:origin x="114" y="1128"/>
      </p:cViewPr>
      <p:guideLst>
        <p:guide orient="horz"/>
        <p:guide pos="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516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9744-5CB7-F347-801B-F9971479CE59}" type="datetimeFigureOut">
              <a:rPr lang="en-US" smtClean="0"/>
              <a:t>9/6/2018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4CDD2-A756-8840-BED3-1A8FE8831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3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0A4F12-6058-0144-B533-C3C8910AFECC}" type="datetimeFigureOut">
              <a:rPr lang="en-GB" noProof="0" smtClean="0"/>
              <a:pPr>
                <a:defRPr/>
              </a:pPr>
              <a:t>06/09/2018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85800"/>
            <a:ext cx="61372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272C5D-4604-184E-A73E-1DFDFBDAD8B3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39030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IDiJlDT5Y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210-dQ3COE&amp;index=3&amp;list=PLWKpdDXcn5-5nf715yXXULP11vNQig8M3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2800" b="1" noProof="0" dirty="0"/>
              <a:t>Łajski School – The Art of Following Each Learner</a:t>
            </a:r>
          </a:p>
          <a:p>
            <a:pPr algn="l"/>
            <a:r>
              <a:rPr lang="en-GB" b="1" noProof="0" dirty="0"/>
              <a:t>Virginia Stafiej</a:t>
            </a:r>
            <a:r>
              <a:rPr lang="en-GB" noProof="0" dirty="0"/>
              <a:t>, Deputy Headteacher of Schools in Łajski, Poland, and Project Expert</a:t>
            </a:r>
          </a:p>
          <a:p>
            <a:pPr algn="l"/>
            <a:r>
              <a:rPr lang="en-GB" b="1" noProof="0" dirty="0"/>
              <a:t>Elżbieta Kot</a:t>
            </a:r>
            <a:r>
              <a:rPr lang="en-GB" noProof="0" dirty="0"/>
              <a:t>,</a:t>
            </a:r>
            <a:r>
              <a:rPr lang="en-GB" b="1" noProof="0" dirty="0"/>
              <a:t> </a:t>
            </a:r>
            <a:r>
              <a:rPr lang="en-GB" noProof="0" dirty="0"/>
              <a:t>English teacher</a:t>
            </a:r>
          </a:p>
          <a:p>
            <a:pPr algn="l"/>
            <a:r>
              <a:rPr lang="en-GB" b="1" noProof="0" dirty="0"/>
              <a:t>Lidia Kazberuk</a:t>
            </a:r>
            <a:r>
              <a:rPr lang="en-GB" noProof="0" dirty="0"/>
              <a:t>,</a:t>
            </a:r>
            <a:r>
              <a:rPr lang="en-GB" b="1" noProof="0" dirty="0"/>
              <a:t> </a:t>
            </a:r>
            <a:r>
              <a:rPr lang="en-GB" noProof="0" dirty="0"/>
              <a:t>Office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90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/>
              <a:t>Pedagogy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GB" noProof="0" smtClean="0"/>
              <a:pPr>
                <a:defRPr/>
              </a:pPr>
              <a:t>10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55810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noProof="0" dirty="0"/>
              <a:t>Pedagogy – Education through the 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19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School brass orchestra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GB" noProof="0" dirty="0"/>
              <a:t>A wonderful idea by our music teacher Justyna Niegierysz – the conductor.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GB" noProof="0" dirty="0"/>
              <a:t>There is an instrument for everyone. All students play and have fun!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200" dirty="0"/>
              <a:t>They also give concerts at important events.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200" dirty="0"/>
              <a:t>They meet with a German school orchestra to play together annually.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38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‘</a:t>
            </a:r>
            <a:r>
              <a:rPr lang="en-GB" b="1" dirty="0"/>
              <a:t>Batucada’ drums orchestra (1)</a:t>
            </a:r>
            <a:endParaRPr lang="en-US" dirty="0"/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b="1" i="1" dirty="0"/>
              <a:t>An answer to a need </a:t>
            </a:r>
            <a:r>
              <a:rPr lang="en-GB" dirty="0"/>
              <a:t>– the alternative for those students who cannot deal with brass instruments</a:t>
            </a:r>
          </a:p>
          <a:p>
            <a:pPr marL="457200" marR="0" lvl="0" indent="-457200" algn="l" defTabSz="4572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noProof="0" dirty="0"/>
              <a:t>Brass instruments / pipes playing / body percussion</a:t>
            </a:r>
            <a:endParaRPr lang="en-GB" dirty="0"/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/>
              <a:t>Conducted by Marta Maślanka – our music teacher, a musician in </a:t>
            </a:r>
            <a:r>
              <a:rPr lang="fr-FR" dirty="0"/>
              <a:t>‘</a:t>
            </a:r>
            <a:r>
              <a:rPr lang="en-GB" dirty="0"/>
              <a:t>Des Orient’ band (playing instruments from every corner of the globe)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46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Art and drama</a:t>
            </a:r>
          </a:p>
          <a:p>
            <a:r>
              <a:rPr lang="en-GB" dirty="0"/>
              <a:t>Many </a:t>
            </a:r>
            <a:r>
              <a:rPr lang="en-GB" b="1" i="1" dirty="0"/>
              <a:t>artistic evenings </a:t>
            </a:r>
            <a:r>
              <a:rPr lang="en-GB" dirty="0"/>
              <a:t>are</a:t>
            </a:r>
            <a:r>
              <a:rPr lang="en-GB" b="1" i="1" dirty="0"/>
              <a:t> </a:t>
            </a:r>
            <a:r>
              <a:rPr lang="en-GB" dirty="0"/>
              <a:t>organised with different artists and performances. All students and staff are welcome, as well as their whole families. </a:t>
            </a:r>
          </a:p>
          <a:p>
            <a:r>
              <a:rPr lang="en-GB" dirty="0"/>
              <a:t>Activities are also run by the school drama club (e.g. acting out novels, writing plays).</a:t>
            </a:r>
          </a:p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32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noProof="0" dirty="0"/>
              <a:t>Other art activities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noProof="0" dirty="0"/>
              <a:t>Fairy tale therapy – workshops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noProof="0" dirty="0"/>
              <a:t>Warszawska syrenka – reciting contest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noProof="0" dirty="0"/>
              <a:t>The art of discussing – school debate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noProof="0" dirty="0"/>
              <a:t>Foreign language singing contest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noProof="0" dirty="0"/>
              <a:t>Ecology workshops – the art of recycling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94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noProof="0" dirty="0"/>
              <a:t>Our sports champions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i="1" noProof="0" dirty="0"/>
              <a:t>Current champions in: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200" noProof="0" dirty="0"/>
              <a:t>Table tennis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200" noProof="0" dirty="0"/>
              <a:t>Unihockey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200" noProof="0" dirty="0"/>
              <a:t>Cross-country running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i="1" noProof="0" dirty="0"/>
              <a:t>Other sport activities: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200" noProof="0" dirty="0"/>
              <a:t>Winter Sports Camp February 2017 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200" noProof="0" dirty="0"/>
              <a:t>Summer camps </a:t>
            </a:r>
            <a:r>
              <a:rPr lang="en-GB" sz="1200" noProof="0" dirty="0">
                <a:sym typeface="Wingdings" pitchFamily="2" charset="2"/>
              </a:rPr>
              <a:t> </a:t>
            </a:r>
            <a:endParaRPr lang="en-GB" sz="12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20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noProof="0" dirty="0"/>
              <a:t>Paralympic games 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GB" b="1" i="1" noProof="0" dirty="0"/>
              <a:t>May 2016 </a:t>
            </a:r>
            <a:r>
              <a:rPr lang="en-GB" noProof="0" dirty="0"/>
              <a:t>– fifth edition of Paralympics for children and teenagers from Legionowo province. Our students had great fun and showed their commitment </a:t>
            </a:r>
            <a:r>
              <a:rPr lang="en-GB" noProof="0" dirty="0">
                <a:sym typeface="Wingdings" pitchFamily="2" charset="2"/>
              </a:rPr>
              <a:t>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344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/>
              <a:t>Collaboration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GB" noProof="0" smtClean="0"/>
              <a:pPr>
                <a:defRPr/>
              </a:pPr>
              <a:t>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8573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noProof="0" dirty="0"/>
              <a:t>Cooperation with institutions and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noProof="0" dirty="0"/>
              <a:t>Psychological and Pedagogical Counselling Centre (PPP)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noProof="0" dirty="0"/>
              <a:t>Commune Wieliszew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noProof="0" dirty="0"/>
              <a:t>Social Welfare Centre (OPS)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noProof="0" dirty="0"/>
              <a:t>District centre of social integration (CIS)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noProof="0" dirty="0"/>
              <a:t>Centre for Education Development (ORE)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noProof="0" dirty="0"/>
              <a:t>Educational Research Institute (IBE)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200" noProof="0" dirty="0"/>
              <a:t>The State Fund for Rehabilitation of Disabled Persons (PFRON)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noProof="0" dirty="0"/>
              <a:t>Ravimed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noProof="0" dirty="0"/>
              <a:t>Other schools – trainings and internships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GB" noProof="0" smtClean="0"/>
              <a:pPr>
                <a:defRPr/>
              </a:pPr>
              <a:t>19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1523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kern="1200" noProof="0" dirty="0" err="1">
                <a:solidFill>
                  <a:srgbClr val="1E1C43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Łajski</a:t>
            </a:r>
            <a:r>
              <a:rPr lang="en-GB" sz="2400" kern="1200" noProof="0" dirty="0">
                <a:solidFill>
                  <a:srgbClr val="1E1C43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School </a:t>
            </a:r>
            <a:r>
              <a:rPr lang="en-GB" noProof="0" dirty="0"/>
              <a:t>video presentation</a:t>
            </a:r>
          </a:p>
          <a:p>
            <a:r>
              <a:rPr lang="en-GB" noProof="0" dirty="0"/>
              <a:t>Watch the video that presents images from </a:t>
            </a:r>
            <a:r>
              <a:rPr lang="en-GB" dirty="0" err="1">
                <a:solidFill>
                  <a:srgbClr val="1E1C43"/>
                </a:solidFill>
                <a:hlinkClick r:id="rId3"/>
              </a:rPr>
              <a:t>Łajski</a:t>
            </a:r>
            <a:r>
              <a:rPr lang="en-GB" dirty="0">
                <a:solidFill>
                  <a:srgbClr val="1E1C43"/>
                </a:solidFill>
                <a:hlinkClick r:id="rId3"/>
              </a:rPr>
              <a:t> School</a:t>
            </a:r>
            <a:r>
              <a:rPr lang="en-GB" baseline="0" noProof="0">
                <a:solidFill>
                  <a:srgbClr val="FF0000"/>
                </a:solidFill>
              </a:rPr>
              <a:t> (</a:t>
            </a:r>
            <a:r>
              <a:rPr lang="en-GB" sz="1200" kern="1200" noProof="0">
                <a:solidFill>
                  <a:srgbClr val="1E1C43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https://youtu.be/dIDiJlDT5Y0)</a:t>
            </a:r>
            <a:endParaRPr lang="en-GB" sz="1200" kern="1200" noProof="0" dirty="0">
              <a:solidFill>
                <a:srgbClr val="1E1C43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GB" noProof="0" smtClean="0"/>
              <a:pPr>
                <a:defRPr/>
              </a:pPr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27239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noProof="0" dirty="0"/>
              <a:t>Continuation of participating in many projects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1200" noProof="0" dirty="0"/>
              <a:t>PNWM – (Polish-German Youth Cooperation)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1200" noProof="0" dirty="0"/>
              <a:t>Sports classes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1200" noProof="0" dirty="0"/>
              <a:t>Safe+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1200" noProof="0" dirty="0"/>
              <a:t>Milk, vegetables and fruits in school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1200" noProof="0" dirty="0"/>
              <a:t>Gotta get engineering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1200" noProof="0" dirty="0"/>
              <a:t>Erasmus+</a:t>
            </a:r>
            <a:endParaRPr lang="en-GB" noProof="0" dirty="0"/>
          </a:p>
          <a:p>
            <a:r>
              <a:rPr lang="en-GB" b="0" dirty="0"/>
              <a:t>Gotta get engineering – free program that introduces a fully-supported, engineering curriculum for elementary schools which uses 3D printers and basic engineering sets to integrate engineering design and 3D printing technology with core academic knowledge of:  Science,  Maths,  ICT, Technology</a:t>
            </a:r>
          </a:p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9B20-9B28-4329-BB5B-5186BBB9255F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768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Cooperation with Parents’ 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Constant cooperation between school and parents, working together for school and all learners, listening to parents’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Parents of children with SEN (special educational needs) have got </a:t>
            </a:r>
            <a:r>
              <a:rPr lang="en-GB" b="1" noProof="0" dirty="0"/>
              <a:t>daily contact </a:t>
            </a:r>
            <a:r>
              <a:rPr lang="en-GB" noProof="0" dirty="0"/>
              <a:t>with the child assistants and their teachers</a:t>
            </a:r>
            <a:endParaRPr lang="en-GB" b="1" noProof="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b="1" noProof="0" dirty="0"/>
              <a:t>project "green surrounding around school”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b="1" noProof="0" dirty="0"/>
              <a:t>Santa Claus presents on December 6th</a:t>
            </a:r>
          </a:p>
          <a:p>
            <a:r>
              <a:rPr lang="en-GB" sz="1200" b="1" noProof="0" dirty="0"/>
              <a:t>’Hero of our school</a:t>
            </a:r>
            <a:r>
              <a:rPr lang="en-GB" sz="1200" noProof="0" dirty="0"/>
              <a:t>’ (finding the best student who achieved the greatest reputation among peers and faculty of our school) </a:t>
            </a:r>
          </a:p>
          <a:p>
            <a:r>
              <a:rPr lang="en-GB" sz="1200" noProof="0" dirty="0"/>
              <a:t>Parents of children with SEN (special educational needs) have got </a:t>
            </a:r>
            <a:r>
              <a:rPr lang="en-GB" sz="1200" b="1" noProof="0" dirty="0"/>
              <a:t>daily contact </a:t>
            </a:r>
            <a:r>
              <a:rPr lang="en-GB" sz="1200" noProof="0" dirty="0"/>
              <a:t>with the child assistants and their teachers</a:t>
            </a:r>
          </a:p>
          <a:p>
            <a:r>
              <a:rPr lang="en-GB" sz="1200" b="1" noProof="0" dirty="0"/>
              <a:t>School debate </a:t>
            </a:r>
            <a:r>
              <a:rPr lang="en-GB" sz="1200" i="1" noProof="0" dirty="0"/>
              <a:t>Oxford debate "</a:t>
            </a:r>
            <a:r>
              <a:rPr lang="en-GB" sz="1200" u="sng" noProof="0" dirty="0"/>
              <a:t>Everyone is an egoist</a:t>
            </a:r>
            <a:r>
              <a:rPr lang="en-GB" sz="1200" noProof="0" dirty="0"/>
              <a:t>” – theory of the debate in practice</a:t>
            </a:r>
            <a:endParaRPr lang="en-GB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9B20-9B28-4329-BB5B-5186BBB9255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236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Cooperation with graduates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Students meet with graduates to play together in School Orchestra </a:t>
            </a:r>
            <a:r>
              <a:rPr lang="en-GB" noProof="0" dirty="0">
                <a:solidFill>
                  <a:prstClr val="black"/>
                </a:solidFill>
              </a:rPr>
              <a:t>once a week</a:t>
            </a:r>
            <a:endParaRPr lang="en-GB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Students are open to pro-social attitudes working in the orchestral sections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School Orchestra is a unique structure where young musicians create positive attitudes, learn teamwork, common responsibility for the work of the whole 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Orchestra is learning by doing – students learn from each other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9B20-9B28-4329-BB5B-5186BBB9255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6489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noProof="0" dirty="0"/>
              <a:t>Special Pedagogics Academy in Warsaw – partnership</a:t>
            </a:r>
            <a:endParaRPr lang="en-GB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Creating projects and curriculum for students and teachers in inclusive 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Taking common implementation of the work of scientific research and projects, including those co-financed by the European Union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Creating modular improvement 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Creating and implementing new curriculums and improving those carried out by the University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Creating common research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Sharing teaching staff to carry out the practical or theoretical classes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9B20-9B28-4329-BB5B-5186BBB9255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2820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Special Pedagogics Academy in Warsaw – partnership – duties of the school in Łajski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Reviewing curriculum, including the purposes and effects of education and study plans in the context of the requirements of the labour market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Providing workshops in the school and mentoring the interns.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GB" noProof="0" smtClean="0"/>
              <a:pPr>
                <a:defRPr/>
              </a:pPr>
              <a:t>24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36764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noProof="0" dirty="0">
                <a:latin typeface="Calibri" charset="0"/>
              </a:rPr>
              <a:t>The </a:t>
            </a:r>
            <a:r>
              <a:rPr lang="en-GB" noProof="0" dirty="0"/>
              <a:t>school as good practice</a:t>
            </a:r>
            <a:endParaRPr lang="en-GB" noProof="0" dirty="0">
              <a:latin typeface="Calibri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noProof="0" dirty="0"/>
              <a:t>The school in Łajski, Poland has been involved in the project since 2014 for the school-based project visits and research: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/>
              <a:t>good practice as the source of knowledge and development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/>
              <a:t>changes in the Polish legislation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/>
              <a:t>education is an on-going process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/>
              <a:t>‘Say what you do well and learn more’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/>
              <a:t>‘Enjoy what you do in life’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‘An ordinary school’ video</a:t>
            </a:r>
          </a:p>
          <a:p>
            <a:r>
              <a:rPr lang="en-GB" noProof="0" dirty="0">
                <a:solidFill>
                  <a:schemeClr val="bg1"/>
                </a:solidFill>
              </a:rPr>
              <a:t>Watch the </a:t>
            </a:r>
            <a:r>
              <a:rPr lang="en-GB" noProof="0" dirty="0">
                <a:solidFill>
                  <a:schemeClr val="bg1"/>
                </a:solidFill>
                <a:hlinkClick r:id="rId3"/>
              </a:rPr>
              <a:t>‘An ordinary school’ video</a:t>
            </a:r>
            <a:r>
              <a:rPr lang="en-GB" noProof="0" dirty="0">
                <a:solidFill>
                  <a:schemeClr val="bg1"/>
                </a:solidFill>
              </a:rPr>
              <a:t> on the Agency’s YouTube channel (www.youtube.com/watch?v=6210-dQ3COE&amp;index=3&amp;list=PLWKpdDXcn5-5nf715yXXULP11vNQig8M3)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GB" noProof="0" smtClean="0"/>
              <a:pPr>
                <a:defRPr/>
              </a:pPr>
              <a:t>26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4799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/>
              <a:t>Thank you for your attention!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161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Overview of presentation</a:t>
            </a:r>
            <a:endParaRPr lang="en-GB" noProof="0" dirty="0">
              <a:latin typeface="Calibri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1200" noProof="0" dirty="0"/>
              <a:t>Our school: an introduction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1200" noProof="0" dirty="0"/>
              <a:t>Leadership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1200" noProof="0" dirty="0"/>
              <a:t>Pedagogy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1200" noProof="0" dirty="0"/>
              <a:t>Collaboration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1200" noProof="0" dirty="0"/>
              <a:t>The school as good practice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04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/>
              <a:t>Leadership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GB" noProof="0" smtClean="0"/>
              <a:pPr>
                <a:defRPr/>
              </a:pPr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9863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latin typeface="Calibri" charset="0"/>
              </a:rPr>
              <a:t>1. Visionary school management</a:t>
            </a:r>
          </a:p>
          <a:p>
            <a:pPr lvl="0"/>
            <a:r>
              <a:rPr lang="en-GB" noProof="0" dirty="0"/>
              <a:t>School is the place where: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b="1" noProof="0" dirty="0"/>
              <a:t>external</a:t>
            </a:r>
            <a:r>
              <a:rPr lang="en-GB" noProof="0" dirty="0"/>
              <a:t> and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b="1" noProof="0" dirty="0"/>
              <a:t>internal expectations</a:t>
            </a:r>
          </a:p>
          <a:p>
            <a:pPr lvl="0"/>
            <a:r>
              <a:rPr lang="en-GB" noProof="0" dirty="0"/>
              <a:t>gather, so there is constant need to focus on </a:t>
            </a:r>
            <a:r>
              <a:rPr lang="en-GB" i="1" noProof="0" dirty="0"/>
              <a:t>challenges</a:t>
            </a:r>
            <a:r>
              <a:rPr lang="en-GB" noProof="0" dirty="0"/>
              <a:t> and to continue </a:t>
            </a:r>
            <a:r>
              <a:rPr lang="en-GB" i="1" noProof="0" dirty="0"/>
              <a:t>activities</a:t>
            </a:r>
            <a:r>
              <a:rPr lang="en-GB" noProof="0" dirty="0"/>
              <a:t> which are already </a:t>
            </a:r>
            <a:r>
              <a:rPr lang="en-GB" i="1" noProof="0" dirty="0"/>
              <a:t>completed</a:t>
            </a:r>
            <a:r>
              <a:rPr lang="en-GB" noProof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64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>
                <a:solidFill>
                  <a:schemeClr val="bg2"/>
                </a:solidFill>
              </a:rPr>
              <a:t>School</a:t>
            </a:r>
            <a:r>
              <a:rPr lang="en-GB" baseline="0" noProof="0" dirty="0">
                <a:solidFill>
                  <a:schemeClr val="bg2"/>
                </a:solidFill>
              </a:rPr>
              <a:t> orchestra photo</a:t>
            </a:r>
            <a:endParaRPr lang="en-GB" noProof="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34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latin typeface="Calibri" charset="0"/>
              </a:rPr>
              <a:t>2. Needs analysis (1)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The school headteacher should cover wide aspects of proper leadership: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social environment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technical/place conditions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students’ educational and therapeutical needs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staff’s strengths, motivation and professional development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friendly and kind atmosphere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48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latin typeface="Calibri" charset="0"/>
              </a:rPr>
              <a:t>2. Needs analysis (2)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Students as the inclusive society: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clear rules, clear values and culture of behaviour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individualisation of education – finding abilities, strengths and gifts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learning by teaching others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freedom for self-realisation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help and support among peers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02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latin typeface="Calibri" charset="0"/>
              </a:rPr>
              <a:t>3. Headteacher as the leader</a:t>
            </a:r>
          </a:p>
          <a:p>
            <a:pPr lvl="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Headteacher/leader/visionary plans </a:t>
            </a:r>
            <a:r>
              <a:rPr lang="en-GB" b="1" noProof="0" dirty="0"/>
              <a:t>school vision </a:t>
            </a:r>
            <a:r>
              <a:rPr lang="en-GB" noProof="0" dirty="0"/>
              <a:t>and </a:t>
            </a:r>
            <a:r>
              <a:rPr lang="en-GB" b="1" noProof="0" dirty="0"/>
              <a:t>mission</a:t>
            </a:r>
            <a:r>
              <a:rPr lang="en-GB" noProof="0" dirty="0"/>
              <a:t> at least 5 years ahead, including: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culture of organisation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ethos promoting education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openness and accountability for co-operation:</a:t>
            </a:r>
          </a:p>
          <a:p>
            <a:pPr marL="444500" lvl="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learner–teacher/assistant–parents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6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63600" y="177800"/>
            <a:ext cx="3086100" cy="1295400"/>
          </a:xfrm>
        </p:spPr>
        <p:txBody>
          <a:bodyPr/>
          <a:lstStyle>
            <a:lvl1pPr>
              <a:defRPr sz="1800" baseline="0">
                <a:solidFill>
                  <a:srgbClr val="1E1C43"/>
                </a:solidFill>
              </a:defRPr>
            </a:lvl1pPr>
          </a:lstStyle>
          <a:p>
            <a:r>
              <a:rPr lang="en-US" dirty="0"/>
              <a:t>Click icon to insert project logo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63600" y="1939179"/>
            <a:ext cx="10553700" cy="1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4800"/>
            </a:lvl1pPr>
          </a:lstStyle>
          <a:p>
            <a:pPr lvl="0"/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80228" y="3550491"/>
            <a:ext cx="10537071" cy="1747732"/>
          </a:xfr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0" algn="l"/>
              </a:tabLst>
              <a:defRPr sz="2800"/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Click to insert presenter’s name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and email address</a:t>
            </a:r>
          </a:p>
        </p:txBody>
      </p:sp>
    </p:spTree>
    <p:extLst>
      <p:ext uri="{BB962C8B-B14F-4D97-AF65-F5344CB8AC3E}">
        <p14:creationId xmlns:p14="http://schemas.microsoft.com/office/powerpoint/2010/main" val="66045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marR="0" indent="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90488" algn="l"/>
              </a:tabLst>
              <a:defRPr sz="2800">
                <a:solidFill>
                  <a:srgbClr val="121948"/>
                </a:solidFill>
              </a:defRPr>
            </a:lvl1pPr>
            <a:lvl2pPr>
              <a:lnSpc>
                <a:spcPct val="120000"/>
              </a:lnSpc>
              <a:defRPr sz="2400">
                <a:solidFill>
                  <a:srgbClr val="121948"/>
                </a:solidFill>
              </a:defRPr>
            </a:lvl2pPr>
            <a:lvl3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3pPr>
            <a:lvl4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4pPr>
            <a:lvl5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015" y="1940399"/>
            <a:ext cx="5376785" cy="4269901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90488" algn="l"/>
              </a:tabLst>
              <a:defRPr sz="2800">
                <a:solidFill>
                  <a:srgbClr val="121948"/>
                </a:solidFill>
              </a:defRPr>
            </a:lvl1pPr>
            <a:lvl2pPr>
              <a:lnSpc>
                <a:spcPct val="120000"/>
              </a:lnSpc>
              <a:defRPr sz="2400">
                <a:solidFill>
                  <a:srgbClr val="121948"/>
                </a:solidFill>
              </a:defRPr>
            </a:lvl2pPr>
            <a:lvl3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3pPr>
            <a:lvl4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4pPr>
            <a:lvl5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969001" y="1940399"/>
            <a:ext cx="5901308" cy="4269901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90488" algn="l"/>
              </a:tabLst>
              <a:defRPr sz="2800" baseline="0">
                <a:solidFill>
                  <a:srgbClr val="121948"/>
                </a:solidFill>
              </a:defRPr>
            </a:lvl1pPr>
            <a:lvl2pPr>
              <a:lnSpc>
                <a:spcPct val="120000"/>
              </a:lnSpc>
              <a:defRPr sz="2400">
                <a:solidFill>
                  <a:srgbClr val="121948"/>
                </a:solidFill>
              </a:defRPr>
            </a:lvl2pPr>
            <a:lvl3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3pPr>
            <a:lvl4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4pPr>
            <a:lvl5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5pPr>
          </a:lstStyle>
          <a:p>
            <a:pPr lvl="0"/>
            <a:r>
              <a:rPr lang="en-GB" dirty="0"/>
              <a:t>Click central icon to insert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1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50900" y="1940399"/>
            <a:ext cx="10617200" cy="3038001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90488" algn="l"/>
              </a:tabLst>
              <a:defRPr sz="2800" baseline="0">
                <a:solidFill>
                  <a:srgbClr val="121948"/>
                </a:solidFill>
              </a:defRPr>
            </a:lvl1pPr>
            <a:lvl2pPr>
              <a:lnSpc>
                <a:spcPct val="120000"/>
              </a:lnSpc>
              <a:defRPr sz="2400">
                <a:solidFill>
                  <a:srgbClr val="121948"/>
                </a:solidFill>
              </a:defRPr>
            </a:lvl2pPr>
            <a:lvl3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3pPr>
            <a:lvl4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4pPr>
            <a:lvl5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5pPr>
          </a:lstStyle>
          <a:p>
            <a:pPr lvl="0"/>
            <a:r>
              <a:rPr lang="en-GB" dirty="0"/>
              <a:t>Click central icon to insert graphic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015" y="5118100"/>
            <a:ext cx="11481293" cy="1092200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90488" algn="l"/>
              </a:tabLst>
              <a:defRPr sz="2800">
                <a:solidFill>
                  <a:srgbClr val="121948"/>
                </a:solidFill>
              </a:defRPr>
            </a:lvl1pPr>
            <a:lvl2pPr>
              <a:lnSpc>
                <a:spcPct val="120000"/>
              </a:lnSpc>
              <a:defRPr sz="2400">
                <a:solidFill>
                  <a:srgbClr val="121948"/>
                </a:solidFill>
              </a:defRPr>
            </a:lvl2pPr>
            <a:lvl3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3pPr>
            <a:lvl4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4pPr>
            <a:lvl5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15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219" y="1668704"/>
            <a:ext cx="5407938" cy="4705198"/>
          </a:xfrm>
        </p:spPr>
        <p:txBody>
          <a:bodyPr/>
          <a:lstStyle>
            <a:lvl1pPr>
              <a:defRPr sz="2792"/>
            </a:lvl1pPr>
            <a:lvl2pPr>
              <a:defRPr sz="2393"/>
            </a:lvl2pPr>
            <a:lvl3pPr>
              <a:defRPr sz="1994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4231" y="1668704"/>
            <a:ext cx="5407938" cy="4705198"/>
          </a:xfrm>
        </p:spPr>
        <p:txBody>
          <a:bodyPr/>
          <a:lstStyle>
            <a:lvl1pPr>
              <a:defRPr sz="2792"/>
            </a:lvl1pPr>
            <a:lvl2pPr>
              <a:defRPr sz="2393"/>
            </a:lvl2pPr>
            <a:lvl3pPr>
              <a:defRPr sz="1994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2219" y="18237"/>
            <a:ext cx="3877390" cy="328270"/>
          </a:xfrm>
          <a:prstGeom prst="rect">
            <a:avLst/>
          </a:prstGeom>
        </p:spPr>
        <p:txBody>
          <a:bodyPr/>
          <a:lstStyle/>
          <a:p>
            <a:fld id="{245F20BD-D858-470A-8CA0-062DC9F30A6B}" type="datetimeFigureOut">
              <a:rPr lang="pl-PL" smtClean="0"/>
              <a:t>2018-09-06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91645" y="18237"/>
            <a:ext cx="5509975" cy="32827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03657" y="18237"/>
            <a:ext cx="1428512" cy="328270"/>
          </a:xfrm>
          <a:prstGeom prst="rect">
            <a:avLst/>
          </a:prstGeom>
        </p:spPr>
        <p:txBody>
          <a:bodyPr/>
          <a:lstStyle/>
          <a:p>
            <a:fld id="{7AD424F0-3948-4EB4-BD57-563CA4CC681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2909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76316" y="93759"/>
            <a:ext cx="11493992" cy="1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9015" y="1940399"/>
            <a:ext cx="11493993" cy="42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text</a:t>
            </a:r>
          </a:p>
          <a:p>
            <a:pPr lvl="0"/>
            <a:r>
              <a:rPr lang="en-GB" dirty="0"/>
              <a:t>Second level</a:t>
            </a:r>
          </a:p>
          <a:p>
            <a:pPr lvl="0"/>
            <a:r>
              <a:rPr lang="en-GB" dirty="0"/>
              <a:t>Third level</a:t>
            </a:r>
          </a:p>
          <a:p>
            <a:pPr lvl="0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94" r:id="rId2"/>
    <p:sldLayoutId id="2147483717" r:id="rId3"/>
    <p:sldLayoutId id="2147483718" r:id="rId4"/>
    <p:sldLayoutId id="2147483719" r:id="rId5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600" kern="1200">
          <a:solidFill>
            <a:srgbClr val="1E1C43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0" marR="0" indent="0" algn="l" defTabSz="457200" rtl="0" eaLnBrk="1" fontAlgn="base" latinLnBrk="0" hangingPunct="1">
        <a:lnSpc>
          <a:spcPct val="120000"/>
        </a:lnSpc>
        <a:spcBef>
          <a:spcPct val="20000"/>
        </a:spcBef>
        <a:spcAft>
          <a:spcPct val="0"/>
        </a:spcAft>
        <a:buClrTx/>
        <a:buSzTx/>
        <a:buFont typeface="Arial" charset="0"/>
        <a:buNone/>
        <a:tabLst>
          <a:tab pos="0" algn="l"/>
        </a:tabLst>
        <a:defRPr sz="2600" kern="1200" baseline="0">
          <a:solidFill>
            <a:srgbClr val="1E1C43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FFFF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FFFFFF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FFFF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FFFFFF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IDiJlDT5Y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210-dQ3COE&amp;index=3&amp;list=PLWKpdDXcn5-5nf715yXXULP11vNQig8M3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2300" y="2044110"/>
            <a:ext cx="10553700" cy="1430241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5400" b="1" noProof="0" dirty="0"/>
              <a:t>Łajski School – The Art of Following Each Learner</a:t>
            </a:r>
            <a:endParaRPr lang="en-GB" sz="5000" b="1" noProof="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22300" y="3715642"/>
            <a:ext cx="10816472" cy="2353448"/>
          </a:xfrm>
        </p:spPr>
        <p:txBody>
          <a:bodyPr/>
          <a:lstStyle/>
          <a:p>
            <a:r>
              <a:rPr lang="en-GB" b="1" noProof="0" dirty="0"/>
              <a:t>Virginia Stafiej</a:t>
            </a:r>
            <a:r>
              <a:rPr lang="en-GB" noProof="0" dirty="0"/>
              <a:t>, Deputy Headteacher of Schools in Łajski, Poland, and Project Expert</a:t>
            </a:r>
          </a:p>
          <a:p>
            <a:r>
              <a:rPr lang="en-GB" b="1" noProof="0" dirty="0"/>
              <a:t>Elżbieta Kot</a:t>
            </a:r>
            <a:r>
              <a:rPr lang="en-GB" noProof="0" dirty="0"/>
              <a:t>,</a:t>
            </a:r>
            <a:r>
              <a:rPr lang="en-GB" b="1" noProof="0" dirty="0"/>
              <a:t> </a:t>
            </a:r>
            <a:r>
              <a:rPr lang="en-GB" noProof="0" dirty="0"/>
              <a:t>English teacher</a:t>
            </a:r>
          </a:p>
          <a:p>
            <a:r>
              <a:rPr lang="en-GB" b="1" noProof="0" dirty="0"/>
              <a:t>Lidia Kazberuk</a:t>
            </a:r>
            <a:r>
              <a:rPr lang="en-GB" noProof="0" dirty="0"/>
              <a:t>,</a:t>
            </a:r>
            <a:r>
              <a:rPr lang="en-GB" b="1" noProof="0" dirty="0"/>
              <a:t> </a:t>
            </a:r>
            <a:r>
              <a:rPr lang="en-GB" noProof="0" dirty="0"/>
              <a:t>Office Manager</a:t>
            </a:r>
          </a:p>
        </p:txBody>
      </p:sp>
      <p:pic>
        <p:nvPicPr>
          <p:cNvPr id="9" name="Picture Placeholder 6" descr="Raising the Achievement of All Learners in Inclusive Education" title="Raising Achievement project logo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851" b="3851"/>
          <a:stretch>
            <a:fillRect/>
          </a:stretch>
        </p:blipFill>
        <p:spPr>
          <a:xfrm>
            <a:off x="622300" y="177800"/>
            <a:ext cx="5321300" cy="1295400"/>
          </a:xfrm>
          <a:prstGeom prst="rect">
            <a:avLst/>
          </a:prstGeom>
        </p:spPr>
      </p:pic>
      <p:pic>
        <p:nvPicPr>
          <p:cNvPr id="1026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50" y="177800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847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36" y="2029239"/>
            <a:ext cx="11493992" cy="1430241"/>
          </a:xfrm>
        </p:spPr>
        <p:txBody>
          <a:bodyPr/>
          <a:lstStyle/>
          <a:p>
            <a:r>
              <a:rPr lang="en-GB" sz="6600" b="1" noProof="0" dirty="0"/>
              <a:t>Pedagogy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91984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6316" y="55659"/>
            <a:ext cx="11493992" cy="1430241"/>
          </a:xfrm>
        </p:spPr>
        <p:txBody>
          <a:bodyPr/>
          <a:lstStyle/>
          <a:p>
            <a:pPr algn="ctr"/>
            <a:r>
              <a:rPr lang="en-GB" b="1" noProof="0" dirty="0"/>
              <a:t>Pedagogy – Education through the arts</a:t>
            </a:r>
          </a:p>
        </p:txBody>
      </p:sp>
      <p:pic>
        <p:nvPicPr>
          <p:cNvPr id="3076" name="Picture 4" descr="Art exhib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1443819"/>
            <a:ext cx="4920961" cy="277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Art exhibi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076" y="3767493"/>
            <a:ext cx="5504646" cy="274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obot made from cardboard boxes and electronic materia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5" y="1443819"/>
            <a:ext cx="2824085" cy="468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Visit to an art galle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53" y="1833980"/>
            <a:ext cx="3440019" cy="213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926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noProof="0" dirty="0"/>
              <a:t>School brass orchestra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9016" y="1776624"/>
            <a:ext cx="5143068" cy="441081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GB" noProof="0" dirty="0"/>
              <a:t>A wonderful idea by our music teacher Justyna Niegierysz – the conductor.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GB" noProof="0" dirty="0"/>
              <a:t>An instrument for everyone. All students play and have fun!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noProof="0" dirty="0"/>
              <a:t>Concerts at important events.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noProof="0" dirty="0"/>
              <a:t>Meeting a German school orchestra to play together annually.</a:t>
            </a:r>
          </a:p>
        </p:txBody>
      </p:sp>
      <p:pic>
        <p:nvPicPr>
          <p:cNvPr id="2050" name="Picture 2" descr="School brass orchestra perform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83" y="2081425"/>
            <a:ext cx="6447442" cy="343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510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noProof="0" dirty="0"/>
              <a:t>‘Batucada’ drums orchestra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737360"/>
            <a:ext cx="6126480" cy="329946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b="1" i="1" noProof="0" dirty="0"/>
              <a:t>An answer to a need </a:t>
            </a:r>
            <a:r>
              <a:rPr lang="en-GB" noProof="0" dirty="0"/>
              <a:t>– the alternative for students who cannot deal with brass instruments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noProof="0" dirty="0"/>
              <a:t>Brass instruments / pipes playing / body percussion </a:t>
            </a:r>
          </a:p>
        </p:txBody>
      </p:sp>
      <p:pic>
        <p:nvPicPr>
          <p:cNvPr id="5" name="Picture 2" descr="The batucada orchestra performing outdoors"/>
          <p:cNvPicPr>
            <a:picLocks noGrp="1" noChangeAspect="1" noChangeArrowheads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r="11137"/>
          <a:stretch>
            <a:fillRect/>
          </a:stretch>
        </p:blipFill>
        <p:spPr bwMode="auto">
          <a:xfrm>
            <a:off x="6583679" y="1737360"/>
            <a:ext cx="5499989" cy="39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 batucada orchestra and the conductor 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21" y="3976881"/>
            <a:ext cx="4114800" cy="259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91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noProof="0" dirty="0"/>
              <a:t>Art and drama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9015" y="1681092"/>
            <a:ext cx="5728006" cy="4294039"/>
          </a:xfrm>
        </p:spPr>
        <p:txBody>
          <a:bodyPr/>
          <a:lstStyle/>
          <a:p>
            <a:r>
              <a:rPr lang="en-GB" noProof="0" dirty="0"/>
              <a:t>Many </a:t>
            </a:r>
            <a:r>
              <a:rPr lang="en-GB" b="1" i="1" noProof="0" dirty="0"/>
              <a:t>artistic evenings </a:t>
            </a:r>
            <a:r>
              <a:rPr lang="en-GB" noProof="0" dirty="0"/>
              <a:t>are</a:t>
            </a:r>
            <a:r>
              <a:rPr lang="en-GB" b="1" i="1" noProof="0" dirty="0"/>
              <a:t> </a:t>
            </a:r>
            <a:r>
              <a:rPr lang="en-GB" noProof="0" dirty="0"/>
              <a:t>organised with different artists and performances. All students and staff are welcome, as well as their whole families. </a:t>
            </a:r>
          </a:p>
          <a:p>
            <a:r>
              <a:rPr lang="en-GB" noProof="0" dirty="0"/>
              <a:t>Activities are also run by the school drama club (e.g. acting out novels, writing plays).</a:t>
            </a:r>
          </a:p>
        </p:txBody>
      </p:sp>
      <p:pic>
        <p:nvPicPr>
          <p:cNvPr id="9" name="Picture 2" descr="School drama club performance">
            <a:extLst>
              <a:ext uri="{FF2B5EF4-FFF2-40B4-BE49-F238E27FC236}">
                <a16:creationId xmlns:a16="http://schemas.microsoft.com/office/drawing/2014/main" id="{81DC27B7-64CC-6348-8B7D-0A74F3F50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21" y="1876097"/>
            <a:ext cx="5943404" cy="37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00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noProof="0" dirty="0"/>
              <a:t>Other art activities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9015" y="1694741"/>
            <a:ext cx="11634663" cy="317680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Fairy tale therapy – workshops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Warszawska syrenka – reciting contest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The art of discussing – school debate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Foreign language singing contest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Ecology workshops – the art of recycling</a:t>
            </a:r>
          </a:p>
        </p:txBody>
      </p:sp>
      <p:pic>
        <p:nvPicPr>
          <p:cNvPr id="9" name="Picture 8" descr="Elephant made from recycled materials">
            <a:extLst>
              <a:ext uri="{FF2B5EF4-FFF2-40B4-BE49-F238E27FC236}">
                <a16:creationId xmlns:a16="http://schemas.microsoft.com/office/drawing/2014/main" id="{0C71E846-69D2-6C4F-855D-F32C5558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10" y="1405052"/>
            <a:ext cx="4850368" cy="256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our young learners displaying certific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10" y="3972393"/>
            <a:ext cx="4850368" cy="277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85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noProof="0" dirty="0"/>
              <a:t>Our sports champions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576" y="1719419"/>
            <a:ext cx="10370424" cy="2044861"/>
          </a:xfrm>
        </p:spPr>
        <p:txBody>
          <a:bodyPr numCol="2"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600" b="1" i="1" noProof="0" dirty="0"/>
              <a:t>Current champions in: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600" noProof="0" dirty="0"/>
              <a:t>Table tennis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600" noProof="0" dirty="0"/>
              <a:t>Unihockey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600" noProof="0" dirty="0"/>
              <a:t>Cross-country running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600" b="1" i="1" noProof="0" dirty="0"/>
              <a:t>Other sport activities: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600" noProof="0" dirty="0"/>
              <a:t>Winter Sports Camp February 2017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600" noProof="0" dirty="0"/>
              <a:t>Summer camps </a:t>
            </a:r>
            <a:r>
              <a:rPr lang="en-GB" sz="2600" noProof="0" dirty="0">
                <a:sym typeface="Wingdings" pitchFamily="2" charset="2"/>
              </a:rPr>
              <a:t> </a:t>
            </a:r>
            <a:endParaRPr lang="en-GB" sz="2600" noProof="0" dirty="0"/>
          </a:p>
        </p:txBody>
      </p:sp>
      <p:pic>
        <p:nvPicPr>
          <p:cNvPr id="5122" name="Picture 2" descr="Unihockey team po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82" y="3927194"/>
            <a:ext cx="5043758" cy="28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oung learners kaya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80" y="3927194"/>
            <a:ext cx="5043758" cy="283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622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noProof="0" dirty="0"/>
              <a:t>Paralympic games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9014" y="1643132"/>
            <a:ext cx="11224478" cy="1349123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GB" b="1" i="1" noProof="0" dirty="0"/>
              <a:t>May 2016 </a:t>
            </a:r>
            <a:r>
              <a:rPr lang="en-GB" noProof="0" dirty="0"/>
              <a:t>– fifth edition of Paralympics for children and teenagers from Legionowo province. Our students had great fun and showed their commitment </a:t>
            </a:r>
            <a:r>
              <a:rPr lang="en-GB" noProof="0" dirty="0">
                <a:sym typeface="Wingdings" pitchFamily="2" charset="2"/>
              </a:rPr>
              <a:t></a:t>
            </a:r>
            <a:endParaRPr lang="en-GB" noProof="0" dirty="0"/>
          </a:p>
        </p:txBody>
      </p:sp>
      <p:pic>
        <p:nvPicPr>
          <p:cNvPr id="3074" name="Picture 2" descr="Learners on the podium, receiving their med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14" y="2992256"/>
            <a:ext cx="5849323" cy="329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Learners showing off their certific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12" y="2998003"/>
            <a:ext cx="5215880" cy="329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217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316" y="1983519"/>
            <a:ext cx="11493992" cy="1430241"/>
          </a:xfrm>
        </p:spPr>
        <p:txBody>
          <a:bodyPr/>
          <a:lstStyle/>
          <a:p>
            <a:r>
              <a:rPr lang="en-GB" sz="6000" b="1" noProof="0" dirty="0"/>
              <a:t>Collaboration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5468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2832" y="349195"/>
            <a:ext cx="10999732" cy="987848"/>
          </a:xfrm>
        </p:spPr>
        <p:txBody>
          <a:bodyPr>
            <a:noAutofit/>
          </a:bodyPr>
          <a:lstStyle/>
          <a:p>
            <a:r>
              <a:rPr lang="en-GB" sz="4800" noProof="0" dirty="0"/>
              <a:t>Cooperation with institutions and schools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7704" y="1661160"/>
            <a:ext cx="8483657" cy="490728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92" noProof="0" dirty="0"/>
              <a:t>Psychological and Pedagogical Counselling Centre (PPP)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92" noProof="0" dirty="0"/>
              <a:t>Commune Wieliszew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92" noProof="0" dirty="0"/>
              <a:t>Social Welfare Centre (OPS)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92" noProof="0" dirty="0"/>
              <a:t>District centre of social integration (CIS)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92" noProof="0" dirty="0"/>
              <a:t>Centre for Education Development (ORE)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92" noProof="0" dirty="0"/>
              <a:t>Educational Research Institute (IBE)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792" noProof="0" dirty="0"/>
              <a:t>The State Fund for Rehabilitation of Disabled Persons (PFRON)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92" noProof="0" dirty="0"/>
              <a:t>Ravimed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92" noProof="0" dirty="0"/>
              <a:t>Other schools – trainings and internships</a:t>
            </a:r>
          </a:p>
        </p:txBody>
      </p:sp>
    </p:spTree>
    <p:extLst>
      <p:ext uri="{BB962C8B-B14F-4D97-AF65-F5344CB8AC3E}">
        <p14:creationId xmlns:p14="http://schemas.microsoft.com/office/powerpoint/2010/main" val="275245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600" kern="1200" noProof="0" dirty="0">
                <a:solidFill>
                  <a:srgbClr val="1E1C43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Łajski School </a:t>
            </a:r>
            <a:r>
              <a:rPr lang="en-GB" noProof="0" dirty="0"/>
              <a:t>video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Watch the video that presents images from </a:t>
            </a:r>
            <a:r>
              <a:rPr lang="en-GB" dirty="0" err="1">
                <a:solidFill>
                  <a:srgbClr val="1E1C43"/>
                </a:solidFill>
                <a:hlinkClick r:id="rId3"/>
              </a:rPr>
              <a:t>Łajski</a:t>
            </a:r>
            <a:r>
              <a:rPr lang="en-GB" dirty="0">
                <a:solidFill>
                  <a:srgbClr val="1E1C43"/>
                </a:solidFill>
                <a:hlinkClick r:id="rId3"/>
              </a:rPr>
              <a:t> School</a:t>
            </a:r>
            <a:endParaRPr lang="en-GB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67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9708" y="349196"/>
            <a:ext cx="11572501" cy="987848"/>
          </a:xfrm>
        </p:spPr>
        <p:txBody>
          <a:bodyPr>
            <a:noAutofit/>
          </a:bodyPr>
          <a:lstStyle/>
          <a:p>
            <a:r>
              <a:rPr lang="en-GB" sz="4800" noProof="0" dirty="0"/>
              <a:t>Continuation of participating in many projects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4022" y="1716558"/>
            <a:ext cx="8206740" cy="4863253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792" noProof="0" dirty="0"/>
              <a:t>PNWM – (Polish-German Youth Cooperation)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792" noProof="0" dirty="0"/>
              <a:t>Sports classes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792" noProof="0" dirty="0"/>
              <a:t>Safe+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792" noProof="0" dirty="0"/>
              <a:t>Milk, vegetables and fruits in school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792" noProof="0" dirty="0"/>
              <a:t>Gotta get engineering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792" noProof="0" dirty="0"/>
              <a:t>Erasmus+</a:t>
            </a:r>
            <a:endParaRPr lang="en-GB" noProof="0" dirty="0"/>
          </a:p>
        </p:txBody>
      </p:sp>
      <p:pic>
        <p:nvPicPr>
          <p:cNvPr id="5" name="Picture 2" descr="Learners using compu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836" y="1896312"/>
            <a:ext cx="3598615" cy="201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Learners jump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99" y="4148184"/>
            <a:ext cx="4986293" cy="21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570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6315" y="97577"/>
            <a:ext cx="11493992" cy="1430241"/>
          </a:xfrm>
        </p:spPr>
        <p:txBody>
          <a:bodyPr>
            <a:normAutofit/>
          </a:bodyPr>
          <a:lstStyle/>
          <a:p>
            <a:r>
              <a:rPr lang="en-GB" noProof="0" dirty="0"/>
              <a:t>Cooperation with Parents’ Board</a:t>
            </a:r>
          </a:p>
        </p:txBody>
      </p:sp>
      <p:pic>
        <p:nvPicPr>
          <p:cNvPr id="7" name="Symbol zastępczy zawartości 6" descr="Picture of a parents' meeti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35" y="1877661"/>
            <a:ext cx="4643903" cy="4178365"/>
          </a:xfrm>
        </p:spPr>
      </p:pic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376315" y="1877661"/>
            <a:ext cx="6159395" cy="526936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Constant cooperation between school and parents, working together for school and all learners, listening to parents’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Parents of children with SEN (special educational needs) have got </a:t>
            </a:r>
            <a:r>
              <a:rPr lang="en-GB" b="1" noProof="0" dirty="0"/>
              <a:t>daily contact </a:t>
            </a:r>
            <a:r>
              <a:rPr lang="en-GB" noProof="0" dirty="0"/>
              <a:t>with the child assistants and their teachers</a:t>
            </a:r>
          </a:p>
        </p:txBody>
      </p:sp>
    </p:spTree>
    <p:extLst>
      <p:ext uri="{BB962C8B-B14F-4D97-AF65-F5344CB8AC3E}">
        <p14:creationId xmlns:p14="http://schemas.microsoft.com/office/powerpoint/2010/main" val="1727021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Cooperation with graduates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76316" y="1696579"/>
            <a:ext cx="8003186" cy="4705198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Students meet with graduates to play together in School Orchestra </a:t>
            </a:r>
            <a:r>
              <a:rPr lang="en-GB" noProof="0" dirty="0">
                <a:solidFill>
                  <a:prstClr val="black"/>
                </a:solidFill>
              </a:rPr>
              <a:t>once a week</a:t>
            </a:r>
            <a:endParaRPr lang="en-GB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Students are open to pro-social attitudes working in the orchestral sections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School Orchestra is a unique structure where young musicians create positive attitudes, learn teamwork, common responsibility for the work of the whole 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Orchestra is learning by doing – students learn from each other</a:t>
            </a:r>
          </a:p>
        </p:txBody>
      </p:sp>
      <p:pic>
        <p:nvPicPr>
          <p:cNvPr id="4" name="Picture 4" descr="Learners working togeth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133" y="465230"/>
            <a:ext cx="3448294" cy="250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Learners working togeth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133" y="3203328"/>
            <a:ext cx="3448294" cy="299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918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4735" y="155099"/>
            <a:ext cx="9278911" cy="1489365"/>
          </a:xfrm>
        </p:spPr>
        <p:txBody>
          <a:bodyPr>
            <a:normAutofit fontScale="90000"/>
          </a:bodyPr>
          <a:lstStyle/>
          <a:p>
            <a:r>
              <a:rPr lang="en-GB" sz="5100" noProof="0" dirty="0"/>
              <a:t>Special Pedagogics Academy in Warsaw – partnership</a:t>
            </a:r>
            <a:endParaRPr lang="en-GB" noProof="0" dirty="0"/>
          </a:p>
        </p:txBody>
      </p:sp>
      <p:pic>
        <p:nvPicPr>
          <p:cNvPr id="4" name="Picture 2" descr="Akademia Pedagogiki Specjalnej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435" y="226280"/>
            <a:ext cx="2548184" cy="119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4734" y="1624276"/>
            <a:ext cx="11839653" cy="4863253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Creating projects and curriculum for students and teachers in inclusive 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Taking common implementation of the work of scientific research and projects, including those co-financed by the European Union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Creating modular improvement 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Creating and implementing new curriculums and improving those carried out by the University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Creating common research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Sharing teaching staff to carry out the practical or theoretical classes</a:t>
            </a:r>
          </a:p>
        </p:txBody>
      </p:sp>
    </p:spTree>
    <p:extLst>
      <p:ext uri="{BB962C8B-B14F-4D97-AF65-F5344CB8AC3E}">
        <p14:creationId xmlns:p14="http://schemas.microsoft.com/office/powerpoint/2010/main" val="4227100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872" y="367274"/>
            <a:ext cx="11557952" cy="987848"/>
          </a:xfrm>
        </p:spPr>
        <p:txBody>
          <a:bodyPr>
            <a:noAutofit/>
          </a:bodyPr>
          <a:lstStyle/>
          <a:p>
            <a:r>
              <a:rPr lang="en-GB" noProof="0" dirty="0"/>
              <a:t>Special Pedagogics Academy in Warsaw – partnership – duties of the school in Łajski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04735" y="1912977"/>
            <a:ext cx="5681272" cy="470519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Reviewing curriculum, including the purposes and effects of education and study plans in the context of the requirements of the labour market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Providing workshops in the school and mentoring the interns. </a:t>
            </a:r>
          </a:p>
        </p:txBody>
      </p:sp>
      <p:pic>
        <p:nvPicPr>
          <p:cNvPr id="2051" name="Picture 3" descr="Adult learners in a le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52" y="1898935"/>
            <a:ext cx="5082200" cy="3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795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76315" y="350740"/>
            <a:ext cx="10210723" cy="1325660"/>
          </a:xfrm>
        </p:spPr>
        <p:txBody>
          <a:bodyPr>
            <a:normAutofit/>
          </a:bodyPr>
          <a:lstStyle/>
          <a:p>
            <a:pPr lvl="0"/>
            <a:r>
              <a:rPr lang="en-GB" noProof="0" dirty="0">
                <a:latin typeface="Calibri" charset="0"/>
              </a:rPr>
              <a:t>The </a:t>
            </a:r>
            <a:r>
              <a:rPr lang="en-GB" noProof="0" dirty="0"/>
              <a:t>school as good practice</a:t>
            </a:r>
            <a:endParaRPr lang="en-GB" noProof="0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6" y="1945568"/>
            <a:ext cx="6639082" cy="4298283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000" noProof="0" dirty="0"/>
              <a:t>The school in Łajski, Poland has been involved in the project since 2014 for the school-based project visits and research: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noProof="0" dirty="0"/>
              <a:t>good practice as the source of knowledge and development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noProof="0" dirty="0"/>
              <a:t>changes in the Polish legislation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noProof="0" dirty="0"/>
              <a:t>education is an on-going process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noProof="0" dirty="0"/>
              <a:t>‘Say what you do well and learn more’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noProof="0" dirty="0"/>
              <a:t>‘Enjoy what you do in life’</a:t>
            </a:r>
            <a:endParaRPr lang="en-GB" noProof="0" dirty="0"/>
          </a:p>
        </p:txBody>
      </p:sp>
      <p:pic>
        <p:nvPicPr>
          <p:cNvPr id="2051" name="Picture 3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33351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Raising Achievement project participants visiting the school" title="Project participants' vis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98" y="1945568"/>
            <a:ext cx="4873852" cy="39455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57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‘An ordinary school’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/>
                </a:solidFill>
              </a:rPr>
              <a:t>Watch the </a:t>
            </a:r>
            <a:r>
              <a:rPr lang="en-GB" noProof="0" dirty="0">
                <a:solidFill>
                  <a:schemeClr val="bg1"/>
                </a:solidFill>
                <a:hlinkClick r:id="rId3"/>
              </a:rPr>
              <a:t>‘An ordinary school’ video</a:t>
            </a:r>
            <a:r>
              <a:rPr lang="en-GB" noProof="0" dirty="0">
                <a:solidFill>
                  <a:schemeClr val="bg1"/>
                </a:solidFill>
              </a:rPr>
              <a:t> on the Agency’s YouTube channel</a:t>
            </a:r>
          </a:p>
        </p:txBody>
      </p:sp>
    </p:spTree>
    <p:extLst>
      <p:ext uri="{BB962C8B-B14F-4D97-AF65-F5344CB8AC3E}">
        <p14:creationId xmlns:p14="http://schemas.microsoft.com/office/powerpoint/2010/main" val="1517431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316" y="1983519"/>
            <a:ext cx="11493992" cy="1430241"/>
          </a:xfrm>
        </p:spPr>
        <p:txBody>
          <a:bodyPr/>
          <a:lstStyle/>
          <a:p>
            <a:r>
              <a:rPr lang="en-GB" sz="4800" b="1" noProof="0" dirty="0"/>
              <a:t>Thank you for your attention!</a:t>
            </a:r>
            <a:endParaRPr lang="en-GB" noProof="0" dirty="0"/>
          </a:p>
        </p:txBody>
      </p:sp>
      <p:pic>
        <p:nvPicPr>
          <p:cNvPr id="11266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220" y="9376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European Union flag logo and text: Co-funded by the Erasmus+ Programme of the European Union" title="EU/Erasmus+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6121769"/>
            <a:ext cx="2084832" cy="5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3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325660"/>
          </a:xfrm>
        </p:spPr>
        <p:txBody>
          <a:bodyPr/>
          <a:lstStyle/>
          <a:p>
            <a:r>
              <a:rPr lang="en-GB" noProof="0" dirty="0"/>
              <a:t>Overview of presentation</a:t>
            </a:r>
            <a:endParaRPr lang="en-GB" noProof="0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11493993" cy="4298283"/>
          </a:xfrm>
        </p:spPr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3600" noProof="0" dirty="0"/>
              <a:t>Our school: an introduction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3600" noProof="0" dirty="0"/>
              <a:t>Leadership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3600" noProof="0" dirty="0"/>
              <a:t>Pedagogy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3600" noProof="0" dirty="0"/>
              <a:t>Collaboration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3600" noProof="0" dirty="0"/>
              <a:t>The school as good practice </a:t>
            </a:r>
          </a:p>
        </p:txBody>
      </p:sp>
      <p:pic>
        <p:nvPicPr>
          <p:cNvPr id="1026" name="Picture 2" descr="Raising the Achievement of All Learners in Inclusive Education" title="Raising Achievement projec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45" y="5531700"/>
            <a:ext cx="4017963" cy="9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738" y="17294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316" y="2212119"/>
            <a:ext cx="11493992" cy="1430241"/>
          </a:xfrm>
        </p:spPr>
        <p:txBody>
          <a:bodyPr/>
          <a:lstStyle/>
          <a:p>
            <a:r>
              <a:rPr lang="en-GB" sz="6600" b="1" noProof="0" dirty="0"/>
              <a:t>Leadership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75236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325660"/>
          </a:xfrm>
        </p:spPr>
        <p:txBody>
          <a:bodyPr/>
          <a:lstStyle/>
          <a:p>
            <a:r>
              <a:rPr lang="en-GB" noProof="0" dirty="0">
                <a:latin typeface="Calibri" charset="0"/>
              </a:rPr>
              <a:t>Visionary school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11493993" cy="4298283"/>
          </a:xfrm>
        </p:spPr>
        <p:txBody>
          <a:bodyPr/>
          <a:lstStyle/>
          <a:p>
            <a:pPr lvl="0"/>
            <a:r>
              <a:rPr lang="en-GB" noProof="0" dirty="0"/>
              <a:t>School is the place where: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b="1" noProof="0" dirty="0"/>
              <a:t>external</a:t>
            </a:r>
            <a:r>
              <a:rPr lang="en-GB" noProof="0" dirty="0"/>
              <a:t> and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b="1" noProof="0" dirty="0"/>
              <a:t>internal expectations</a:t>
            </a:r>
          </a:p>
          <a:p>
            <a:pPr lvl="0"/>
            <a:r>
              <a:rPr lang="en-GB" noProof="0" dirty="0"/>
              <a:t>gather, so there is constant need to focus on </a:t>
            </a:r>
            <a:r>
              <a:rPr lang="en-GB" i="1" noProof="0" dirty="0"/>
              <a:t>challenges</a:t>
            </a:r>
            <a:r>
              <a:rPr lang="en-GB" noProof="0" dirty="0"/>
              <a:t> and to continue </a:t>
            </a:r>
            <a:r>
              <a:rPr lang="en-GB" i="1" noProof="0" dirty="0"/>
              <a:t>activities</a:t>
            </a:r>
            <a:r>
              <a:rPr lang="en-GB" noProof="0" dirty="0"/>
              <a:t> which are already </a:t>
            </a:r>
            <a:r>
              <a:rPr lang="en-GB" i="1" noProof="0" dirty="0"/>
              <a:t>completed</a:t>
            </a:r>
            <a:r>
              <a:rPr lang="en-GB" noProof="0" dirty="0"/>
              <a:t>.</a:t>
            </a:r>
          </a:p>
        </p:txBody>
      </p:sp>
      <p:pic>
        <p:nvPicPr>
          <p:cNvPr id="4099" name="Picture 3" descr="'I love school' graffiti" title="Graffi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21" y="4286250"/>
            <a:ext cx="4421604" cy="240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88" y="17294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896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646200" y="93759"/>
            <a:ext cx="11224108" cy="1430241"/>
          </a:xfrm>
        </p:spPr>
        <p:txBody>
          <a:bodyPr/>
          <a:lstStyle/>
          <a:p>
            <a:r>
              <a:rPr lang="en-GB" noProof="0" dirty="0">
                <a:solidFill>
                  <a:schemeClr val="bg2"/>
                </a:solidFill>
              </a:rPr>
              <a:t>School</a:t>
            </a:r>
            <a:r>
              <a:rPr lang="en-GB" baseline="0" noProof="0" dirty="0">
                <a:solidFill>
                  <a:schemeClr val="bg2"/>
                </a:solidFill>
              </a:rPr>
              <a:t> orchestra photo</a:t>
            </a:r>
            <a:endParaRPr lang="en-GB" noProof="0" dirty="0">
              <a:solidFill>
                <a:schemeClr val="bg2"/>
              </a:solidFill>
            </a:endParaRPr>
          </a:p>
        </p:txBody>
      </p:sp>
      <p:pic>
        <p:nvPicPr>
          <p:cNvPr id="1026" name="Picture 2" descr="Members of the school orchestra" title="School orchest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00" y="95250"/>
            <a:ext cx="10972801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85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325660"/>
          </a:xfrm>
        </p:spPr>
        <p:txBody>
          <a:bodyPr/>
          <a:lstStyle/>
          <a:p>
            <a:r>
              <a:rPr lang="en-GB" noProof="0" dirty="0">
                <a:latin typeface="Calibri" charset="0"/>
              </a:rPr>
              <a:t>Needs analysis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8716885" cy="4298283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The school headteacher should cover wide aspects of proper leadership: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social environment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technical/place conditions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students’ educational and therapeutical needs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staff’s strengths, motivation and professional development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friendly and kind atmosphere</a:t>
            </a:r>
          </a:p>
        </p:txBody>
      </p:sp>
      <p:pic>
        <p:nvPicPr>
          <p:cNvPr id="5122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13" y="96838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School ou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31" y="2047780"/>
            <a:ext cx="2798763" cy="3731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43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325660"/>
          </a:xfrm>
        </p:spPr>
        <p:txBody>
          <a:bodyPr/>
          <a:lstStyle/>
          <a:p>
            <a:r>
              <a:rPr lang="en-GB" noProof="0" dirty="0">
                <a:latin typeface="Calibri" charset="0"/>
              </a:rPr>
              <a:t>Needs analysis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11493993" cy="4298283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Students as the inclusive society: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clear rules, clear values and culture of behaviour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individualisation of education – finding abilities, strengths and gifts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learning by teaching others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freedom for self-realisation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help and support among peers</a:t>
            </a:r>
          </a:p>
        </p:txBody>
      </p:sp>
      <p:pic>
        <p:nvPicPr>
          <p:cNvPr id="6146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738" y="17294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artoon drawing of six learners holding hands" title="Diverse learn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895850"/>
            <a:ext cx="68961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626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Arrow consisting of blue human figures, with a single red figure at the head of the arrow" title="Ar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3238500"/>
            <a:ext cx="54768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325660"/>
          </a:xfrm>
        </p:spPr>
        <p:txBody>
          <a:bodyPr/>
          <a:lstStyle/>
          <a:p>
            <a:r>
              <a:rPr lang="en-GB" noProof="0" dirty="0">
                <a:latin typeface="Calibri" charset="0"/>
              </a:rPr>
              <a:t>Headteacher as the leader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11493993" cy="4298283"/>
          </a:xfrm>
        </p:spPr>
        <p:txBody>
          <a:bodyPr/>
          <a:lstStyle/>
          <a:p>
            <a:pPr lvl="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Headteacher/leader/visionary plans </a:t>
            </a:r>
            <a:r>
              <a:rPr lang="en-GB" b="1" noProof="0" dirty="0"/>
              <a:t>school vision </a:t>
            </a:r>
            <a:r>
              <a:rPr lang="en-GB" noProof="0" dirty="0"/>
              <a:t>and </a:t>
            </a:r>
            <a:r>
              <a:rPr lang="en-GB" b="1" noProof="0" dirty="0"/>
              <a:t>mission</a:t>
            </a:r>
            <a:r>
              <a:rPr lang="en-GB" noProof="0" dirty="0"/>
              <a:t> at least 5 years ahead, including: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culture of organisation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ethos promoting education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openness and accountability for co-operation:</a:t>
            </a:r>
          </a:p>
          <a:p>
            <a:pPr marL="444500" lvl="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learner–teacher/assistant–parents</a:t>
            </a:r>
          </a:p>
        </p:txBody>
      </p:sp>
      <p:pic>
        <p:nvPicPr>
          <p:cNvPr id="7170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496" y="17294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345526"/>
      </p:ext>
    </p:extLst>
  </p:cSld>
  <p:clrMapOvr>
    <a:masterClrMapping/>
  </p:clrMapOvr>
</p:sld>
</file>

<file path=ppt/theme/theme1.xml><?xml version="1.0" encoding="utf-8"?>
<a:theme xmlns:a="http://schemas.openxmlformats.org/drawingml/2006/main" name="Agency PPT Name-White">
  <a:themeElements>
    <a:clrScheme name="Agency White 2016">
      <a:dk1>
        <a:srgbClr val="1E1C43"/>
      </a:dk1>
      <a:lt1>
        <a:srgbClr val="1E1C43"/>
      </a:lt1>
      <a:dk2>
        <a:srgbClr val="1E1C43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E1C43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 PPT template</Template>
  <TotalTime>915</TotalTime>
  <Words>1844</Words>
  <Application>Microsoft Office PowerPoint</Application>
  <PresentationFormat>Custom</PresentationFormat>
  <Paragraphs>262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Calibri</vt:lpstr>
      <vt:lpstr>Wingdings</vt:lpstr>
      <vt:lpstr>Agency PPT Name-White</vt:lpstr>
      <vt:lpstr>Łajski School – The Art of Following Each Learner</vt:lpstr>
      <vt:lpstr>Łajski School video presentation</vt:lpstr>
      <vt:lpstr>Overview of presentation</vt:lpstr>
      <vt:lpstr>Leadership</vt:lpstr>
      <vt:lpstr>Visionary school management</vt:lpstr>
      <vt:lpstr>School orchestra photo</vt:lpstr>
      <vt:lpstr>Needs analysis (1)</vt:lpstr>
      <vt:lpstr>Needs analysis (2)</vt:lpstr>
      <vt:lpstr>Headteacher as the leader</vt:lpstr>
      <vt:lpstr>Pedagogy</vt:lpstr>
      <vt:lpstr>Pedagogy – Education through the arts</vt:lpstr>
      <vt:lpstr>School brass orchestra</vt:lpstr>
      <vt:lpstr>‘Batucada’ drums orchestra</vt:lpstr>
      <vt:lpstr>Art and drama</vt:lpstr>
      <vt:lpstr>Other art activities</vt:lpstr>
      <vt:lpstr>Our sports champions</vt:lpstr>
      <vt:lpstr>Paralympic games </vt:lpstr>
      <vt:lpstr>Collaboration</vt:lpstr>
      <vt:lpstr>Cooperation with institutions and schools</vt:lpstr>
      <vt:lpstr>Continuation of participating in many projects</vt:lpstr>
      <vt:lpstr>Cooperation with Parents’ Board</vt:lpstr>
      <vt:lpstr>Cooperation with graduates</vt:lpstr>
      <vt:lpstr>Special Pedagogics Academy in Warsaw – partnership</vt:lpstr>
      <vt:lpstr>Special Pedagogics Academy in Warsaw – partnership – duties of the school in Łajski</vt:lpstr>
      <vt:lpstr>The school as good practice</vt:lpstr>
      <vt:lpstr>‘An ordinary school’ video</vt:lpstr>
      <vt:lpstr>Thank you for your attention!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Raising Achievement International Conference plenary presentation</dc:title>
  <dc:subject>Raising the Achievement of All Learners in Inclusive Education International Conference</dc:subject>
  <dc:creator>Polish Learning Community</dc:creator>
  <cp:keywords/>
  <dc:description/>
  <cp:revision>180</cp:revision>
  <dcterms:created xsi:type="dcterms:W3CDTF">2017-03-08T14:51:25Z</dcterms:created>
  <dcterms:modified xsi:type="dcterms:W3CDTF">2018-09-06T15:19:19Z</dcterms:modified>
  <cp:category/>
</cp:coreProperties>
</file>