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9" r:id="rId2"/>
  </p:sldMasterIdLst>
  <p:notesMasterIdLst>
    <p:notesMasterId r:id="rId32"/>
  </p:notesMasterIdLst>
  <p:handoutMasterIdLst>
    <p:handoutMasterId r:id="rId33"/>
  </p:handoutMasterIdLst>
  <p:sldIdLst>
    <p:sldId id="283" r:id="rId3"/>
    <p:sldId id="312" r:id="rId4"/>
    <p:sldId id="310" r:id="rId5"/>
    <p:sldId id="311" r:id="rId6"/>
    <p:sldId id="313" r:id="rId7"/>
    <p:sldId id="317" r:id="rId8"/>
    <p:sldId id="315" r:id="rId9"/>
    <p:sldId id="318" r:id="rId10"/>
    <p:sldId id="316" r:id="rId11"/>
    <p:sldId id="319" r:id="rId12"/>
    <p:sldId id="314" r:id="rId13"/>
    <p:sldId id="303" r:id="rId14"/>
    <p:sldId id="304" r:id="rId15"/>
    <p:sldId id="288" r:id="rId16"/>
    <p:sldId id="285" r:id="rId17"/>
    <p:sldId id="290" r:id="rId18"/>
    <p:sldId id="291" r:id="rId19"/>
    <p:sldId id="282" r:id="rId20"/>
    <p:sldId id="327" r:id="rId21"/>
    <p:sldId id="328" r:id="rId22"/>
    <p:sldId id="259" r:id="rId23"/>
    <p:sldId id="329" r:id="rId24"/>
    <p:sldId id="331" r:id="rId25"/>
    <p:sldId id="330" r:id="rId26"/>
    <p:sldId id="299" r:id="rId27"/>
    <p:sldId id="300" r:id="rId28"/>
    <p:sldId id="294" r:id="rId29"/>
    <p:sldId id="325" r:id="rId30"/>
    <p:sldId id="326" r:id="rId31"/>
  </p:sldIdLst>
  <p:sldSz cx="12244388" cy="683895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15:clr>
            <a:srgbClr val="A4A3A4"/>
          </p15:clr>
        </p15:guide>
        <p15:guide id="2" pos="53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Verity Donnelly" initials="VD [7]" lastIdx="1" clrIdx="6">
    <p:extLst/>
  </p:cmAuthor>
  <p:cmAuthor id="1" name="Verity Donnelly" initials="VD" lastIdx="3" clrIdx="0">
    <p:extLst/>
  </p:cmAuthor>
  <p:cmAuthor id="2" name="Verity Donnelly" initials="VD [2]" lastIdx="1" clrIdx="1">
    <p:extLst/>
  </p:cmAuthor>
  <p:cmAuthor id="3" name="Verity Donnelly" initials="VD [3]" lastIdx="1" clrIdx="2">
    <p:extLst/>
  </p:cmAuthor>
  <p:cmAuthor id="4" name="Verity Donnelly" initials="VD [4]" lastIdx="1" clrIdx="3">
    <p:extLst/>
  </p:cmAuthor>
  <p:cmAuthor id="5" name="Verity Donnelly" initials="VD [5]" lastIdx="1" clrIdx="4">
    <p:extLst/>
  </p:cmAuthor>
  <p:cmAuthor id="6" name="Verity Donnelly" initials="VD [6]"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1C43"/>
    <a:srgbClr val="1219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8" autoAdjust="0"/>
    <p:restoredTop sz="86389" autoAdjust="0"/>
  </p:normalViewPr>
  <p:slideViewPr>
    <p:cSldViewPr snapToGrid="0" snapToObjects="1">
      <p:cViewPr varScale="1">
        <p:scale>
          <a:sx n="67" d="100"/>
          <a:sy n="67" d="100"/>
        </p:scale>
        <p:origin x="78" y="1422"/>
      </p:cViewPr>
      <p:guideLst>
        <p:guide orient="horz"/>
        <p:guide pos="536"/>
      </p:guideLst>
    </p:cSldViewPr>
  </p:slideViewPr>
  <p:outlineViewPr>
    <p:cViewPr>
      <p:scale>
        <a:sx n="33" d="100"/>
        <a:sy n="33" d="100"/>
      </p:scale>
      <p:origin x="0" y="-1152"/>
    </p:cViewPr>
  </p:outlineViewPr>
  <p:notesTextViewPr>
    <p:cViewPr>
      <p:scale>
        <a:sx n="125" d="100"/>
        <a:sy n="125" d="100"/>
      </p:scale>
      <p:origin x="0" y="0"/>
    </p:cViewPr>
  </p:notesTextViewPr>
  <p:sorterViewPr>
    <p:cViewPr>
      <p:scale>
        <a:sx n="154" d="100"/>
        <a:sy n="154" d="100"/>
      </p:scale>
      <p:origin x="0" y="0"/>
    </p:cViewPr>
  </p:sorterViewPr>
  <p:notesViewPr>
    <p:cSldViewPr snapToGrid="0" snapToObjects="1">
      <p:cViewPr varScale="1">
        <p:scale>
          <a:sx n="90" d="100"/>
          <a:sy n="90" d="100"/>
        </p:scale>
        <p:origin x="427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F69744-5CB7-F347-801B-F9971479CE59}" type="datetimeFigureOut">
              <a:rPr lang="en-US" smtClean="0"/>
              <a:t>9/6/2018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84CDD2-A756-8840-BED3-1A8FE8831A25}" type="slidenum">
              <a:rPr lang="en-US" smtClean="0"/>
              <a:t>‹#›</a:t>
            </a:fld>
            <a:endParaRPr lang="en-US" dirty="0"/>
          </a:p>
        </p:txBody>
      </p:sp>
    </p:spTree>
    <p:extLst>
      <p:ext uri="{BB962C8B-B14F-4D97-AF65-F5344CB8AC3E}">
        <p14:creationId xmlns:p14="http://schemas.microsoft.com/office/powerpoint/2010/main" val="517031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noProof="0"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7C0A4F12-6058-0144-B533-C3C8910AFECC}" type="datetimeFigureOut">
              <a:rPr lang="en-GB" noProof="0" smtClean="0"/>
              <a:pPr>
                <a:defRPr/>
              </a:pPr>
              <a:t>06/09/2018</a:t>
            </a:fld>
            <a:endParaRPr lang="en-GB" noProof="0" dirty="0"/>
          </a:p>
        </p:txBody>
      </p:sp>
      <p:sp>
        <p:nvSpPr>
          <p:cNvPr id="4" name="Slide Image Placeholder 3"/>
          <p:cNvSpPr>
            <a:spLocks noGrp="1" noRot="1" noChangeAspect="1"/>
          </p:cNvSpPr>
          <p:nvPr>
            <p:ph type="sldImg" idx="2"/>
          </p:nvPr>
        </p:nvSpPr>
        <p:spPr>
          <a:xfrm>
            <a:off x="360363" y="685800"/>
            <a:ext cx="6137275"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noProof="0"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63272C5D-4604-184E-A73E-1DFDFBDAD8B3}" type="slidenum">
              <a:rPr lang="en-GB" noProof="0" smtClean="0"/>
              <a:pPr>
                <a:defRPr/>
              </a:pPr>
              <a:t>‹#›</a:t>
            </a:fld>
            <a:endParaRPr lang="en-GB" noProof="0" dirty="0"/>
          </a:p>
        </p:txBody>
      </p:sp>
    </p:spTree>
    <p:extLst>
      <p:ext uri="{BB962C8B-B14F-4D97-AF65-F5344CB8AC3E}">
        <p14:creationId xmlns:p14="http://schemas.microsoft.com/office/powerpoint/2010/main" val="333903085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european-agency.org/sites/default/files/20a%20Slide%2016%20RA-Ola.mp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european-agency.org/sites/default/files/20a%20Slide%2018%20RA-Katrina.mp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youtu.be/Ljl_nLDizFk"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_JY1HSfrwW4"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european-agency.org/sites/default/files/20a%20Slide%2021%20RA-AndreaP.mp4"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european-agency.org/sites/default/files/20a%20Slide%2022%20RA-Bjorn.mp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youtu.be/Tb5QvOVNTco"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2400"/>
              </a:spcAft>
            </a:pPr>
            <a:r>
              <a:rPr lang="en-GB" sz="1800" noProof="0" dirty="0"/>
              <a:t>MALTA:</a:t>
            </a:r>
            <a:r>
              <a:rPr lang="en-GB" sz="1800" baseline="0" noProof="0" dirty="0"/>
              <a:t> </a:t>
            </a:r>
            <a:r>
              <a:rPr lang="en-GB" sz="1200" b="1" noProof="0" dirty="0"/>
              <a:t>M</a:t>
            </a:r>
            <a:r>
              <a:rPr lang="en-GB" sz="1200" noProof="0" dirty="0"/>
              <a:t>y</a:t>
            </a:r>
            <a:r>
              <a:rPr lang="en-GB" dirty="0"/>
              <a:t> </a:t>
            </a:r>
            <a:r>
              <a:rPr lang="en-GB" sz="1200" b="1" noProof="0" dirty="0"/>
              <a:t>A</a:t>
            </a:r>
            <a:r>
              <a:rPr lang="en-GB" sz="1200" noProof="0" dirty="0"/>
              <a:t>chievements</a:t>
            </a:r>
            <a:r>
              <a:rPr lang="en-GB" dirty="0"/>
              <a:t> </a:t>
            </a:r>
            <a:r>
              <a:rPr lang="en-GB" sz="1200" noProof="0" dirty="0"/>
              <a:t>– </a:t>
            </a:r>
            <a:r>
              <a:rPr lang="en-GB" sz="1200" b="1" noProof="0" dirty="0"/>
              <a:t>L</a:t>
            </a:r>
            <a:r>
              <a:rPr lang="en-GB" sz="1200" noProof="0" dirty="0"/>
              <a:t>earners’ </a:t>
            </a:r>
            <a:r>
              <a:rPr lang="en-GB" sz="1200" b="1" noProof="0" dirty="0"/>
              <a:t>T</a:t>
            </a:r>
            <a:r>
              <a:rPr lang="en-GB" sz="1200" noProof="0" dirty="0"/>
              <a:t>houghts on </a:t>
            </a:r>
            <a:r>
              <a:rPr lang="en-GB" sz="1200" b="1" noProof="0" dirty="0"/>
              <a:t>A</a:t>
            </a:r>
            <a:r>
              <a:rPr lang="en-GB" sz="1200" noProof="0" dirty="0"/>
              <a:t>chievement</a:t>
            </a: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1</a:t>
            </a:fld>
            <a:endParaRPr lang="en-US" dirty="0"/>
          </a:p>
        </p:txBody>
      </p:sp>
    </p:spTree>
    <p:extLst>
      <p:ext uri="{BB962C8B-B14F-4D97-AF65-F5344CB8AC3E}">
        <p14:creationId xmlns:p14="http://schemas.microsoft.com/office/powerpoint/2010/main" val="3461749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noProof="0" dirty="0"/>
              <a:t>Matteo De Nicola (Italy)</a:t>
            </a:r>
            <a:endParaRPr lang="en-GB" noProof="0" dirty="0"/>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10</a:t>
            </a:fld>
            <a:endParaRPr lang="en-GB" noProof="0" dirty="0"/>
          </a:p>
        </p:txBody>
      </p:sp>
    </p:spTree>
    <p:extLst>
      <p:ext uri="{BB962C8B-B14F-4D97-AF65-F5344CB8AC3E}">
        <p14:creationId xmlns:p14="http://schemas.microsoft.com/office/powerpoint/2010/main" val="737139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noProof="0" dirty="0"/>
              <a:t>Andrea Cacciapuoti (Italy)</a:t>
            </a:r>
            <a:endParaRPr lang="en-GB" noProof="0" dirty="0"/>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11</a:t>
            </a:fld>
            <a:endParaRPr lang="en-GB" noProof="0" dirty="0"/>
          </a:p>
        </p:txBody>
      </p:sp>
    </p:spTree>
    <p:extLst>
      <p:ext uri="{BB962C8B-B14F-4D97-AF65-F5344CB8AC3E}">
        <p14:creationId xmlns:p14="http://schemas.microsoft.com/office/powerpoint/2010/main" val="2645696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b="1" noProof="0" dirty="0">
                <a:latin typeface="Calibri" charset="0"/>
              </a:rPr>
              <a:t>An alternative view of our workshop</a:t>
            </a:r>
            <a:endParaRPr lang="en-GB" b="1" noProof="0" dirty="0"/>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12</a:t>
            </a:fld>
            <a:endParaRPr lang="en-GB" noProof="0" dirty="0"/>
          </a:p>
        </p:txBody>
      </p:sp>
    </p:spTree>
    <p:extLst>
      <p:ext uri="{BB962C8B-B14F-4D97-AF65-F5344CB8AC3E}">
        <p14:creationId xmlns:p14="http://schemas.microsoft.com/office/powerpoint/2010/main" val="2553155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b="1" noProof="0" dirty="0"/>
              <a:t>Jeremiasz’s </a:t>
            </a:r>
            <a:r>
              <a:rPr lang="en-GB" b="1" noProof="0" dirty="0">
                <a:latin typeface="Calibri" charset="0"/>
              </a:rPr>
              <a:t>view of our workshop</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noProof="0" dirty="0"/>
              <a:t>Drawing by Jeremiasz Popiel of the learners' workshop participants sitting around a U-shaped conference table</a:t>
            </a:r>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13</a:t>
            </a:fld>
            <a:endParaRPr lang="en-GB" noProof="0" dirty="0"/>
          </a:p>
        </p:txBody>
      </p:sp>
    </p:spTree>
    <p:extLst>
      <p:ext uri="{BB962C8B-B14F-4D97-AF65-F5344CB8AC3E}">
        <p14:creationId xmlns:p14="http://schemas.microsoft.com/office/powerpoint/2010/main" val="320335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noProof="0" dirty="0">
                <a:latin typeface="Calibri" charset="0"/>
              </a:rPr>
              <a:t>Something to note</a:t>
            </a:r>
          </a:p>
          <a:p>
            <a:pPr lvl="0"/>
            <a:r>
              <a:rPr lang="en-GB" sz="1200" noProof="0" dirty="0"/>
              <a:t>Did you notice that, in Jeremiasz’s view, everyone is equal?</a:t>
            </a: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14</a:t>
            </a:fld>
            <a:endParaRPr lang="en-US" dirty="0"/>
          </a:p>
        </p:txBody>
      </p:sp>
    </p:spTree>
    <p:extLst>
      <p:ext uri="{BB962C8B-B14F-4D97-AF65-F5344CB8AC3E}">
        <p14:creationId xmlns:p14="http://schemas.microsoft.com/office/powerpoint/2010/main" val="980065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noProof="0" dirty="0">
                <a:latin typeface="Calibri" charset="0"/>
              </a:rPr>
              <a:t>Achievement – the dictionary definition</a:t>
            </a:r>
          </a:p>
          <a:p>
            <a:pPr lvl="0"/>
            <a:r>
              <a:rPr lang="en-GB" sz="1200" noProof="0" dirty="0"/>
              <a:t>‘A thing done successfully with effort, skills or courage’</a:t>
            </a:r>
          </a:p>
          <a:p>
            <a:pPr lvl="0"/>
            <a:r>
              <a:rPr lang="en-GB" sz="1200" noProof="0" dirty="0"/>
              <a:t>(Oxford English Dictionary)</a:t>
            </a: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15</a:t>
            </a:fld>
            <a:endParaRPr lang="en-US" dirty="0"/>
          </a:p>
        </p:txBody>
      </p:sp>
    </p:spTree>
    <p:extLst>
      <p:ext uri="{BB962C8B-B14F-4D97-AF65-F5344CB8AC3E}">
        <p14:creationId xmlns:p14="http://schemas.microsoft.com/office/powerpoint/2010/main" val="440254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What does achievement mean to me</a:t>
            </a:r>
            <a:r>
              <a:rPr lang="en-GB" dirty="0"/>
              <a:t>? (</a:t>
            </a:r>
            <a:r>
              <a:rPr lang="en-GB" dirty="0">
                <a:hlinkClick r:id="rId3"/>
              </a:rPr>
              <a:t>Ola</a:t>
            </a:r>
            <a:r>
              <a:rPr lang="en-GB" dirty="0"/>
              <a:t>) </a:t>
            </a:r>
            <a:r>
              <a:rPr lang="en-GB" noProof="0" dirty="0"/>
              <a:t>http://www.european-agency.org/sites/default/files/20a%20Slide%2016%20RA-Ola.mp4  </a:t>
            </a:r>
            <a:endParaRPr lang="en-GB" dirty="0"/>
          </a:p>
          <a:p>
            <a:r>
              <a:rPr lang="en-GB" sz="1200" noProof="0" dirty="0"/>
              <a:t>Each of us is different, both in appearance and mentally. That’s why we can’t say that we all have the same abilities. For someone, learning a poem by heart can be easy, but for someone else it can be something hard to reach and learning it could be a huge achievement for them.</a:t>
            </a: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16</a:t>
            </a:fld>
            <a:endParaRPr lang="en-US" dirty="0"/>
          </a:p>
        </p:txBody>
      </p:sp>
    </p:spTree>
    <p:extLst>
      <p:ext uri="{BB962C8B-B14F-4D97-AF65-F5344CB8AC3E}">
        <p14:creationId xmlns:p14="http://schemas.microsoft.com/office/powerpoint/2010/main" val="915700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What does achievement mean to me? (Ola) (2)</a:t>
            </a:r>
          </a:p>
          <a:p>
            <a:r>
              <a:rPr lang="en-GB" sz="1200" noProof="0" dirty="0"/>
              <a:t>A result of hard work done to reach it – hard work which isn’t the same for everyone.</a:t>
            </a:r>
          </a:p>
          <a:p>
            <a:r>
              <a:rPr lang="en-GB" sz="1200" noProof="0" dirty="0"/>
              <a:t>Remember that an achievement is a personal thing which cannot be generalised.</a:t>
            </a: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17</a:t>
            </a:fld>
            <a:endParaRPr lang="en-US" dirty="0"/>
          </a:p>
        </p:txBody>
      </p:sp>
    </p:spTree>
    <p:extLst>
      <p:ext uri="{BB962C8B-B14F-4D97-AF65-F5344CB8AC3E}">
        <p14:creationId xmlns:p14="http://schemas.microsoft.com/office/powerpoint/2010/main" val="1071502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What does achievement mean to </a:t>
            </a:r>
            <a:r>
              <a:rPr lang="en-GB" dirty="0"/>
              <a:t>me? (</a:t>
            </a:r>
            <a:r>
              <a:rPr lang="en-GB" dirty="0">
                <a:hlinkClick r:id="rId3"/>
              </a:rPr>
              <a:t>Katrina</a:t>
            </a:r>
            <a:r>
              <a:rPr lang="en-GB" dirty="0"/>
              <a:t>)</a:t>
            </a:r>
            <a:r>
              <a:rPr lang="en-GB" baseline="0" dirty="0"/>
              <a:t> http://www.european-agency.org/sites/default/files/20a%20Slide%2018%20RA-Katrina.mp4 </a:t>
            </a:r>
            <a:endParaRPr lang="en-GB" dirty="0"/>
          </a:p>
          <a:p>
            <a:r>
              <a:rPr lang="en-GB" sz="1200" noProof="0" dirty="0"/>
              <a:t>Achievement is resilience. It is the ability to keep going and reach your goals no matter what barriers you face on your journey. It is the final accomplishment after hard work in spite of all obstacles and discouragement.</a:t>
            </a: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18</a:t>
            </a:fld>
            <a:endParaRPr lang="en-US" dirty="0"/>
          </a:p>
        </p:txBody>
      </p:sp>
    </p:spTree>
    <p:extLst>
      <p:ext uri="{BB962C8B-B14F-4D97-AF65-F5344CB8AC3E}">
        <p14:creationId xmlns:p14="http://schemas.microsoft.com/office/powerpoint/2010/main" val="2832286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What does achievement </a:t>
            </a:r>
            <a:r>
              <a:rPr lang="en-GB" noProof="0" dirty="0">
                <a:solidFill>
                  <a:schemeClr val="bg1"/>
                </a:solidFill>
              </a:rPr>
              <a:t>mean to me? (Allan)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noProof="0" dirty="0"/>
              <a:t>Watch </a:t>
            </a:r>
            <a:r>
              <a:rPr lang="en-GB" sz="1200" dirty="0"/>
              <a:t>the video with </a:t>
            </a:r>
            <a:r>
              <a:rPr lang="en-GB" sz="1200" dirty="0">
                <a:hlinkClick r:id="rId3"/>
              </a:rPr>
              <a:t>Allan’s views on achievement</a:t>
            </a:r>
            <a:r>
              <a:rPr lang="en-GB" sz="1200" baseline="0" noProof="0" dirty="0"/>
              <a:t> </a:t>
            </a:r>
            <a:r>
              <a:rPr lang="en-IE" noProof="0" dirty="0">
                <a:solidFill>
                  <a:schemeClr val="bg1"/>
                </a:solidFill>
              </a:rPr>
              <a:t>(https://youtu.be/Ljl_nLDizFk)</a:t>
            </a:r>
            <a:endParaRPr lang="en-GB" noProof="0" dirty="0">
              <a:solidFill>
                <a:schemeClr val="bg1"/>
              </a:solidFill>
            </a:endParaRP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19</a:t>
            </a:fld>
            <a:endParaRPr lang="en-US" dirty="0"/>
          </a:p>
        </p:txBody>
      </p:sp>
    </p:spTree>
    <p:extLst>
      <p:ext uri="{BB962C8B-B14F-4D97-AF65-F5344CB8AC3E}">
        <p14:creationId xmlns:p14="http://schemas.microsoft.com/office/powerpoint/2010/main" val="2355485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noProof="0" dirty="0"/>
              <a:t>Jeremiasz Popiel (Poland)</a:t>
            </a:r>
            <a:endParaRPr lang="da-DK" dirty="0"/>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2</a:t>
            </a:fld>
            <a:endParaRPr lang="en-GB" noProof="0" dirty="0"/>
          </a:p>
        </p:txBody>
      </p:sp>
    </p:spTree>
    <p:extLst>
      <p:ext uri="{BB962C8B-B14F-4D97-AF65-F5344CB8AC3E}">
        <p14:creationId xmlns:p14="http://schemas.microsoft.com/office/powerpoint/2010/main" val="1777443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noProof="0" dirty="0"/>
              <a:t>What does achievement </a:t>
            </a:r>
            <a:r>
              <a:rPr lang="en-GB" noProof="0" dirty="0">
                <a:solidFill>
                  <a:schemeClr val="bg1"/>
                </a:solidFill>
              </a:rPr>
              <a:t>mean to me? (Andrea C.)</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dirty="0"/>
              <a:t>Watch the video with </a:t>
            </a:r>
            <a:r>
              <a:rPr lang="en-GB" sz="1200" dirty="0">
                <a:hlinkClick r:id="rId3"/>
              </a:rPr>
              <a:t>Andrea’s views on achievement</a:t>
            </a:r>
            <a:r>
              <a:rPr lang="en-IE" noProof="0" dirty="0">
                <a:solidFill>
                  <a:schemeClr val="bg1"/>
                </a:solidFill>
              </a:rPr>
              <a:t> (https://youtu.be/_JY1HSfrwW4)</a:t>
            </a:r>
            <a:endParaRPr lang="en-GB" dirty="0"/>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20</a:t>
            </a:fld>
            <a:endParaRPr lang="en-US" dirty="0"/>
          </a:p>
        </p:txBody>
      </p:sp>
    </p:spTree>
    <p:extLst>
      <p:ext uri="{BB962C8B-B14F-4D97-AF65-F5344CB8AC3E}">
        <p14:creationId xmlns:p14="http://schemas.microsoft.com/office/powerpoint/2010/main" val="3988607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What does achievement mean to me</a:t>
            </a:r>
            <a:r>
              <a:rPr lang="en-GB" dirty="0"/>
              <a:t>? (</a:t>
            </a:r>
            <a:r>
              <a:rPr lang="en-GB" dirty="0">
                <a:hlinkClick r:id="rId3"/>
              </a:rPr>
              <a:t>Andrea P.</a:t>
            </a:r>
            <a:r>
              <a:rPr lang="en-GB" dirty="0"/>
              <a:t>) http://www.european-agency.org/sites/default/files/20a%20Slide%2021%20RA-AndreaP.mp4 </a:t>
            </a:r>
          </a:p>
          <a:p>
            <a:pPr lvl="0"/>
            <a:r>
              <a:rPr lang="en-GB" sz="1200" noProof="0" dirty="0"/>
              <a:t>Achievement is the final result of a series of targets that are more easy to reach when tackled individually. There is no achievement that comes easy. The road to achievement is a long and difficult one. To be able to achieve something, you need patience, determination and, most important, self-belief.</a:t>
            </a: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21</a:t>
            </a:fld>
            <a:endParaRPr lang="en-US" dirty="0"/>
          </a:p>
        </p:txBody>
      </p:sp>
    </p:spTree>
    <p:extLst>
      <p:ext uri="{BB962C8B-B14F-4D97-AF65-F5344CB8AC3E}">
        <p14:creationId xmlns:p14="http://schemas.microsoft.com/office/powerpoint/2010/main" val="4093910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What does achievement </a:t>
            </a:r>
            <a:r>
              <a:rPr lang="en-GB" noProof="0" dirty="0">
                <a:solidFill>
                  <a:schemeClr val="bg1"/>
                </a:solidFill>
              </a:rPr>
              <a:t>mean to me? (Bjorn)</a:t>
            </a:r>
          </a:p>
          <a:p>
            <a:r>
              <a:rPr lang="en-GB" sz="1800" noProof="0"/>
              <a:t>Watch </a:t>
            </a:r>
            <a:r>
              <a:rPr lang="en-GB" sz="1800" noProof="0">
                <a:hlinkClick r:id="rId3"/>
              </a:rPr>
              <a:t>Bjorn’s video</a:t>
            </a:r>
            <a:r>
              <a:rPr lang="en-GB" sz="1800" noProof="0"/>
              <a:t> http://www.european-agency.org/sites/default/files/20a%20Slide%2022%20RA-Bjorn.mp4 </a:t>
            </a:r>
            <a:endParaRPr lang="en-GB" sz="1800" noProof="0" dirty="0"/>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22</a:t>
            </a:fld>
            <a:endParaRPr lang="en-US" dirty="0"/>
          </a:p>
        </p:txBody>
      </p:sp>
    </p:spTree>
    <p:extLst>
      <p:ext uri="{BB962C8B-B14F-4D97-AF65-F5344CB8AC3E}">
        <p14:creationId xmlns:p14="http://schemas.microsoft.com/office/powerpoint/2010/main" val="2121675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example of Bjorn’s achievement</a:t>
            </a:r>
            <a:endParaRPr lang="da-DK" dirty="0"/>
          </a:p>
          <a:p>
            <a:pPr>
              <a:lnSpc>
                <a:spcPct val="107000"/>
              </a:lnSpc>
              <a:spcAft>
                <a:spcPts val="600"/>
              </a:spcAft>
            </a:pPr>
            <a:r>
              <a:rPr lang="en-GB" dirty="0">
                <a:ea typeface="Calibri" charset="0"/>
                <a:cs typeface="Times New Roman" charset="0"/>
              </a:rPr>
              <a:t>Vector Illustration: SS Royal William</a:t>
            </a:r>
            <a:endParaRPr lang="en-US" dirty="0">
              <a:ea typeface="Calibri" charset="0"/>
              <a:cs typeface="Times New Roman" charset="0"/>
            </a:endParaRPr>
          </a:p>
          <a:p>
            <a:pPr>
              <a:lnSpc>
                <a:spcPct val="107000"/>
              </a:lnSpc>
              <a:spcAft>
                <a:spcPts val="600"/>
              </a:spcAft>
            </a:pPr>
            <a:r>
              <a:rPr lang="en-GB" dirty="0">
                <a:ea typeface="Calibri" charset="0"/>
                <a:cs typeface="Times New Roman" charset="0"/>
              </a:rPr>
              <a:t>Done in Adobe Illustrator CS6</a:t>
            </a:r>
            <a:endParaRPr lang="en-US" dirty="0">
              <a:ea typeface="Calibri" charset="0"/>
              <a:cs typeface="Times New Roman" charset="0"/>
            </a:endParaRPr>
          </a:p>
          <a:p>
            <a:pPr>
              <a:lnSpc>
                <a:spcPct val="107000"/>
              </a:lnSpc>
              <a:spcAft>
                <a:spcPts val="600"/>
              </a:spcAft>
            </a:pPr>
            <a:r>
              <a:rPr lang="en-GB" dirty="0">
                <a:ea typeface="Calibri" charset="0"/>
                <a:cs typeface="Times New Roman" charset="0"/>
              </a:rPr>
              <a:t>Made out of multiple components (e.g. the paddle wheel, flag), so that it can be animated in Adobe After Effects.</a:t>
            </a:r>
            <a:endParaRPr lang="en-US" dirty="0">
              <a:ea typeface="Calibri" charset="0"/>
              <a:cs typeface="Times New Roman" charset="0"/>
            </a:endParaRPr>
          </a:p>
          <a:p>
            <a:pPr>
              <a:lnSpc>
                <a:spcPct val="107000"/>
              </a:lnSpc>
              <a:spcAft>
                <a:spcPts val="600"/>
              </a:spcAft>
            </a:pPr>
            <a:r>
              <a:rPr lang="en-GB" dirty="0">
                <a:ea typeface="Calibri" charset="0"/>
                <a:cs typeface="Times New Roman" charset="0"/>
              </a:rPr>
              <a:t>This is planned to be part of a video project highlighting the timeline of the world’s largest passenger liners (19</a:t>
            </a:r>
            <a:r>
              <a:rPr lang="en-GB" baseline="30000" dirty="0">
                <a:ea typeface="Calibri" charset="0"/>
                <a:cs typeface="Times New Roman" charset="0"/>
              </a:rPr>
              <a:t>th</a:t>
            </a:r>
            <a:r>
              <a:rPr lang="en-GB" dirty="0">
                <a:ea typeface="Calibri" charset="0"/>
                <a:cs typeface="Times New Roman" charset="0"/>
              </a:rPr>
              <a:t> century)</a:t>
            </a:r>
            <a:endParaRPr lang="en-US" dirty="0">
              <a:ea typeface="Calibri" charset="0"/>
              <a:cs typeface="Times New Roman" charset="0"/>
            </a:endParaRPr>
          </a:p>
          <a:p>
            <a:pPr>
              <a:lnSpc>
                <a:spcPct val="107000"/>
              </a:lnSpc>
              <a:spcAft>
                <a:spcPts val="600"/>
              </a:spcAft>
            </a:pPr>
            <a:r>
              <a:rPr lang="en-GB" dirty="0">
                <a:ea typeface="Calibri" charset="0"/>
                <a:cs typeface="Times New Roman" charset="0"/>
              </a:rPr>
              <a:t>[SS Royal William launch: 1831]</a:t>
            </a:r>
            <a:endParaRPr lang="en-US" dirty="0">
              <a:ea typeface="Calibri" charset="0"/>
              <a:cs typeface="Times New Roman" charset="0"/>
            </a:endParaRPr>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23</a:t>
            </a:fld>
            <a:endParaRPr lang="en-GB" noProof="0" dirty="0"/>
          </a:p>
        </p:txBody>
      </p:sp>
    </p:spTree>
    <p:extLst>
      <p:ext uri="{BB962C8B-B14F-4D97-AF65-F5344CB8AC3E}">
        <p14:creationId xmlns:p14="http://schemas.microsoft.com/office/powerpoint/2010/main" val="2897592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noProof="0" dirty="0"/>
              <a:t>What does achievement </a:t>
            </a:r>
            <a:r>
              <a:rPr lang="en-GB" noProof="0" dirty="0">
                <a:solidFill>
                  <a:schemeClr val="bg1"/>
                </a:solidFill>
              </a:rPr>
              <a:t>mean to me? (Susan)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a:t>Watch the video with </a:t>
            </a:r>
            <a:r>
              <a:rPr lang="en-GB" sz="1200">
                <a:hlinkClick r:id="rId3"/>
              </a:rPr>
              <a:t>Susan’s views on achievement</a:t>
            </a:r>
            <a:r>
              <a:rPr lang="en-IE" noProof="0">
                <a:solidFill>
                  <a:schemeClr val="bg1"/>
                </a:solidFill>
              </a:rPr>
              <a:t> </a:t>
            </a:r>
            <a:r>
              <a:rPr lang="en-IE" noProof="0" dirty="0">
                <a:solidFill>
                  <a:schemeClr val="bg1"/>
                </a:solidFill>
              </a:rPr>
              <a:t>(https://youtu.be/Tb5QvOVNTco)</a:t>
            </a:r>
            <a:endParaRPr lang="en-GB" dirty="0"/>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24</a:t>
            </a:fld>
            <a:endParaRPr lang="en-US" dirty="0"/>
          </a:p>
        </p:txBody>
      </p:sp>
    </p:spTree>
    <p:extLst>
      <p:ext uri="{BB962C8B-B14F-4D97-AF65-F5344CB8AC3E}">
        <p14:creationId xmlns:p14="http://schemas.microsoft.com/office/powerpoint/2010/main" val="3827302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What does achievement mean to me?</a:t>
            </a:r>
            <a:r>
              <a:rPr lang="en-GB" baseline="0" noProof="0" dirty="0"/>
              <a:t> </a:t>
            </a:r>
            <a:r>
              <a:rPr lang="en-GB" noProof="0" dirty="0"/>
              <a:t>(Maria)</a:t>
            </a:r>
          </a:p>
          <a:p>
            <a:r>
              <a:rPr lang="en-GB" sz="1200" noProof="0" dirty="0"/>
              <a:t>Achievements come in varying forms throughout the course of life. Some are considered great, outstanding accomplishments, perhaps even milestones. Others are given low significance, if even noticed at all. Yet each and every one, in its own way through our own individual experiences, shapes us bit by bit as we grow. They teach us, just as our mistakes teach us, and of those we all have many. Because no matter how far we trudge, or how long we stand for, at some point, we all stumble.</a:t>
            </a: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25</a:t>
            </a:fld>
            <a:endParaRPr lang="en-US" dirty="0"/>
          </a:p>
        </p:txBody>
      </p:sp>
    </p:spTree>
    <p:extLst>
      <p:ext uri="{BB962C8B-B14F-4D97-AF65-F5344CB8AC3E}">
        <p14:creationId xmlns:p14="http://schemas.microsoft.com/office/powerpoint/2010/main" val="11736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What does achievement mean to me? (Maria) (2)</a:t>
            </a:r>
          </a:p>
          <a:p>
            <a:r>
              <a:rPr lang="en-GB" sz="1200" noProof="0" dirty="0"/>
              <a:t>Perhaps, that is the greatest achievement of all, the recovery from a stumble, the rise from a fall.</a:t>
            </a:r>
            <a:br>
              <a:rPr lang="en-GB" sz="1200" noProof="0" dirty="0"/>
            </a:br>
            <a:r>
              <a:rPr lang="en-GB" sz="1200" noProof="0" dirty="0"/>
              <a:t>The will to go on, to overcome, to conquer our past failures and self-doubts. We were all born for greatness. Maybe, in a strange, funny little way, the achievement lies in achievement itself. In the defiant standoff against our struggles in life, and in the will to succeed.</a:t>
            </a:r>
            <a:endParaRPr lang="en-GB" noProof="0" dirty="0"/>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26</a:t>
            </a:fld>
            <a:endParaRPr lang="en-GB" noProof="0" dirty="0"/>
          </a:p>
        </p:txBody>
      </p:sp>
    </p:spTree>
    <p:extLst>
      <p:ext uri="{BB962C8B-B14F-4D97-AF65-F5344CB8AC3E}">
        <p14:creationId xmlns:p14="http://schemas.microsoft.com/office/powerpoint/2010/main" val="3682152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What does achievement mean to us?</a:t>
            </a: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27</a:t>
            </a:fld>
            <a:endParaRPr lang="en-US" dirty="0"/>
          </a:p>
        </p:txBody>
      </p:sp>
    </p:spTree>
    <p:extLst>
      <p:ext uri="{BB962C8B-B14F-4D97-AF65-F5344CB8AC3E}">
        <p14:creationId xmlns:p14="http://schemas.microsoft.com/office/powerpoint/2010/main" val="278869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What does achievement mean to us? (2)</a:t>
            </a:r>
          </a:p>
          <a:p>
            <a:pPr lvl="0"/>
            <a:r>
              <a:rPr lang="en-GB" sz="1200" b="0" noProof="0" dirty="0"/>
              <a:t>Courage</a:t>
            </a:r>
          </a:p>
          <a:p>
            <a:pPr fontAlgn="t"/>
            <a:r>
              <a:rPr lang="en-GB" sz="1200" b="0" noProof="0" dirty="0"/>
              <a:t>Effort</a:t>
            </a:r>
          </a:p>
          <a:p>
            <a:pPr fontAlgn="t"/>
            <a:r>
              <a:rPr lang="en-GB" sz="1200" b="0" noProof="0" dirty="0"/>
              <a:t>Understanding</a:t>
            </a:r>
          </a:p>
          <a:p>
            <a:r>
              <a:rPr lang="en-GB" sz="1200" b="0" noProof="0" dirty="0"/>
              <a:t>Setting targets</a:t>
            </a:r>
          </a:p>
          <a:p>
            <a:pPr lvl="0"/>
            <a:r>
              <a:rPr lang="en-GB" sz="1200" b="0" noProof="0" dirty="0"/>
              <a:t>Self-belief</a:t>
            </a:r>
          </a:p>
          <a:p>
            <a:pPr lvl="0"/>
            <a:r>
              <a:rPr lang="en-GB" sz="1200" b="0" noProof="0" dirty="0"/>
              <a:t>Overcoming barriers</a:t>
            </a:r>
          </a:p>
          <a:p>
            <a:pPr lvl="0"/>
            <a:r>
              <a:rPr lang="en-GB" sz="1200" b="0" noProof="0" dirty="0"/>
              <a:t>Resilience</a:t>
            </a:r>
          </a:p>
          <a:p>
            <a:r>
              <a:rPr lang="en-GB" sz="1200" b="0" noProof="0" dirty="0"/>
              <a:t>Talent</a:t>
            </a:r>
          </a:p>
          <a:p>
            <a:pPr fontAlgn="t"/>
            <a:r>
              <a:rPr lang="en-GB" sz="1200" b="0" noProof="0" dirty="0"/>
              <a:t>Time</a:t>
            </a:r>
          </a:p>
          <a:p>
            <a:pPr lvl="0"/>
            <a:r>
              <a:rPr lang="en-GB" sz="1200" b="0" noProof="0" dirty="0"/>
              <a:t>Future</a:t>
            </a:r>
          </a:p>
          <a:p>
            <a:pPr lvl="0"/>
            <a:r>
              <a:rPr lang="en-GB" sz="1200" b="0" noProof="0" dirty="0"/>
              <a:t>Success</a:t>
            </a:r>
          </a:p>
          <a:p>
            <a:pPr lvl="0"/>
            <a:r>
              <a:rPr lang="en-GB" sz="1200" b="0" noProof="0" dirty="0"/>
              <a:t>Exams</a:t>
            </a:r>
          </a:p>
          <a:p>
            <a:pPr fontAlgn="t"/>
            <a:r>
              <a:rPr lang="en-GB" sz="1200" b="0" noProof="0" dirty="0"/>
              <a:t>Hard work</a:t>
            </a:r>
          </a:p>
          <a:p>
            <a:pPr fontAlgn="t"/>
            <a:r>
              <a:rPr lang="en-GB" sz="1200" b="0" noProof="0" dirty="0"/>
              <a:t>Ambition</a:t>
            </a:r>
          </a:p>
          <a:p>
            <a:pPr fontAlgn="t"/>
            <a:r>
              <a:rPr lang="en-GB" sz="1200" b="0" noProof="0" dirty="0"/>
              <a:t>Patience</a:t>
            </a:r>
          </a:p>
          <a:p>
            <a:r>
              <a:rPr lang="en-GB" sz="1200" b="0" noProof="0" dirty="0"/>
              <a:t>Achievements are temporary</a:t>
            </a:r>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28</a:t>
            </a:fld>
            <a:endParaRPr lang="en-US" dirty="0"/>
          </a:p>
        </p:txBody>
      </p:sp>
    </p:spTree>
    <p:extLst>
      <p:ext uri="{BB962C8B-B14F-4D97-AF65-F5344CB8AC3E}">
        <p14:creationId xmlns:p14="http://schemas.microsoft.com/office/powerpoint/2010/main" val="24186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b="1" noProof="0" dirty="0"/>
              <a:t>Thank you!</a:t>
            </a:r>
          </a:p>
          <a:p>
            <a:r>
              <a:rPr lang="en-GB" dirty="0"/>
              <a:t>[</a:t>
            </a:r>
            <a:r>
              <a:rPr lang="en-US" dirty="0"/>
              <a:t>Group photo of the learners' workshop participants</a:t>
            </a:r>
            <a:r>
              <a:rPr lang="en-GB" dirty="0"/>
              <a:t>]</a:t>
            </a:r>
          </a:p>
        </p:txBody>
      </p:sp>
      <p:sp>
        <p:nvSpPr>
          <p:cNvPr id="4" name="Slide Number Placeholder 3"/>
          <p:cNvSpPr>
            <a:spLocks noGrp="1"/>
          </p:cNvSpPr>
          <p:nvPr>
            <p:ph type="sldNum" sz="quarter" idx="10"/>
          </p:nvPr>
        </p:nvSpPr>
        <p:spPr/>
        <p:txBody>
          <a:bodyPr/>
          <a:lstStyle/>
          <a:p>
            <a:pPr>
              <a:defRPr/>
            </a:pPr>
            <a:fld id="{63272C5D-4604-184E-A73E-1DFDFBDAD8B3}" type="slidenum">
              <a:rPr lang="en-GB" smtClean="0"/>
              <a:pPr>
                <a:defRPr/>
              </a:pPr>
              <a:t>29</a:t>
            </a:fld>
            <a:endParaRPr lang="en-GB" dirty="0"/>
          </a:p>
        </p:txBody>
      </p:sp>
    </p:spTree>
    <p:extLst>
      <p:ext uri="{BB962C8B-B14F-4D97-AF65-F5344CB8AC3E}">
        <p14:creationId xmlns:p14="http://schemas.microsoft.com/office/powerpoint/2010/main" val="310763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noProof="0" dirty="0"/>
              <a:t>Ola Sroka (Poland)</a:t>
            </a:r>
            <a:endParaRPr lang="da-DK" dirty="0"/>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3</a:t>
            </a:fld>
            <a:endParaRPr lang="en-GB" noProof="0" dirty="0"/>
          </a:p>
        </p:txBody>
      </p:sp>
    </p:spTree>
    <p:extLst>
      <p:ext uri="{BB962C8B-B14F-4D97-AF65-F5344CB8AC3E}">
        <p14:creationId xmlns:p14="http://schemas.microsoft.com/office/powerpoint/2010/main" val="533947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noProof="0" dirty="0"/>
              <a:t>Katrina Livingstone (UK - Scotland)</a:t>
            </a:r>
            <a:endParaRPr lang="da-DK" dirty="0"/>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4</a:t>
            </a:fld>
            <a:endParaRPr lang="en-GB" noProof="0" dirty="0"/>
          </a:p>
        </p:txBody>
      </p:sp>
    </p:spTree>
    <p:extLst>
      <p:ext uri="{BB962C8B-B14F-4D97-AF65-F5344CB8AC3E}">
        <p14:creationId xmlns:p14="http://schemas.microsoft.com/office/powerpoint/2010/main" val="2758299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noProof="0" dirty="0"/>
              <a:t>Allan Woodhouse (UK - Scotland)</a:t>
            </a:r>
            <a:endParaRPr lang="da-DK" dirty="0"/>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5</a:t>
            </a:fld>
            <a:endParaRPr lang="en-GB" noProof="0" dirty="0"/>
          </a:p>
        </p:txBody>
      </p:sp>
    </p:spTree>
    <p:extLst>
      <p:ext uri="{BB962C8B-B14F-4D97-AF65-F5344CB8AC3E}">
        <p14:creationId xmlns:p14="http://schemas.microsoft.com/office/powerpoint/2010/main" val="2498158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noProof="0" dirty="0"/>
              <a:t>Susan Woodhouse (UK - Scotland)</a:t>
            </a:r>
            <a:endParaRPr lang="en-GB" noProof="0" dirty="0"/>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6</a:t>
            </a:fld>
            <a:endParaRPr lang="en-GB" noProof="0" dirty="0"/>
          </a:p>
        </p:txBody>
      </p:sp>
    </p:spTree>
    <p:extLst>
      <p:ext uri="{BB962C8B-B14F-4D97-AF65-F5344CB8AC3E}">
        <p14:creationId xmlns:p14="http://schemas.microsoft.com/office/powerpoint/2010/main" val="732344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noProof="0" dirty="0"/>
              <a:t>Andrea Pavia (Malta)</a:t>
            </a:r>
            <a:endParaRPr lang="en-GB" noProof="0" dirty="0"/>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7</a:t>
            </a:fld>
            <a:endParaRPr lang="en-GB" noProof="0" dirty="0"/>
          </a:p>
        </p:txBody>
      </p:sp>
    </p:spTree>
    <p:extLst>
      <p:ext uri="{BB962C8B-B14F-4D97-AF65-F5344CB8AC3E}">
        <p14:creationId xmlns:p14="http://schemas.microsoft.com/office/powerpoint/2010/main" val="104366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noProof="0" dirty="0"/>
              <a:t>Maria Munro (Malta)</a:t>
            </a:r>
            <a:endParaRPr lang="en-GB" noProof="0" dirty="0"/>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8</a:t>
            </a:fld>
            <a:endParaRPr lang="en-GB" noProof="0" dirty="0"/>
          </a:p>
        </p:txBody>
      </p:sp>
    </p:spTree>
    <p:extLst>
      <p:ext uri="{BB962C8B-B14F-4D97-AF65-F5344CB8AC3E}">
        <p14:creationId xmlns:p14="http://schemas.microsoft.com/office/powerpoint/2010/main" val="3016774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noProof="0" dirty="0"/>
              <a:t>Bjorn Micallef (Malta)</a:t>
            </a:r>
            <a:endParaRPr lang="en-GB" noProof="0" dirty="0"/>
          </a:p>
        </p:txBody>
      </p:sp>
      <p:sp>
        <p:nvSpPr>
          <p:cNvPr id="4" name="Slide Number Placeholder 3"/>
          <p:cNvSpPr>
            <a:spLocks noGrp="1"/>
          </p:cNvSpPr>
          <p:nvPr>
            <p:ph type="sldNum" sz="quarter" idx="10"/>
          </p:nvPr>
        </p:nvSpPr>
        <p:spPr/>
        <p:txBody>
          <a:bodyPr/>
          <a:lstStyle/>
          <a:p>
            <a:pPr>
              <a:defRPr/>
            </a:pPr>
            <a:fld id="{63272C5D-4604-184E-A73E-1DFDFBDAD8B3}" type="slidenum">
              <a:rPr lang="en-GB" noProof="0" smtClean="0"/>
              <a:pPr>
                <a:defRPr/>
              </a:pPr>
              <a:t>9</a:t>
            </a:fld>
            <a:endParaRPr lang="en-GB" noProof="0" dirty="0"/>
          </a:p>
        </p:txBody>
      </p:sp>
    </p:spTree>
    <p:extLst>
      <p:ext uri="{BB962C8B-B14F-4D97-AF65-F5344CB8AC3E}">
        <p14:creationId xmlns:p14="http://schemas.microsoft.com/office/powerpoint/2010/main" val="336276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863600" y="177800"/>
            <a:ext cx="3086100" cy="1295400"/>
          </a:xfrm>
        </p:spPr>
        <p:txBody>
          <a:bodyPr/>
          <a:lstStyle>
            <a:lvl1pPr>
              <a:defRPr sz="1800" baseline="0">
                <a:solidFill>
                  <a:srgbClr val="1E1C43"/>
                </a:solidFill>
              </a:defRPr>
            </a:lvl1pPr>
          </a:lstStyle>
          <a:p>
            <a:r>
              <a:rPr lang="en-US" dirty="0"/>
              <a:t>Click icon to insert project logo</a:t>
            </a:r>
          </a:p>
        </p:txBody>
      </p:sp>
      <p:sp>
        <p:nvSpPr>
          <p:cNvPr id="5" name="Title Placeholder 1"/>
          <p:cNvSpPr>
            <a:spLocks noGrp="1"/>
          </p:cNvSpPr>
          <p:nvPr>
            <p:ph type="title" hasCustomPrompt="1"/>
          </p:nvPr>
        </p:nvSpPr>
        <p:spPr bwMode="auto">
          <a:xfrm>
            <a:off x="863600" y="1939179"/>
            <a:ext cx="10553700" cy="143024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4800"/>
            </a:lvl1pPr>
          </a:lstStyle>
          <a:p>
            <a:pPr lvl="0"/>
            <a:r>
              <a:rPr lang="en-GB" dirty="0"/>
              <a:t>Click to add title</a:t>
            </a:r>
            <a:endParaRPr lang="en-US" dirty="0"/>
          </a:p>
        </p:txBody>
      </p:sp>
      <p:sp>
        <p:nvSpPr>
          <p:cNvPr id="9" name="Subtitle 2"/>
          <p:cNvSpPr>
            <a:spLocks noGrp="1"/>
          </p:cNvSpPr>
          <p:nvPr>
            <p:ph type="subTitle" idx="1" hasCustomPrompt="1"/>
          </p:nvPr>
        </p:nvSpPr>
        <p:spPr>
          <a:xfrm>
            <a:off x="880228" y="3550491"/>
            <a:ext cx="10537071" cy="1747732"/>
          </a:xfrm>
        </p:spPr>
        <p:txBody>
          <a:bodyPr/>
          <a:lstStyle>
            <a:lvl1pPr marL="0" marR="0" indent="0" algn="l" defTabSz="457200" rtl="0" eaLnBrk="1" fontAlgn="base" latinLnBrk="0" hangingPunct="1">
              <a:lnSpc>
                <a:spcPct val="120000"/>
              </a:lnSpc>
              <a:spcBef>
                <a:spcPct val="20000"/>
              </a:spcBef>
              <a:spcAft>
                <a:spcPct val="0"/>
              </a:spcAft>
              <a:buClrTx/>
              <a:buSzTx/>
              <a:buFont typeface="Arial" charset="0"/>
              <a:buNone/>
              <a:tabLst>
                <a:tab pos="0" algn="l"/>
              </a:tabLst>
              <a:defRPr sz="2800"/>
            </a:lvl1pPr>
          </a:lstStyle>
          <a:p>
            <a:r>
              <a:rPr lang="en-GB" sz="2400" dirty="0">
                <a:solidFill>
                  <a:schemeClr val="bg1"/>
                </a:solidFill>
              </a:rPr>
              <a:t>Click to insert presenter’s name </a:t>
            </a:r>
            <a:br>
              <a:rPr lang="en-GB" sz="2400" dirty="0">
                <a:solidFill>
                  <a:schemeClr val="bg1"/>
                </a:solidFill>
              </a:rPr>
            </a:br>
            <a:r>
              <a:rPr lang="en-GB" sz="2400" dirty="0">
                <a:solidFill>
                  <a:schemeClr val="bg1"/>
                </a:solidFill>
              </a:rPr>
              <a:t>and email address</a:t>
            </a:r>
          </a:p>
        </p:txBody>
      </p:sp>
    </p:spTree>
    <p:extLst>
      <p:ext uri="{BB962C8B-B14F-4D97-AF65-F5344CB8AC3E}">
        <p14:creationId xmlns:p14="http://schemas.microsoft.com/office/powerpoint/2010/main" val="660453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800">
                <a:solidFill>
                  <a:srgbClr val="121948"/>
                </a:solidFill>
              </a:defRPr>
            </a:lvl1pPr>
            <a:lvl2pPr>
              <a:lnSpc>
                <a:spcPct val="120000"/>
              </a:lnSpc>
              <a:defRPr sz="2400">
                <a:solidFill>
                  <a:srgbClr val="121948"/>
                </a:solidFill>
              </a:defRPr>
            </a:lvl2pPr>
            <a:lvl3pPr>
              <a:lnSpc>
                <a:spcPct val="120000"/>
              </a:lnSpc>
              <a:defRPr sz="2200">
                <a:solidFill>
                  <a:srgbClr val="121948"/>
                </a:solidFill>
              </a:defRPr>
            </a:lvl3pPr>
            <a:lvl4pPr>
              <a:lnSpc>
                <a:spcPct val="120000"/>
              </a:lnSpc>
              <a:defRPr sz="2200">
                <a:solidFill>
                  <a:srgbClr val="121948"/>
                </a:solidFill>
              </a:defRPr>
            </a:lvl4pPr>
            <a:lvl5pPr>
              <a:lnSpc>
                <a:spcPct val="120000"/>
              </a:lnSpc>
              <a:defRPr sz="2200">
                <a:solidFill>
                  <a:srgbClr val="121948"/>
                </a:solidFill>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00236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389015" y="1940399"/>
            <a:ext cx="5376785" cy="4269901"/>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800">
                <a:solidFill>
                  <a:srgbClr val="121948"/>
                </a:solidFill>
              </a:defRPr>
            </a:lvl1pPr>
            <a:lvl2pPr>
              <a:lnSpc>
                <a:spcPct val="120000"/>
              </a:lnSpc>
              <a:defRPr sz="2400">
                <a:solidFill>
                  <a:srgbClr val="121948"/>
                </a:solidFill>
              </a:defRPr>
            </a:lvl2pPr>
            <a:lvl3pPr>
              <a:lnSpc>
                <a:spcPct val="120000"/>
              </a:lnSpc>
              <a:defRPr sz="2200">
                <a:solidFill>
                  <a:srgbClr val="121948"/>
                </a:solidFill>
              </a:defRPr>
            </a:lvl3pPr>
            <a:lvl4pPr>
              <a:lnSpc>
                <a:spcPct val="120000"/>
              </a:lnSpc>
              <a:defRPr sz="2200">
                <a:solidFill>
                  <a:srgbClr val="121948"/>
                </a:solidFill>
              </a:defRPr>
            </a:lvl4pPr>
            <a:lvl5pPr>
              <a:lnSpc>
                <a:spcPct val="120000"/>
              </a:lnSpc>
              <a:defRPr sz="2200">
                <a:solidFill>
                  <a:srgbClr val="121948"/>
                </a:solidFill>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2"/>
          <p:cNvSpPr>
            <a:spLocks noGrp="1"/>
          </p:cNvSpPr>
          <p:nvPr>
            <p:ph idx="10" hasCustomPrompt="1"/>
          </p:nvPr>
        </p:nvSpPr>
        <p:spPr>
          <a:xfrm>
            <a:off x="5969001" y="1940399"/>
            <a:ext cx="5901308" cy="4269901"/>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800" baseline="0">
                <a:solidFill>
                  <a:srgbClr val="121948"/>
                </a:solidFill>
              </a:defRPr>
            </a:lvl1pPr>
            <a:lvl2pPr>
              <a:lnSpc>
                <a:spcPct val="120000"/>
              </a:lnSpc>
              <a:defRPr sz="2400">
                <a:solidFill>
                  <a:srgbClr val="121948"/>
                </a:solidFill>
              </a:defRPr>
            </a:lvl2pPr>
            <a:lvl3pPr>
              <a:lnSpc>
                <a:spcPct val="120000"/>
              </a:lnSpc>
              <a:defRPr sz="2200">
                <a:solidFill>
                  <a:srgbClr val="121948"/>
                </a:solidFill>
              </a:defRPr>
            </a:lvl3pPr>
            <a:lvl4pPr>
              <a:lnSpc>
                <a:spcPct val="120000"/>
              </a:lnSpc>
              <a:defRPr sz="2200">
                <a:solidFill>
                  <a:srgbClr val="121948"/>
                </a:solidFill>
              </a:defRPr>
            </a:lvl4pPr>
            <a:lvl5pPr>
              <a:lnSpc>
                <a:spcPct val="120000"/>
              </a:lnSpc>
              <a:defRPr sz="2200">
                <a:solidFill>
                  <a:srgbClr val="121948"/>
                </a:solidFill>
              </a:defRPr>
            </a:lvl5pPr>
          </a:lstStyle>
          <a:p>
            <a:pPr lvl="0"/>
            <a:r>
              <a:rPr lang="en-GB" dirty="0"/>
              <a:t>Click central icon to insert graphic</a:t>
            </a:r>
            <a:endParaRPr lang="en-US" dirty="0"/>
          </a:p>
        </p:txBody>
      </p:sp>
    </p:spTree>
    <p:extLst>
      <p:ext uri="{BB962C8B-B14F-4D97-AF65-F5344CB8AC3E}">
        <p14:creationId xmlns:p14="http://schemas.microsoft.com/office/powerpoint/2010/main" val="3251219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phic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0" hasCustomPrompt="1"/>
          </p:nvPr>
        </p:nvSpPr>
        <p:spPr>
          <a:xfrm>
            <a:off x="850900" y="1940399"/>
            <a:ext cx="10617200" cy="3038001"/>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800" baseline="0">
                <a:solidFill>
                  <a:srgbClr val="121948"/>
                </a:solidFill>
              </a:defRPr>
            </a:lvl1pPr>
            <a:lvl2pPr>
              <a:lnSpc>
                <a:spcPct val="120000"/>
              </a:lnSpc>
              <a:defRPr sz="2400">
                <a:solidFill>
                  <a:srgbClr val="121948"/>
                </a:solidFill>
              </a:defRPr>
            </a:lvl2pPr>
            <a:lvl3pPr>
              <a:lnSpc>
                <a:spcPct val="120000"/>
              </a:lnSpc>
              <a:defRPr sz="2200">
                <a:solidFill>
                  <a:srgbClr val="121948"/>
                </a:solidFill>
              </a:defRPr>
            </a:lvl3pPr>
            <a:lvl4pPr>
              <a:lnSpc>
                <a:spcPct val="120000"/>
              </a:lnSpc>
              <a:defRPr sz="2200">
                <a:solidFill>
                  <a:srgbClr val="121948"/>
                </a:solidFill>
              </a:defRPr>
            </a:lvl4pPr>
            <a:lvl5pPr>
              <a:lnSpc>
                <a:spcPct val="120000"/>
              </a:lnSpc>
              <a:defRPr sz="2200">
                <a:solidFill>
                  <a:srgbClr val="121948"/>
                </a:solidFill>
              </a:defRPr>
            </a:lvl5pPr>
          </a:lstStyle>
          <a:p>
            <a:pPr lvl="0"/>
            <a:r>
              <a:rPr lang="en-GB" dirty="0"/>
              <a:t>Click central icon to insert graphic</a:t>
            </a:r>
            <a:endParaRPr lang="en-US" dirty="0"/>
          </a:p>
        </p:txBody>
      </p:sp>
      <p:sp>
        <p:nvSpPr>
          <p:cNvPr id="5" name="Content Placeholder 2"/>
          <p:cNvSpPr>
            <a:spLocks noGrp="1"/>
          </p:cNvSpPr>
          <p:nvPr>
            <p:ph idx="1" hasCustomPrompt="1"/>
          </p:nvPr>
        </p:nvSpPr>
        <p:spPr>
          <a:xfrm>
            <a:off x="389015" y="5118100"/>
            <a:ext cx="11481293" cy="1092200"/>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800">
                <a:solidFill>
                  <a:srgbClr val="121948"/>
                </a:solidFill>
              </a:defRPr>
            </a:lvl1pPr>
            <a:lvl2pPr>
              <a:lnSpc>
                <a:spcPct val="120000"/>
              </a:lnSpc>
              <a:defRPr sz="2400">
                <a:solidFill>
                  <a:srgbClr val="121948"/>
                </a:solidFill>
              </a:defRPr>
            </a:lvl2pPr>
            <a:lvl3pPr>
              <a:lnSpc>
                <a:spcPct val="120000"/>
              </a:lnSpc>
              <a:defRPr sz="2200">
                <a:solidFill>
                  <a:srgbClr val="121948"/>
                </a:solidFill>
              </a:defRPr>
            </a:lvl3pPr>
            <a:lvl4pPr>
              <a:lnSpc>
                <a:spcPct val="120000"/>
              </a:lnSpc>
              <a:defRPr sz="2200">
                <a:solidFill>
                  <a:srgbClr val="121948"/>
                </a:solidFill>
              </a:defRPr>
            </a:lvl4pPr>
            <a:lvl5pPr>
              <a:lnSpc>
                <a:spcPct val="120000"/>
              </a:lnSpc>
              <a:defRPr sz="2200">
                <a:solidFill>
                  <a:srgbClr val="121948"/>
                </a:solidFill>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23152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360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863600" y="177800"/>
            <a:ext cx="3086100" cy="1295400"/>
          </a:xfrm>
        </p:spPr>
        <p:txBody>
          <a:bodyPr/>
          <a:lstStyle>
            <a:lvl1pPr>
              <a:defRPr sz="1800" baseline="0">
                <a:solidFill>
                  <a:srgbClr val="1E1C43"/>
                </a:solidFill>
              </a:defRPr>
            </a:lvl1pPr>
          </a:lstStyle>
          <a:p>
            <a:r>
              <a:rPr lang="en-US" dirty="0"/>
              <a:t>Click icon to insert project logo</a:t>
            </a:r>
          </a:p>
        </p:txBody>
      </p:sp>
      <p:sp>
        <p:nvSpPr>
          <p:cNvPr id="5" name="Title Placeholder 1"/>
          <p:cNvSpPr>
            <a:spLocks noGrp="1"/>
          </p:cNvSpPr>
          <p:nvPr>
            <p:ph type="title" hasCustomPrompt="1"/>
          </p:nvPr>
        </p:nvSpPr>
        <p:spPr bwMode="auto">
          <a:xfrm>
            <a:off x="863600" y="1939179"/>
            <a:ext cx="10553700" cy="143024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dirty="0"/>
              <a:t>Click to add title</a:t>
            </a:r>
            <a:endParaRPr lang="en-US" dirty="0"/>
          </a:p>
        </p:txBody>
      </p:sp>
      <p:sp>
        <p:nvSpPr>
          <p:cNvPr id="9" name="Subtitle 2"/>
          <p:cNvSpPr>
            <a:spLocks noGrp="1"/>
          </p:cNvSpPr>
          <p:nvPr>
            <p:ph type="subTitle" idx="1"/>
          </p:nvPr>
        </p:nvSpPr>
        <p:spPr>
          <a:xfrm>
            <a:off x="880228" y="3550491"/>
            <a:ext cx="10537071" cy="1747732"/>
          </a:xfrm>
        </p:spPr>
        <p:txBody>
          <a:bodyPr/>
          <a:lstStyle/>
          <a:p>
            <a:pPr algn="l"/>
            <a:r>
              <a:rPr lang="en-US" sz="2800">
                <a:solidFill>
                  <a:schemeClr val="bg1"/>
                </a:solidFill>
              </a:rPr>
              <a:t>Click to edit Master subtitle style</a:t>
            </a:r>
            <a:endParaRPr lang="en-GB" sz="2800" dirty="0">
              <a:solidFill>
                <a:schemeClr val="bg1"/>
              </a:solidFill>
            </a:endParaRPr>
          </a:p>
        </p:txBody>
      </p:sp>
    </p:spTree>
    <p:extLst>
      <p:ext uri="{BB962C8B-B14F-4D97-AF65-F5344CB8AC3E}">
        <p14:creationId xmlns:p14="http://schemas.microsoft.com/office/powerpoint/2010/main" val="2421774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a:solidFill>
                  <a:srgbClr val="1E1C43"/>
                </a:solidFill>
              </a:defRPr>
            </a:lvl1pPr>
            <a:lvl2pPr>
              <a:lnSpc>
                <a:spcPct val="120000"/>
              </a:lnSpc>
              <a:defRPr sz="2200">
                <a:solidFill>
                  <a:srgbClr val="1E1C43"/>
                </a:solidFill>
              </a:defRPr>
            </a:lvl2pPr>
            <a:lvl3pPr>
              <a:lnSpc>
                <a:spcPct val="120000"/>
              </a:lnSpc>
              <a:defRPr sz="2000">
                <a:solidFill>
                  <a:srgbClr val="1E1C43"/>
                </a:solidFill>
              </a:defRPr>
            </a:lvl3pPr>
            <a:lvl4pPr>
              <a:lnSpc>
                <a:spcPct val="120000"/>
              </a:lnSpc>
              <a:defRPr>
                <a:solidFill>
                  <a:srgbClr val="1E1C43"/>
                </a:solidFill>
              </a:defRPr>
            </a:lvl4pPr>
            <a:lvl5pPr>
              <a:lnSpc>
                <a:spcPct val="120000"/>
              </a:lnSpc>
              <a:defRPr>
                <a:solidFill>
                  <a:srgbClr val="1E1C43"/>
                </a:solidFill>
              </a:defRPr>
            </a:lvl5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428105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76316" y="93759"/>
            <a:ext cx="11493992" cy="143024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389015" y="1940399"/>
            <a:ext cx="11493993" cy="426990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text</a:t>
            </a:r>
          </a:p>
          <a:p>
            <a:pPr lvl="0"/>
            <a:r>
              <a:rPr lang="en-GB" dirty="0"/>
              <a:t>Second level</a:t>
            </a:r>
          </a:p>
          <a:p>
            <a:pPr lvl="0"/>
            <a:r>
              <a:rPr lang="en-GB" dirty="0"/>
              <a:t>Third level</a:t>
            </a:r>
          </a:p>
          <a:p>
            <a:pPr lvl="0"/>
            <a:r>
              <a:rPr lang="en-GB" dirty="0"/>
              <a:t>Fourth level</a:t>
            </a:r>
          </a:p>
          <a:p>
            <a:pPr lvl="0"/>
            <a:r>
              <a:rPr lang="en-GB" dirty="0"/>
              <a:t>Fifth level</a:t>
            </a:r>
            <a:endParaRPr lang="en-US" dirty="0"/>
          </a:p>
        </p:txBody>
      </p:sp>
    </p:spTree>
  </p:cSld>
  <p:clrMap bg1="lt1" tx1="dk1" bg2="lt2" tx2="dk2" accent1="accent1" accent2="accent2" accent3="accent3" accent4="accent4" accent5="accent5" accent6="accent6" hlink="hlink" folHlink="folHlink"/>
  <p:sldLayoutIdLst>
    <p:sldLayoutId id="2147483716" r:id="rId1"/>
    <p:sldLayoutId id="2147483694" r:id="rId2"/>
    <p:sldLayoutId id="2147483717" r:id="rId3"/>
    <p:sldLayoutId id="2147483718" r:id="rId4"/>
    <p:sldLayoutId id="2147483723" r:id="rId5"/>
  </p:sldLayoutIdLst>
  <p:txStyles>
    <p:titleStyle>
      <a:lvl1pPr algn="l" defTabSz="457200" rtl="0" eaLnBrk="1" fontAlgn="base" hangingPunct="1">
        <a:spcBef>
          <a:spcPct val="0"/>
        </a:spcBef>
        <a:spcAft>
          <a:spcPct val="0"/>
        </a:spcAft>
        <a:defRPr sz="4600" kern="1200">
          <a:solidFill>
            <a:srgbClr val="1E1C43"/>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9pPr>
    </p:titleStyle>
    <p:bodyStyle>
      <a:lvl1pPr marL="0" marR="0" indent="0" algn="l" defTabSz="457200" rtl="0" eaLnBrk="1" fontAlgn="base" latinLnBrk="0" hangingPunct="1">
        <a:lnSpc>
          <a:spcPct val="120000"/>
        </a:lnSpc>
        <a:spcBef>
          <a:spcPct val="20000"/>
        </a:spcBef>
        <a:spcAft>
          <a:spcPct val="0"/>
        </a:spcAft>
        <a:buClrTx/>
        <a:buSzTx/>
        <a:buFont typeface="Arial" charset="0"/>
        <a:buNone/>
        <a:tabLst>
          <a:tab pos="0" algn="l"/>
        </a:tabLst>
        <a:defRPr sz="2600" kern="1200" baseline="0">
          <a:solidFill>
            <a:srgbClr val="1E1C43"/>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defRPr sz="2800" kern="1200">
          <a:solidFill>
            <a:srgbClr val="FFFFFF"/>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defRPr sz="2400" kern="1200">
          <a:solidFill>
            <a:srgbClr val="FFFFFF"/>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defRPr sz="2000" kern="1200">
          <a:solidFill>
            <a:srgbClr val="FFFFFF"/>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defRPr sz="2000" kern="1200">
          <a:solidFill>
            <a:srgbClr val="FFFFFF"/>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76316" y="93759"/>
            <a:ext cx="11493992" cy="143024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389015" y="1940399"/>
            <a:ext cx="11493993" cy="426990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text</a:t>
            </a:r>
          </a:p>
          <a:p>
            <a:pPr lvl="0"/>
            <a:r>
              <a:rPr lang="en-GB" dirty="0"/>
              <a:t>Second level</a:t>
            </a:r>
          </a:p>
          <a:p>
            <a:pPr lvl="0"/>
            <a:r>
              <a:rPr lang="en-GB" dirty="0"/>
              <a:t>Third level</a:t>
            </a:r>
          </a:p>
          <a:p>
            <a:pPr lvl="0"/>
            <a:r>
              <a:rPr lang="en-GB" dirty="0"/>
              <a:t>Fourth level</a:t>
            </a:r>
          </a:p>
          <a:p>
            <a:pPr lvl="0"/>
            <a:r>
              <a:rPr lang="en-GB" dirty="0"/>
              <a:t>Fifth level</a:t>
            </a:r>
            <a:endParaRPr lang="en-US" dirty="0"/>
          </a:p>
        </p:txBody>
      </p:sp>
    </p:spTree>
    <p:extLst>
      <p:ext uri="{BB962C8B-B14F-4D97-AF65-F5344CB8AC3E}">
        <p14:creationId xmlns:p14="http://schemas.microsoft.com/office/powerpoint/2010/main" val="1920763494"/>
      </p:ext>
    </p:extLst>
  </p:cSld>
  <p:clrMap bg1="lt1" tx1="dk1" bg2="lt2" tx2="dk2" accent1="accent1" accent2="accent2" accent3="accent3" accent4="accent4" accent5="accent5" accent6="accent6" hlink="hlink" folHlink="folHlink"/>
  <p:sldLayoutIdLst>
    <p:sldLayoutId id="2147483720" r:id="rId1"/>
    <p:sldLayoutId id="2147483721" r:id="rId2"/>
  </p:sldLayoutIdLst>
  <p:txStyles>
    <p:titleStyle>
      <a:lvl1pPr algn="l" defTabSz="457200" rtl="0" eaLnBrk="1" fontAlgn="base" hangingPunct="1">
        <a:spcBef>
          <a:spcPct val="0"/>
        </a:spcBef>
        <a:spcAft>
          <a:spcPct val="0"/>
        </a:spcAft>
        <a:defRPr sz="4600" kern="1200">
          <a:solidFill>
            <a:srgbClr val="1E1C43"/>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9pPr>
    </p:titleStyle>
    <p:bodyStyle>
      <a:lvl1pPr marL="0" marR="0" indent="0" algn="l" defTabSz="457200" rtl="0" eaLnBrk="1" fontAlgn="base" latinLnBrk="0" hangingPunct="1">
        <a:lnSpc>
          <a:spcPct val="120000"/>
        </a:lnSpc>
        <a:spcBef>
          <a:spcPct val="20000"/>
        </a:spcBef>
        <a:spcAft>
          <a:spcPct val="0"/>
        </a:spcAft>
        <a:buClrTx/>
        <a:buSzTx/>
        <a:buFont typeface="Arial" charset="0"/>
        <a:buNone/>
        <a:tabLst>
          <a:tab pos="0" algn="l"/>
        </a:tabLst>
        <a:defRPr sz="2600" kern="1200" baseline="0">
          <a:solidFill>
            <a:srgbClr val="1E1C43"/>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defRPr sz="2800" kern="1200">
          <a:solidFill>
            <a:srgbClr val="FFFFFF"/>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defRPr sz="2400" kern="1200">
          <a:solidFill>
            <a:srgbClr val="FFFFFF"/>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defRPr sz="2000" kern="1200">
          <a:solidFill>
            <a:srgbClr val="FFFFFF"/>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defRPr sz="2000" kern="1200">
          <a:solidFill>
            <a:srgbClr val="FFFFFF"/>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european-agency.org/sites/default/files/20a%20Slide%2016%20RA-Ola.mp4"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european-agency.org/sites/default/files/20a%20Slide%2018%20RA-Katrina.mp4"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Ljl_nLDizFk"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_JY1HSfrwW4"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european-agency.org/sites/default/files/20a%20Slide%2021%20RA-AndreaP.mp4"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european-agency.org/sites/default/files/20a%20Slide%2022%20RA-Bjorn.mp4"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Tb5QvOVNTco"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3600" y="2139813"/>
            <a:ext cx="10553700" cy="3997425"/>
          </a:xfrm>
        </p:spPr>
        <p:txBody>
          <a:bodyPr>
            <a:noAutofit/>
          </a:bodyPr>
          <a:lstStyle/>
          <a:p>
            <a:pPr algn="ctr">
              <a:spcAft>
                <a:spcPts val="2400"/>
              </a:spcAft>
            </a:pPr>
            <a:r>
              <a:rPr lang="en-GB" sz="9000" noProof="0" dirty="0"/>
              <a:t>MALTA:</a:t>
            </a:r>
            <a:r>
              <a:rPr lang="en-GB" sz="9000" baseline="0" noProof="0" dirty="0"/>
              <a:t> </a:t>
            </a:r>
            <a:r>
              <a:rPr lang="en-GB" sz="7000" b="1" noProof="0" dirty="0"/>
              <a:t>M</a:t>
            </a:r>
            <a:r>
              <a:rPr lang="en-GB" sz="7000" noProof="0" dirty="0"/>
              <a:t>y</a:t>
            </a:r>
            <a:r>
              <a:rPr lang="en-GB" dirty="0"/>
              <a:t> </a:t>
            </a:r>
            <a:r>
              <a:rPr lang="en-GB" sz="7000" b="1" noProof="0" dirty="0"/>
              <a:t>A</a:t>
            </a:r>
            <a:r>
              <a:rPr lang="en-GB" sz="7000" noProof="0" dirty="0"/>
              <a:t>chievements</a:t>
            </a:r>
            <a:r>
              <a:rPr lang="en-GB" dirty="0"/>
              <a:t> </a:t>
            </a:r>
            <a:r>
              <a:rPr lang="en-GB" sz="7000" noProof="0" dirty="0"/>
              <a:t>– </a:t>
            </a:r>
            <a:r>
              <a:rPr lang="en-GB" sz="7000" b="1" noProof="0" dirty="0"/>
              <a:t>L</a:t>
            </a:r>
            <a:r>
              <a:rPr lang="en-GB" sz="7000" noProof="0" dirty="0"/>
              <a:t>earners’ </a:t>
            </a:r>
            <a:r>
              <a:rPr lang="en-GB" sz="7000" b="1" noProof="0" dirty="0"/>
              <a:t>T</a:t>
            </a:r>
            <a:r>
              <a:rPr lang="en-GB" sz="7000" noProof="0" dirty="0"/>
              <a:t>houghts on </a:t>
            </a:r>
            <a:r>
              <a:rPr lang="en-GB" sz="7000" b="1" noProof="0" dirty="0"/>
              <a:t>A</a:t>
            </a:r>
            <a:r>
              <a:rPr lang="en-GB" sz="7000" noProof="0" dirty="0"/>
              <a:t>chievement</a:t>
            </a:r>
          </a:p>
        </p:txBody>
      </p:sp>
      <p:pic>
        <p:nvPicPr>
          <p:cNvPr id="5" name="Picture Placeholder 3" descr="Raising the Achievement of All Learners in Inclusive Education" title="RA project logo"/>
          <p:cNvPicPr>
            <a:picLocks noChangeAspect="1"/>
          </p:cNvPicPr>
          <p:nvPr/>
        </p:nvPicPr>
        <p:blipFill>
          <a:blip r:embed="rId3">
            <a:extLst>
              <a:ext uri="{28A0092B-C50C-407E-A947-70E740481C1C}">
                <a14:useLocalDpi xmlns:a14="http://schemas.microsoft.com/office/drawing/2010/main" val="0"/>
              </a:ext>
            </a:extLst>
          </a:blip>
          <a:srcRect l="-5206" r="-5206"/>
          <a:stretch>
            <a:fillRect/>
          </a:stretch>
        </p:blipFill>
        <p:spPr bwMode="auto">
          <a:xfrm>
            <a:off x="381000" y="177800"/>
            <a:ext cx="5422900" cy="1295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Malta EU 2017" title="Malta EU Presidency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3276" y="368300"/>
            <a:ext cx="2771648" cy="977900"/>
          </a:xfrm>
          <a:prstGeom prst="rect">
            <a:avLst/>
          </a:prstGeom>
        </p:spPr>
      </p:pic>
    </p:spTree>
    <p:extLst>
      <p:ext uri="{BB962C8B-B14F-4D97-AF65-F5344CB8AC3E}">
        <p14:creationId xmlns:p14="http://schemas.microsoft.com/office/powerpoint/2010/main" val="2026742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noProof="0" dirty="0"/>
              <a:t>Matteo De Nicola (Italy)</a:t>
            </a:r>
            <a:endParaRPr lang="en-GB" noProof="0" dirty="0"/>
          </a:p>
        </p:txBody>
      </p:sp>
      <p:pic>
        <p:nvPicPr>
          <p:cNvPr id="4" name="Content Placeholder 3" descr="Photo of Matte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88529" y="1939925"/>
            <a:ext cx="6405562" cy="4270375"/>
          </a:xfrm>
        </p:spPr>
      </p:pic>
    </p:spTree>
    <p:extLst>
      <p:ext uri="{BB962C8B-B14F-4D97-AF65-F5344CB8AC3E}">
        <p14:creationId xmlns:p14="http://schemas.microsoft.com/office/powerpoint/2010/main" val="453553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noProof="0" dirty="0"/>
              <a:t>Andrea Cacciapuoti (Italy)</a:t>
            </a:r>
            <a:endParaRPr lang="en-GB" noProof="0" dirty="0"/>
          </a:p>
        </p:txBody>
      </p:sp>
      <p:pic>
        <p:nvPicPr>
          <p:cNvPr id="4" name="Content Placeholder 3" descr="Photo of Andre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32907" y="1939925"/>
            <a:ext cx="6405562" cy="4270375"/>
          </a:xfrm>
        </p:spPr>
      </p:pic>
    </p:spTree>
    <p:extLst>
      <p:ext uri="{BB962C8B-B14F-4D97-AF65-F5344CB8AC3E}">
        <p14:creationId xmlns:p14="http://schemas.microsoft.com/office/powerpoint/2010/main" val="547794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noProof="0" dirty="0">
                <a:latin typeface="Calibri" charset="0"/>
              </a:rPr>
              <a:t>An alternative view of our workshop</a:t>
            </a:r>
            <a:endParaRPr lang="en-GB" b="1" noProof="0" dirty="0"/>
          </a:p>
        </p:txBody>
      </p:sp>
    </p:spTree>
    <p:extLst>
      <p:ext uri="{BB962C8B-B14F-4D97-AF65-F5344CB8AC3E}">
        <p14:creationId xmlns:p14="http://schemas.microsoft.com/office/powerpoint/2010/main" val="1129644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4600" b="1" kern="1200" dirty="0">
                <a:solidFill>
                  <a:srgbClr val="1E1C43"/>
                </a:solidFill>
                <a:effectLst/>
                <a:latin typeface="+mj-lt"/>
                <a:ea typeface="ＭＳ Ｐゴシック" charset="0"/>
                <a:cs typeface="ＭＳ Ｐゴシック" charset="0"/>
              </a:rPr>
              <a:t>Jeremiasz’s </a:t>
            </a:r>
            <a:r>
              <a:rPr lang="en-GB" b="1" noProof="0" dirty="0">
                <a:latin typeface="Calibri" charset="0"/>
              </a:rPr>
              <a:t>view of our workshop</a:t>
            </a:r>
            <a:endParaRPr lang="en-GB" noProof="0" dirty="0"/>
          </a:p>
        </p:txBody>
      </p:sp>
      <p:pic>
        <p:nvPicPr>
          <p:cNvPr id="5" name="Picture Placeholder 4" descr="Drawing by Jeremiasz Popiel of the learners' workshop participants sitting around a U-shaped conference tabl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323975"/>
            <a:ext cx="12244387" cy="8162925"/>
          </a:xfrm>
        </p:spPr>
      </p:pic>
    </p:spTree>
    <p:extLst>
      <p:ext uri="{BB962C8B-B14F-4D97-AF65-F5344CB8AC3E}">
        <p14:creationId xmlns:p14="http://schemas.microsoft.com/office/powerpoint/2010/main" val="34810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376315" y="381488"/>
            <a:ext cx="11493992" cy="1325660"/>
          </a:xfrm>
        </p:spPr>
        <p:txBody>
          <a:bodyPr/>
          <a:lstStyle/>
          <a:p>
            <a:r>
              <a:rPr lang="en-GB" sz="6000" noProof="0" dirty="0">
                <a:latin typeface="Calibri" charset="0"/>
              </a:rPr>
              <a:t>Something to note</a:t>
            </a:r>
          </a:p>
        </p:txBody>
      </p:sp>
      <p:sp>
        <p:nvSpPr>
          <p:cNvPr id="3" name="Content Placeholder 2"/>
          <p:cNvSpPr>
            <a:spLocks noGrp="1"/>
          </p:cNvSpPr>
          <p:nvPr>
            <p:ph idx="1"/>
          </p:nvPr>
        </p:nvSpPr>
        <p:spPr>
          <a:xfrm>
            <a:off x="376315" y="1707148"/>
            <a:ext cx="11493993" cy="4298283"/>
          </a:xfrm>
        </p:spPr>
        <p:txBody>
          <a:bodyPr>
            <a:normAutofit/>
          </a:bodyPr>
          <a:lstStyle/>
          <a:p>
            <a:pPr lvl="0"/>
            <a:r>
              <a:rPr lang="en-GB" sz="5400" noProof="0" dirty="0"/>
              <a:t>Did you notice that, in Jeremiasz’s view, everyone is equal?</a:t>
            </a:r>
          </a:p>
        </p:txBody>
      </p:sp>
    </p:spTree>
    <p:extLst>
      <p:ext uri="{BB962C8B-B14F-4D97-AF65-F5344CB8AC3E}">
        <p14:creationId xmlns:p14="http://schemas.microsoft.com/office/powerpoint/2010/main" val="485468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376315" y="381488"/>
            <a:ext cx="11493992" cy="1325660"/>
          </a:xfrm>
        </p:spPr>
        <p:txBody>
          <a:bodyPr>
            <a:normAutofit fontScale="90000"/>
          </a:bodyPr>
          <a:lstStyle/>
          <a:p>
            <a:r>
              <a:rPr lang="en-GB" sz="6000" noProof="0" dirty="0">
                <a:latin typeface="Calibri" charset="0"/>
              </a:rPr>
              <a:t>Achievement – the dictionary definition</a:t>
            </a:r>
          </a:p>
        </p:txBody>
      </p:sp>
      <p:sp>
        <p:nvSpPr>
          <p:cNvPr id="3" name="Content Placeholder 2"/>
          <p:cNvSpPr>
            <a:spLocks noGrp="1"/>
          </p:cNvSpPr>
          <p:nvPr>
            <p:ph idx="1"/>
          </p:nvPr>
        </p:nvSpPr>
        <p:spPr>
          <a:xfrm>
            <a:off x="376315" y="1707148"/>
            <a:ext cx="11493993" cy="4298283"/>
          </a:xfrm>
        </p:spPr>
        <p:txBody>
          <a:bodyPr>
            <a:normAutofit/>
          </a:bodyPr>
          <a:lstStyle/>
          <a:p>
            <a:pPr lvl="0"/>
            <a:r>
              <a:rPr lang="en-GB" sz="5400" noProof="0" dirty="0"/>
              <a:t>‘A thing done successfully with effort, skills or courage’</a:t>
            </a:r>
          </a:p>
          <a:p>
            <a:pPr lvl="0"/>
            <a:r>
              <a:rPr lang="en-GB" sz="5400" noProof="0" dirty="0"/>
              <a:t>(Oxford English Dictionary)</a:t>
            </a:r>
          </a:p>
        </p:txBody>
      </p:sp>
    </p:spTree>
    <p:extLst>
      <p:ext uri="{BB962C8B-B14F-4D97-AF65-F5344CB8AC3E}">
        <p14:creationId xmlns:p14="http://schemas.microsoft.com/office/powerpoint/2010/main" val="1806227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334" y="218450"/>
            <a:ext cx="11493992" cy="1430241"/>
          </a:xfrm>
        </p:spPr>
        <p:txBody>
          <a:bodyPr>
            <a:normAutofit/>
          </a:bodyPr>
          <a:lstStyle/>
          <a:p>
            <a:r>
              <a:rPr lang="en-GB" noProof="0" dirty="0"/>
              <a:t>What does achievement mean to me</a:t>
            </a:r>
            <a:r>
              <a:rPr lang="en-GB" dirty="0"/>
              <a:t>? (</a:t>
            </a:r>
            <a:r>
              <a:rPr lang="en-GB" dirty="0">
                <a:hlinkClick r:id="rId3"/>
              </a:rPr>
              <a:t>Ola</a:t>
            </a:r>
            <a:r>
              <a:rPr lang="en-GB" dirty="0"/>
              <a:t>)</a:t>
            </a:r>
          </a:p>
        </p:txBody>
      </p:sp>
      <p:sp>
        <p:nvSpPr>
          <p:cNvPr id="3" name="Content Placeholder 2"/>
          <p:cNvSpPr>
            <a:spLocks noGrp="1"/>
          </p:cNvSpPr>
          <p:nvPr>
            <p:ph idx="1"/>
          </p:nvPr>
        </p:nvSpPr>
        <p:spPr>
          <a:xfrm>
            <a:off x="279334" y="1834891"/>
            <a:ext cx="11493993" cy="4269901"/>
          </a:xfrm>
        </p:spPr>
        <p:txBody>
          <a:bodyPr>
            <a:normAutofit lnSpcReduction="10000"/>
          </a:bodyPr>
          <a:lstStyle/>
          <a:p>
            <a:r>
              <a:rPr lang="en-GB" sz="4000" noProof="0" dirty="0"/>
              <a:t>Each of us is different, both in appearance and mentally. That’s why we can’t say that we all have the same abilities. For someone, learning a poem by heart can be easy, but for someone else it can be something hard to reach and learning it could be a huge achievement for them.</a:t>
            </a:r>
          </a:p>
        </p:txBody>
      </p:sp>
    </p:spTree>
    <p:extLst>
      <p:ext uri="{BB962C8B-B14F-4D97-AF65-F5344CB8AC3E}">
        <p14:creationId xmlns:p14="http://schemas.microsoft.com/office/powerpoint/2010/main" val="959247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334" y="218450"/>
            <a:ext cx="11493992" cy="1430241"/>
          </a:xfrm>
        </p:spPr>
        <p:txBody>
          <a:bodyPr>
            <a:normAutofit/>
          </a:bodyPr>
          <a:lstStyle/>
          <a:p>
            <a:r>
              <a:rPr lang="en-GB" noProof="0" dirty="0"/>
              <a:t>What does achievement mean to me? (Ola) (2)</a:t>
            </a:r>
          </a:p>
        </p:txBody>
      </p:sp>
      <p:sp>
        <p:nvSpPr>
          <p:cNvPr id="3" name="Content Placeholder 2"/>
          <p:cNvSpPr>
            <a:spLocks noGrp="1"/>
          </p:cNvSpPr>
          <p:nvPr>
            <p:ph idx="1"/>
          </p:nvPr>
        </p:nvSpPr>
        <p:spPr>
          <a:xfrm>
            <a:off x="279334" y="1834891"/>
            <a:ext cx="11493993" cy="4269901"/>
          </a:xfrm>
        </p:spPr>
        <p:txBody>
          <a:bodyPr/>
          <a:lstStyle/>
          <a:p>
            <a:r>
              <a:rPr lang="en-GB" sz="4000" noProof="0" dirty="0"/>
              <a:t>A result of hard work done to reach it – hard work which isn’t the same for everyone.</a:t>
            </a:r>
          </a:p>
          <a:p>
            <a:r>
              <a:rPr lang="en-GB" sz="4000" noProof="0" dirty="0"/>
              <a:t>Remember that an achievement is a personal thing which cannot be generalised.</a:t>
            </a:r>
          </a:p>
        </p:txBody>
      </p:sp>
    </p:spTree>
    <p:extLst>
      <p:ext uri="{BB962C8B-B14F-4D97-AF65-F5344CB8AC3E}">
        <p14:creationId xmlns:p14="http://schemas.microsoft.com/office/powerpoint/2010/main" val="2138219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334" y="218450"/>
            <a:ext cx="11493992" cy="1430241"/>
          </a:xfrm>
        </p:spPr>
        <p:txBody>
          <a:bodyPr>
            <a:normAutofit/>
          </a:bodyPr>
          <a:lstStyle/>
          <a:p>
            <a:r>
              <a:rPr lang="en-GB" noProof="0" dirty="0"/>
              <a:t>What does achievement mean to </a:t>
            </a:r>
            <a:r>
              <a:rPr lang="en-GB" dirty="0"/>
              <a:t>me? (</a:t>
            </a:r>
            <a:r>
              <a:rPr lang="en-GB" dirty="0">
                <a:hlinkClick r:id="rId3"/>
              </a:rPr>
              <a:t>Katrina</a:t>
            </a:r>
            <a:r>
              <a:rPr lang="en-GB" dirty="0"/>
              <a:t>)</a:t>
            </a:r>
          </a:p>
        </p:txBody>
      </p:sp>
      <p:sp>
        <p:nvSpPr>
          <p:cNvPr id="3" name="Content Placeholder 2"/>
          <p:cNvSpPr>
            <a:spLocks noGrp="1"/>
          </p:cNvSpPr>
          <p:nvPr>
            <p:ph idx="1"/>
          </p:nvPr>
        </p:nvSpPr>
        <p:spPr>
          <a:xfrm>
            <a:off x="279334" y="1834891"/>
            <a:ext cx="11493993" cy="4269901"/>
          </a:xfrm>
        </p:spPr>
        <p:txBody>
          <a:bodyPr/>
          <a:lstStyle/>
          <a:p>
            <a:r>
              <a:rPr lang="en-GB" sz="3800" noProof="0" dirty="0"/>
              <a:t>Achievement is resilience. It is the ability to keep going and reach your goals no matter what barriers you face on your journey. It is the final accomplishment after hard work in spite of all obstacles and discouragement.</a:t>
            </a:r>
          </a:p>
        </p:txBody>
      </p:sp>
    </p:spTree>
    <p:extLst>
      <p:ext uri="{BB962C8B-B14F-4D97-AF65-F5344CB8AC3E}">
        <p14:creationId xmlns:p14="http://schemas.microsoft.com/office/powerpoint/2010/main" val="2737151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334" y="218450"/>
            <a:ext cx="11493992" cy="1430241"/>
          </a:xfrm>
        </p:spPr>
        <p:txBody>
          <a:bodyPr>
            <a:normAutofit/>
          </a:bodyPr>
          <a:lstStyle/>
          <a:p>
            <a:r>
              <a:rPr lang="en-GB" noProof="0" dirty="0"/>
              <a:t>What does achievement </a:t>
            </a:r>
            <a:r>
              <a:rPr lang="en-GB" noProof="0" dirty="0">
                <a:solidFill>
                  <a:schemeClr val="bg1"/>
                </a:solidFill>
              </a:rPr>
              <a:t>mean to me? (Allan)</a:t>
            </a:r>
          </a:p>
        </p:txBody>
      </p:sp>
      <p:sp>
        <p:nvSpPr>
          <p:cNvPr id="3" name="Content Placeholder 2"/>
          <p:cNvSpPr>
            <a:spLocks noGrp="1"/>
          </p:cNvSpPr>
          <p:nvPr>
            <p:ph idx="1"/>
          </p:nvPr>
        </p:nvSpPr>
        <p:spPr>
          <a:xfrm>
            <a:off x="279334" y="1834891"/>
            <a:ext cx="11493993" cy="4269901"/>
          </a:xfrm>
        </p:spPr>
        <p:txBody>
          <a:bodyPr/>
          <a:lstStyle/>
          <a:p>
            <a:r>
              <a:rPr lang="en-GB" sz="3800" noProof="0" dirty="0"/>
              <a:t>Watch </a:t>
            </a:r>
            <a:r>
              <a:rPr lang="en-GB" sz="3800" dirty="0"/>
              <a:t>the video with </a:t>
            </a:r>
            <a:r>
              <a:rPr lang="en-GB" sz="3800" dirty="0">
                <a:hlinkClick r:id="rId3"/>
              </a:rPr>
              <a:t>Allan’s views on achievement</a:t>
            </a:r>
            <a:endParaRPr lang="en-GB" sz="3800" noProof="0" dirty="0"/>
          </a:p>
        </p:txBody>
      </p:sp>
    </p:spTree>
    <p:extLst>
      <p:ext uri="{BB962C8B-B14F-4D97-AF65-F5344CB8AC3E}">
        <p14:creationId xmlns:p14="http://schemas.microsoft.com/office/powerpoint/2010/main" val="3707566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sz="4800" noProof="0" dirty="0"/>
              <a:t>Jeremiasz Popiel (Poland)</a:t>
            </a:r>
            <a:endParaRPr lang="en-GB" noProof="0" dirty="0"/>
          </a:p>
        </p:txBody>
      </p:sp>
      <p:pic>
        <p:nvPicPr>
          <p:cNvPr id="4" name="Content Placeholder 3" descr="Photo of Jeremiasz"/>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932907" y="1939925"/>
            <a:ext cx="6405562" cy="4270375"/>
          </a:xfrm>
        </p:spPr>
      </p:pic>
    </p:spTree>
    <p:extLst>
      <p:ext uri="{BB962C8B-B14F-4D97-AF65-F5344CB8AC3E}">
        <p14:creationId xmlns:p14="http://schemas.microsoft.com/office/powerpoint/2010/main" val="1801608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334" y="218450"/>
            <a:ext cx="11493992" cy="1430241"/>
          </a:xfrm>
        </p:spPr>
        <p:txBody>
          <a:bodyPr>
            <a:normAutofit fontScale="90000"/>
          </a:bodyPr>
          <a:lstStyle/>
          <a:p>
            <a:r>
              <a:rPr lang="en-GB" noProof="0" dirty="0"/>
              <a:t>What does achievement </a:t>
            </a:r>
            <a:r>
              <a:rPr lang="en-GB" noProof="0" dirty="0">
                <a:solidFill>
                  <a:schemeClr val="bg1"/>
                </a:solidFill>
              </a:rPr>
              <a:t>mean to me? (Andrea C.)</a:t>
            </a:r>
          </a:p>
        </p:txBody>
      </p:sp>
      <p:sp>
        <p:nvSpPr>
          <p:cNvPr id="3" name="Content Placeholder 2"/>
          <p:cNvSpPr>
            <a:spLocks noGrp="1"/>
          </p:cNvSpPr>
          <p:nvPr>
            <p:ph idx="1"/>
          </p:nvPr>
        </p:nvSpPr>
        <p:spPr>
          <a:xfrm>
            <a:off x="279334" y="1834891"/>
            <a:ext cx="11493993" cy="4269901"/>
          </a:xfrm>
        </p:spPr>
        <p:txBody>
          <a:bodyPr/>
          <a:lstStyle/>
          <a:p>
            <a:r>
              <a:rPr lang="en-GB" sz="3800" dirty="0"/>
              <a:t>Watch the video with </a:t>
            </a:r>
            <a:r>
              <a:rPr lang="en-GB" sz="3800" dirty="0">
                <a:hlinkClick r:id="rId3"/>
              </a:rPr>
              <a:t>Andrea’s views on achievement</a:t>
            </a:r>
            <a:endParaRPr lang="en-GB" sz="3800" dirty="0"/>
          </a:p>
        </p:txBody>
      </p:sp>
    </p:spTree>
    <p:extLst>
      <p:ext uri="{BB962C8B-B14F-4D97-AF65-F5344CB8AC3E}">
        <p14:creationId xmlns:p14="http://schemas.microsoft.com/office/powerpoint/2010/main" val="724654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376315" y="381488"/>
            <a:ext cx="11493992" cy="1325660"/>
          </a:xfrm>
        </p:spPr>
        <p:txBody>
          <a:bodyPr>
            <a:normAutofit fontScale="90000"/>
          </a:bodyPr>
          <a:lstStyle/>
          <a:p>
            <a:r>
              <a:rPr lang="en-GB" noProof="0" dirty="0"/>
              <a:t>What does achievement mean to me</a:t>
            </a:r>
            <a:r>
              <a:rPr lang="en-GB" dirty="0"/>
              <a:t>? (</a:t>
            </a:r>
            <a:r>
              <a:rPr lang="en-GB" dirty="0">
                <a:hlinkClick r:id="rId3"/>
              </a:rPr>
              <a:t>Andrea P.</a:t>
            </a:r>
            <a:r>
              <a:rPr lang="en-GB" dirty="0"/>
              <a:t>)</a:t>
            </a:r>
          </a:p>
        </p:txBody>
      </p:sp>
      <p:sp>
        <p:nvSpPr>
          <p:cNvPr id="3" name="Content Placeholder 2"/>
          <p:cNvSpPr>
            <a:spLocks noGrp="1"/>
          </p:cNvSpPr>
          <p:nvPr>
            <p:ph idx="1"/>
          </p:nvPr>
        </p:nvSpPr>
        <p:spPr>
          <a:xfrm>
            <a:off x="376315" y="1707148"/>
            <a:ext cx="11493993" cy="4298283"/>
          </a:xfrm>
        </p:spPr>
        <p:txBody>
          <a:bodyPr>
            <a:normAutofit/>
          </a:bodyPr>
          <a:lstStyle/>
          <a:p>
            <a:pPr lvl="0"/>
            <a:r>
              <a:rPr lang="en-GB" sz="3800" noProof="0" dirty="0"/>
              <a:t>Achievement is the final result of a series of targets that are more easy to reach when tackled individually. There is no achievement that comes easy. The road to achievement is a long and difficult one. To be able to achieve something, you need patience, determination and, most important, self-belief.</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334" y="218450"/>
            <a:ext cx="11493992" cy="1430241"/>
          </a:xfrm>
        </p:spPr>
        <p:txBody>
          <a:bodyPr>
            <a:normAutofit/>
          </a:bodyPr>
          <a:lstStyle/>
          <a:p>
            <a:r>
              <a:rPr lang="en-GB" noProof="0" dirty="0"/>
              <a:t>What does achievement </a:t>
            </a:r>
            <a:r>
              <a:rPr lang="en-GB" noProof="0" dirty="0">
                <a:solidFill>
                  <a:schemeClr val="bg1"/>
                </a:solidFill>
              </a:rPr>
              <a:t>mean to me? (Bjorn)</a:t>
            </a:r>
          </a:p>
        </p:txBody>
      </p:sp>
      <p:sp>
        <p:nvSpPr>
          <p:cNvPr id="3" name="Content Placeholder 2"/>
          <p:cNvSpPr>
            <a:spLocks noGrp="1"/>
          </p:cNvSpPr>
          <p:nvPr>
            <p:ph idx="1"/>
          </p:nvPr>
        </p:nvSpPr>
        <p:spPr>
          <a:xfrm>
            <a:off x="279334" y="1834891"/>
            <a:ext cx="11493993" cy="4269901"/>
          </a:xfrm>
        </p:spPr>
        <p:txBody>
          <a:bodyPr/>
          <a:lstStyle/>
          <a:p>
            <a:r>
              <a:rPr lang="en-GB" sz="3800" noProof="0" dirty="0"/>
              <a:t>Watch </a:t>
            </a:r>
            <a:r>
              <a:rPr lang="en-GB" sz="3800" noProof="0" dirty="0">
                <a:hlinkClick r:id="rId3"/>
              </a:rPr>
              <a:t>Bjorn’s video</a:t>
            </a:r>
            <a:endParaRPr lang="en-GB" sz="3800" noProof="0" dirty="0"/>
          </a:p>
        </p:txBody>
      </p:sp>
    </p:spTree>
    <p:extLst>
      <p:ext uri="{BB962C8B-B14F-4D97-AF65-F5344CB8AC3E}">
        <p14:creationId xmlns:p14="http://schemas.microsoft.com/office/powerpoint/2010/main" val="3964784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 example of Bjorn’s achievement</a:t>
            </a:r>
            <a:endParaRPr lang="da-DK" dirty="0"/>
          </a:p>
        </p:txBody>
      </p:sp>
      <p:sp>
        <p:nvSpPr>
          <p:cNvPr id="3" name="Content Placeholder 2"/>
          <p:cNvSpPr>
            <a:spLocks noGrp="1"/>
          </p:cNvSpPr>
          <p:nvPr>
            <p:ph idx="1"/>
          </p:nvPr>
        </p:nvSpPr>
        <p:spPr>
          <a:xfrm>
            <a:off x="389015" y="1940399"/>
            <a:ext cx="5471958" cy="4269901"/>
          </a:xfrm>
        </p:spPr>
        <p:txBody>
          <a:bodyPr>
            <a:normAutofit fontScale="92500" lnSpcReduction="20000"/>
          </a:bodyPr>
          <a:lstStyle/>
          <a:p>
            <a:pPr>
              <a:lnSpc>
                <a:spcPct val="107000"/>
              </a:lnSpc>
              <a:spcAft>
                <a:spcPts val="600"/>
              </a:spcAft>
            </a:pPr>
            <a:r>
              <a:rPr lang="en-GB" dirty="0">
                <a:ea typeface="Calibri" charset="0"/>
                <a:cs typeface="Times New Roman" charset="0"/>
              </a:rPr>
              <a:t>Vector Illustration: SS Royal William</a:t>
            </a:r>
            <a:endParaRPr lang="en-US" dirty="0">
              <a:ea typeface="Calibri" charset="0"/>
              <a:cs typeface="Times New Roman" charset="0"/>
            </a:endParaRPr>
          </a:p>
          <a:p>
            <a:pPr>
              <a:lnSpc>
                <a:spcPct val="107000"/>
              </a:lnSpc>
              <a:spcAft>
                <a:spcPts val="600"/>
              </a:spcAft>
            </a:pPr>
            <a:r>
              <a:rPr lang="en-GB" dirty="0">
                <a:ea typeface="Calibri" charset="0"/>
                <a:cs typeface="Times New Roman" charset="0"/>
              </a:rPr>
              <a:t>Done in Adobe Illustrator CS6</a:t>
            </a:r>
            <a:endParaRPr lang="en-US" dirty="0">
              <a:ea typeface="Calibri" charset="0"/>
              <a:cs typeface="Times New Roman" charset="0"/>
            </a:endParaRPr>
          </a:p>
          <a:p>
            <a:pPr>
              <a:lnSpc>
                <a:spcPct val="107000"/>
              </a:lnSpc>
              <a:spcAft>
                <a:spcPts val="600"/>
              </a:spcAft>
            </a:pPr>
            <a:r>
              <a:rPr lang="en-GB" dirty="0">
                <a:ea typeface="Calibri" charset="0"/>
                <a:cs typeface="Times New Roman" charset="0"/>
              </a:rPr>
              <a:t>Made out of multiple components (e.g. the paddle wheel, flag), so that it can be animated in Adobe After Effects.</a:t>
            </a:r>
            <a:endParaRPr lang="en-US" dirty="0">
              <a:ea typeface="Calibri" charset="0"/>
              <a:cs typeface="Times New Roman" charset="0"/>
            </a:endParaRPr>
          </a:p>
          <a:p>
            <a:pPr>
              <a:lnSpc>
                <a:spcPct val="107000"/>
              </a:lnSpc>
              <a:spcAft>
                <a:spcPts val="600"/>
              </a:spcAft>
            </a:pPr>
            <a:r>
              <a:rPr lang="en-GB" dirty="0">
                <a:ea typeface="Calibri" charset="0"/>
                <a:cs typeface="Times New Roman" charset="0"/>
              </a:rPr>
              <a:t>This is planned to be part of a video project highlighting the timeline of the world’s largest passenger liners (19</a:t>
            </a:r>
            <a:r>
              <a:rPr lang="en-GB" baseline="30000" dirty="0">
                <a:ea typeface="Calibri" charset="0"/>
                <a:cs typeface="Times New Roman" charset="0"/>
              </a:rPr>
              <a:t>th</a:t>
            </a:r>
            <a:r>
              <a:rPr lang="en-GB" dirty="0">
                <a:ea typeface="Calibri" charset="0"/>
                <a:cs typeface="Times New Roman" charset="0"/>
              </a:rPr>
              <a:t> century)</a:t>
            </a:r>
            <a:endParaRPr lang="en-US" dirty="0">
              <a:ea typeface="Calibri" charset="0"/>
              <a:cs typeface="Times New Roman" charset="0"/>
            </a:endParaRPr>
          </a:p>
          <a:p>
            <a:pPr>
              <a:lnSpc>
                <a:spcPct val="107000"/>
              </a:lnSpc>
              <a:spcAft>
                <a:spcPts val="600"/>
              </a:spcAft>
            </a:pPr>
            <a:r>
              <a:rPr lang="en-GB" dirty="0">
                <a:ea typeface="Calibri" charset="0"/>
                <a:cs typeface="Times New Roman" charset="0"/>
              </a:rPr>
              <a:t>[SS Royal William launch: 1831]</a:t>
            </a:r>
            <a:endParaRPr lang="en-US" dirty="0">
              <a:ea typeface="Calibri" charset="0"/>
              <a:cs typeface="Times New Roman" charset="0"/>
            </a:endParaRPr>
          </a:p>
        </p:txBody>
      </p:sp>
      <p:pic>
        <p:nvPicPr>
          <p:cNvPr id="5" name="Content Placeholder 3" descr="A drawing of a tall ship"/>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5969000" y="2108200"/>
            <a:ext cx="5900738" cy="3933825"/>
          </a:xfrm>
        </p:spPr>
      </p:pic>
    </p:spTree>
    <p:extLst>
      <p:ext uri="{BB962C8B-B14F-4D97-AF65-F5344CB8AC3E}">
        <p14:creationId xmlns:p14="http://schemas.microsoft.com/office/powerpoint/2010/main" val="1717344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334" y="218450"/>
            <a:ext cx="11493992" cy="1430241"/>
          </a:xfrm>
        </p:spPr>
        <p:txBody>
          <a:bodyPr>
            <a:normAutofit/>
          </a:bodyPr>
          <a:lstStyle/>
          <a:p>
            <a:r>
              <a:rPr lang="en-GB" noProof="0" dirty="0"/>
              <a:t>What does achievement </a:t>
            </a:r>
            <a:r>
              <a:rPr lang="en-GB" noProof="0" dirty="0">
                <a:solidFill>
                  <a:schemeClr val="bg1"/>
                </a:solidFill>
              </a:rPr>
              <a:t>mean to me? (Susan)</a:t>
            </a:r>
          </a:p>
        </p:txBody>
      </p:sp>
      <p:sp>
        <p:nvSpPr>
          <p:cNvPr id="3" name="Content Placeholder 2"/>
          <p:cNvSpPr>
            <a:spLocks noGrp="1"/>
          </p:cNvSpPr>
          <p:nvPr>
            <p:ph idx="1"/>
          </p:nvPr>
        </p:nvSpPr>
        <p:spPr>
          <a:xfrm>
            <a:off x="279334" y="1834891"/>
            <a:ext cx="11493993" cy="4269901"/>
          </a:xfrm>
        </p:spPr>
        <p:txBody>
          <a:bodyPr/>
          <a:lstStyle/>
          <a:p>
            <a:r>
              <a:rPr lang="en-GB" sz="3800" dirty="0"/>
              <a:t>Watch the video with </a:t>
            </a:r>
            <a:r>
              <a:rPr lang="en-GB" sz="3800" dirty="0">
                <a:hlinkClick r:id="rId3"/>
              </a:rPr>
              <a:t>Susan’s views on achievement</a:t>
            </a:r>
            <a:endParaRPr lang="en-GB" sz="3800" dirty="0"/>
          </a:p>
        </p:txBody>
      </p:sp>
    </p:spTree>
    <p:extLst>
      <p:ext uri="{BB962C8B-B14F-4D97-AF65-F5344CB8AC3E}">
        <p14:creationId xmlns:p14="http://schemas.microsoft.com/office/powerpoint/2010/main" val="3344597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What does achievement mean to me? (Maria)</a:t>
            </a:r>
          </a:p>
        </p:txBody>
      </p:sp>
      <p:sp>
        <p:nvSpPr>
          <p:cNvPr id="3" name="Content Placeholder 2"/>
          <p:cNvSpPr>
            <a:spLocks noGrp="1"/>
          </p:cNvSpPr>
          <p:nvPr>
            <p:ph idx="1"/>
          </p:nvPr>
        </p:nvSpPr>
        <p:spPr/>
        <p:txBody>
          <a:bodyPr/>
          <a:lstStyle/>
          <a:p>
            <a:r>
              <a:rPr lang="en-GB" sz="2800" noProof="0" dirty="0"/>
              <a:t>Achievements come in varying forms throughout the course of life. Some are considered great, outstanding accomplishments, perhaps even milestones. Others are given low significance, if even noticed at all. Yet each and every one, in its own way through our own individual experiences, shapes us bit by bit as we grow. They teach us, just as our mistakes teach us, and of those we all have many. Because no matter how far we trudge, or how long we stand for, at some point, we all stumble.</a:t>
            </a:r>
          </a:p>
        </p:txBody>
      </p:sp>
    </p:spTree>
    <p:extLst>
      <p:ext uri="{BB962C8B-B14F-4D97-AF65-F5344CB8AC3E}">
        <p14:creationId xmlns:p14="http://schemas.microsoft.com/office/powerpoint/2010/main" val="1377139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What does achievement mean to me? (Maria) (2)</a:t>
            </a:r>
          </a:p>
        </p:txBody>
      </p:sp>
      <p:sp>
        <p:nvSpPr>
          <p:cNvPr id="3" name="Content Placeholder 2"/>
          <p:cNvSpPr>
            <a:spLocks noGrp="1"/>
          </p:cNvSpPr>
          <p:nvPr>
            <p:ph idx="1"/>
          </p:nvPr>
        </p:nvSpPr>
        <p:spPr/>
        <p:txBody>
          <a:bodyPr/>
          <a:lstStyle/>
          <a:p>
            <a:r>
              <a:rPr lang="en-GB" sz="3200" noProof="0" dirty="0"/>
              <a:t>Perhaps, that is the greatest achievement of all, the recovery from a stumble, the rise from a fall.</a:t>
            </a:r>
            <a:br>
              <a:rPr lang="en-GB" sz="3200" noProof="0" dirty="0"/>
            </a:br>
            <a:r>
              <a:rPr lang="en-GB" sz="3200" noProof="0" dirty="0"/>
              <a:t>The will to go on, to overcome, to conquer our past failures and self-doubts. We were all born for greatness. Maybe, in a strange, funny little way, the achievement lies in achievement itself. In the defiant standoff against our struggles in life, and in the will to succeed.</a:t>
            </a:r>
            <a:endParaRPr lang="en-GB" noProof="0" dirty="0"/>
          </a:p>
        </p:txBody>
      </p:sp>
    </p:spTree>
    <p:extLst>
      <p:ext uri="{BB962C8B-B14F-4D97-AF65-F5344CB8AC3E}">
        <p14:creationId xmlns:p14="http://schemas.microsoft.com/office/powerpoint/2010/main" val="799934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noProof="0" dirty="0"/>
              <a:t>What does achievement mean to us?</a:t>
            </a:r>
          </a:p>
        </p:txBody>
      </p:sp>
    </p:spTree>
    <p:extLst>
      <p:ext uri="{BB962C8B-B14F-4D97-AF65-F5344CB8AC3E}">
        <p14:creationId xmlns:p14="http://schemas.microsoft.com/office/powerpoint/2010/main" val="1307704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title"/>
          </p:nvPr>
        </p:nvSpPr>
        <p:spPr/>
        <p:txBody>
          <a:bodyPr/>
          <a:lstStyle/>
          <a:p>
            <a:r>
              <a:rPr lang="en-GB" noProof="0" dirty="0"/>
              <a:t>What does achievement mean to us? (2)</a:t>
            </a:r>
          </a:p>
        </p:txBody>
      </p:sp>
      <p:sp>
        <p:nvSpPr>
          <p:cNvPr id="7" name="Content Placeholder 6"/>
          <p:cNvSpPr>
            <a:spLocks noGrp="1"/>
          </p:cNvSpPr>
          <p:nvPr>
            <p:ph idx="1"/>
          </p:nvPr>
        </p:nvSpPr>
        <p:spPr>
          <a:xfrm>
            <a:off x="1082188" y="1730976"/>
            <a:ext cx="5318611" cy="4404353"/>
          </a:xfrm>
        </p:spPr>
        <p:txBody>
          <a:bodyPr/>
          <a:lstStyle/>
          <a:p>
            <a:pPr lvl="0"/>
            <a:r>
              <a:rPr lang="en-GB" sz="2600" noProof="0" dirty="0"/>
              <a:t>Courage</a:t>
            </a:r>
          </a:p>
          <a:p>
            <a:pPr fontAlgn="t"/>
            <a:r>
              <a:rPr lang="en-GB" sz="2600" noProof="0" dirty="0"/>
              <a:t>Effort</a:t>
            </a:r>
          </a:p>
          <a:p>
            <a:pPr fontAlgn="t"/>
            <a:r>
              <a:rPr lang="en-GB" sz="2600" noProof="0" dirty="0"/>
              <a:t>Understanding</a:t>
            </a:r>
          </a:p>
          <a:p>
            <a:r>
              <a:rPr lang="en-GB" sz="2600" noProof="0" dirty="0"/>
              <a:t>Setting targets</a:t>
            </a:r>
          </a:p>
          <a:p>
            <a:pPr lvl="0"/>
            <a:r>
              <a:rPr lang="en-GB" sz="2600" noProof="0" dirty="0"/>
              <a:t>Self-belief</a:t>
            </a:r>
          </a:p>
          <a:p>
            <a:pPr lvl="0"/>
            <a:r>
              <a:rPr lang="en-GB" sz="2600" noProof="0" dirty="0"/>
              <a:t>Overcoming barriers</a:t>
            </a:r>
          </a:p>
          <a:p>
            <a:pPr lvl="0"/>
            <a:r>
              <a:rPr lang="en-GB" sz="2600" noProof="0" dirty="0"/>
              <a:t>Resilience</a:t>
            </a:r>
          </a:p>
          <a:p>
            <a:r>
              <a:rPr lang="en-GB" sz="2600" noProof="0" dirty="0"/>
              <a:t>Talent</a:t>
            </a:r>
          </a:p>
        </p:txBody>
      </p:sp>
      <p:sp>
        <p:nvSpPr>
          <p:cNvPr id="8" name="Content Placeholder 7"/>
          <p:cNvSpPr>
            <a:spLocks noGrp="1"/>
          </p:cNvSpPr>
          <p:nvPr>
            <p:ph idx="10"/>
          </p:nvPr>
        </p:nvSpPr>
        <p:spPr>
          <a:xfrm>
            <a:off x="6727996" y="1640027"/>
            <a:ext cx="5901308" cy="4586249"/>
          </a:xfrm>
        </p:spPr>
        <p:txBody>
          <a:bodyPr/>
          <a:lstStyle/>
          <a:p>
            <a:pPr fontAlgn="t"/>
            <a:r>
              <a:rPr lang="en-GB" sz="2600" noProof="0" dirty="0"/>
              <a:t>Time</a:t>
            </a:r>
          </a:p>
          <a:p>
            <a:pPr lvl="0"/>
            <a:r>
              <a:rPr lang="en-GB" sz="2600" noProof="0" dirty="0"/>
              <a:t>Future</a:t>
            </a:r>
          </a:p>
          <a:p>
            <a:pPr lvl="0"/>
            <a:r>
              <a:rPr lang="en-GB" sz="2600" noProof="0" dirty="0"/>
              <a:t>Success</a:t>
            </a:r>
          </a:p>
          <a:p>
            <a:pPr lvl="0"/>
            <a:r>
              <a:rPr lang="en-GB" sz="2600" noProof="0" dirty="0"/>
              <a:t>Exams</a:t>
            </a:r>
          </a:p>
          <a:p>
            <a:pPr fontAlgn="t"/>
            <a:r>
              <a:rPr lang="en-GB" sz="2600" noProof="0" dirty="0"/>
              <a:t>Hard work</a:t>
            </a:r>
          </a:p>
          <a:p>
            <a:pPr fontAlgn="t"/>
            <a:r>
              <a:rPr lang="en-GB" sz="2600" noProof="0" dirty="0"/>
              <a:t>Ambition</a:t>
            </a:r>
          </a:p>
          <a:p>
            <a:pPr fontAlgn="t"/>
            <a:r>
              <a:rPr lang="en-GB" sz="2600" noProof="0" dirty="0"/>
              <a:t>Patience</a:t>
            </a:r>
          </a:p>
          <a:p>
            <a:r>
              <a:rPr lang="en-GB" sz="2600" noProof="0" dirty="0"/>
              <a:t>Achievements are temporary</a:t>
            </a:r>
          </a:p>
        </p:txBody>
      </p:sp>
    </p:spTree>
    <p:extLst>
      <p:ext uri="{BB962C8B-B14F-4D97-AF65-F5344CB8AC3E}">
        <p14:creationId xmlns:p14="http://schemas.microsoft.com/office/powerpoint/2010/main" val="2001776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noProof="0" dirty="0"/>
              <a:t>Thank you!</a:t>
            </a:r>
          </a:p>
        </p:txBody>
      </p:sp>
      <p:pic>
        <p:nvPicPr>
          <p:cNvPr id="4" name="Content Placeholder 3" descr="Group photo of the learners' workshop participant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3530047" y="2721667"/>
            <a:ext cx="4725921" cy="2817879"/>
          </a:xfrm>
        </p:spPr>
      </p:pic>
    </p:spTree>
    <p:extLst>
      <p:ext uri="{BB962C8B-B14F-4D97-AF65-F5344CB8AC3E}">
        <p14:creationId xmlns:p14="http://schemas.microsoft.com/office/powerpoint/2010/main" val="440779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sz="4800" noProof="0" dirty="0"/>
              <a:t>Ola Sroka (Poland)</a:t>
            </a:r>
            <a:endParaRPr lang="en-GB" noProof="0" dirty="0"/>
          </a:p>
        </p:txBody>
      </p:sp>
      <p:pic>
        <p:nvPicPr>
          <p:cNvPr id="4" name="Content Placeholder 3" descr="Photo of Ola"/>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932907" y="1939925"/>
            <a:ext cx="6405562" cy="4270375"/>
          </a:xfrm>
        </p:spPr>
      </p:pic>
    </p:spTree>
    <p:extLst>
      <p:ext uri="{BB962C8B-B14F-4D97-AF65-F5344CB8AC3E}">
        <p14:creationId xmlns:p14="http://schemas.microsoft.com/office/powerpoint/2010/main" val="2024447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sz="4800" noProof="0" dirty="0"/>
              <a:t>Katrina Livingstone (UK - Scotland)</a:t>
            </a:r>
            <a:endParaRPr lang="en-GB" noProof="0" dirty="0"/>
          </a:p>
        </p:txBody>
      </p:sp>
      <p:pic>
        <p:nvPicPr>
          <p:cNvPr id="4" name="Content Placeholder 3" descr="Photo of Katrina"/>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2932907" y="1939925"/>
            <a:ext cx="6405562" cy="4270375"/>
          </a:xfrm>
        </p:spPr>
      </p:pic>
    </p:spTree>
    <p:extLst>
      <p:ext uri="{BB962C8B-B14F-4D97-AF65-F5344CB8AC3E}">
        <p14:creationId xmlns:p14="http://schemas.microsoft.com/office/powerpoint/2010/main" val="156884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sz="4800" noProof="0" dirty="0"/>
              <a:t>Allan Woodhouse (UK - Scotland)</a:t>
            </a:r>
            <a:endParaRPr lang="en-GB" noProof="0" dirty="0"/>
          </a:p>
        </p:txBody>
      </p:sp>
      <p:pic>
        <p:nvPicPr>
          <p:cNvPr id="5" name="Content Placeholder 4" descr="Photo of Allan"/>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2932907" y="1939925"/>
            <a:ext cx="6405562" cy="4270375"/>
          </a:xfrm>
        </p:spPr>
      </p:pic>
    </p:spTree>
    <p:extLst>
      <p:ext uri="{BB962C8B-B14F-4D97-AF65-F5344CB8AC3E}">
        <p14:creationId xmlns:p14="http://schemas.microsoft.com/office/powerpoint/2010/main" val="120267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sz="4800" noProof="0" dirty="0"/>
              <a:t>Susan Woodhouse (UK - Scotland)</a:t>
            </a:r>
            <a:endParaRPr lang="en-GB" noProof="0" dirty="0"/>
          </a:p>
        </p:txBody>
      </p:sp>
      <p:pic>
        <p:nvPicPr>
          <p:cNvPr id="8" name="Content Placeholder 7" descr="Photo of Susan"/>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2663687" y="1827214"/>
            <a:ext cx="6641716" cy="4427811"/>
          </a:xfrm>
        </p:spPr>
      </p:pic>
    </p:spTree>
    <p:extLst>
      <p:ext uri="{BB962C8B-B14F-4D97-AF65-F5344CB8AC3E}">
        <p14:creationId xmlns:p14="http://schemas.microsoft.com/office/powerpoint/2010/main" val="1976343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noProof="0" dirty="0"/>
              <a:t>Andrea Pavia (Malta)</a:t>
            </a:r>
            <a:endParaRPr lang="en-GB" noProof="0" dirty="0"/>
          </a:p>
        </p:txBody>
      </p:sp>
      <p:pic>
        <p:nvPicPr>
          <p:cNvPr id="4" name="Content Placeholder 3" descr="Photo of Andre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32907" y="1939925"/>
            <a:ext cx="6405562" cy="4270375"/>
          </a:xfrm>
        </p:spPr>
      </p:pic>
    </p:spTree>
    <p:extLst>
      <p:ext uri="{BB962C8B-B14F-4D97-AF65-F5344CB8AC3E}">
        <p14:creationId xmlns:p14="http://schemas.microsoft.com/office/powerpoint/2010/main" val="514523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noProof="0" dirty="0"/>
              <a:t>Maria Munro (Malta)</a:t>
            </a:r>
            <a:endParaRPr lang="en-GB" noProof="0" dirty="0"/>
          </a:p>
        </p:txBody>
      </p:sp>
      <p:pic>
        <p:nvPicPr>
          <p:cNvPr id="4" name="Content Placeholder 3" descr="Photo of Mari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32907" y="1939925"/>
            <a:ext cx="6405562" cy="4270375"/>
          </a:xfrm>
        </p:spPr>
      </p:pic>
    </p:spTree>
    <p:extLst>
      <p:ext uri="{BB962C8B-B14F-4D97-AF65-F5344CB8AC3E}">
        <p14:creationId xmlns:p14="http://schemas.microsoft.com/office/powerpoint/2010/main" val="1273669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noProof="0" dirty="0"/>
              <a:t>Bjorn Micallef (Malta)</a:t>
            </a:r>
            <a:endParaRPr lang="en-GB" noProof="0" dirty="0"/>
          </a:p>
        </p:txBody>
      </p:sp>
      <p:pic>
        <p:nvPicPr>
          <p:cNvPr id="4" name="Content Placeholder 3" descr="Photo of Bjor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32907" y="1939925"/>
            <a:ext cx="6405562" cy="4270375"/>
          </a:xfrm>
        </p:spPr>
      </p:pic>
    </p:spTree>
    <p:extLst>
      <p:ext uri="{BB962C8B-B14F-4D97-AF65-F5344CB8AC3E}">
        <p14:creationId xmlns:p14="http://schemas.microsoft.com/office/powerpoint/2010/main" val="1819351967"/>
      </p:ext>
    </p:extLst>
  </p:cSld>
  <p:clrMapOvr>
    <a:masterClrMapping/>
  </p:clrMapOvr>
</p:sld>
</file>

<file path=ppt/theme/theme1.xml><?xml version="1.0" encoding="utf-8"?>
<a:theme xmlns:a="http://schemas.openxmlformats.org/drawingml/2006/main" name="Agency PPT Name-White">
  <a:themeElements>
    <a:clrScheme name="Agency White 2016">
      <a:dk1>
        <a:srgbClr val="1E1C43"/>
      </a:dk1>
      <a:lt1>
        <a:srgbClr val="1E1C43"/>
      </a:lt1>
      <a:dk2>
        <a:srgbClr val="1E1C43"/>
      </a:dk2>
      <a:lt2>
        <a:srgbClr val="EEECE1"/>
      </a:lt2>
      <a:accent1>
        <a:srgbClr val="4F81BD"/>
      </a:accent1>
      <a:accent2>
        <a:srgbClr val="C0504D"/>
      </a:accent2>
      <a:accent3>
        <a:srgbClr val="9BBB59"/>
      </a:accent3>
      <a:accent4>
        <a:srgbClr val="8064A2"/>
      </a:accent4>
      <a:accent5>
        <a:srgbClr val="4BACC6"/>
      </a:accent5>
      <a:accent6>
        <a:srgbClr val="F79646"/>
      </a:accent6>
      <a:hlink>
        <a:srgbClr val="1E1C43"/>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A Presentation of Agency Work Template">
  <a:themeElements>
    <a:clrScheme name="Agency White 2016">
      <a:dk1>
        <a:srgbClr val="1E1C43"/>
      </a:dk1>
      <a:lt1>
        <a:srgbClr val="1E1C43"/>
      </a:lt1>
      <a:dk2>
        <a:srgbClr val="1E1C43"/>
      </a:dk2>
      <a:lt2>
        <a:srgbClr val="EEECE1"/>
      </a:lt2>
      <a:accent1>
        <a:srgbClr val="4F81BD"/>
      </a:accent1>
      <a:accent2>
        <a:srgbClr val="C0504D"/>
      </a:accent2>
      <a:accent3>
        <a:srgbClr val="9BBB59"/>
      </a:accent3>
      <a:accent4>
        <a:srgbClr val="8064A2"/>
      </a:accent4>
      <a:accent5>
        <a:srgbClr val="4BACC6"/>
      </a:accent5>
      <a:accent6>
        <a:srgbClr val="F79646"/>
      </a:accent6>
      <a:hlink>
        <a:srgbClr val="1E1C43"/>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gency_presentation_2017" id="{90D63472-96B4-4B49-8D7F-6CBF03E9C853}" vid="{626D6176-6D73-CF4E-A225-77925B4394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EA PPT template</Template>
  <TotalTime>2885</TotalTime>
  <Words>1426</Words>
  <Application>Microsoft Office PowerPoint</Application>
  <PresentationFormat>Custom</PresentationFormat>
  <Paragraphs>159</Paragraphs>
  <Slides>29</Slides>
  <Notes>29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29</vt:i4>
      </vt:variant>
    </vt:vector>
  </HeadingPairs>
  <TitlesOfParts>
    <vt:vector size="35" baseType="lpstr">
      <vt:lpstr>ＭＳ Ｐゴシック</vt:lpstr>
      <vt:lpstr>Arial</vt:lpstr>
      <vt:lpstr>Calibri</vt:lpstr>
      <vt:lpstr>Times New Roman</vt:lpstr>
      <vt:lpstr>Agency PPT Name-White</vt:lpstr>
      <vt:lpstr>EA Presentation of Agency Work Template</vt:lpstr>
      <vt:lpstr>MALTA: My Achievements – Learners’ Thoughts on Achievement</vt:lpstr>
      <vt:lpstr>Jeremiasz Popiel (Poland)</vt:lpstr>
      <vt:lpstr>Ola Sroka (Poland)</vt:lpstr>
      <vt:lpstr>Katrina Livingstone (UK - Scotland)</vt:lpstr>
      <vt:lpstr>Allan Woodhouse (UK - Scotland)</vt:lpstr>
      <vt:lpstr>Susan Woodhouse (UK - Scotland)</vt:lpstr>
      <vt:lpstr>Andrea Pavia (Malta)</vt:lpstr>
      <vt:lpstr>Maria Munro (Malta)</vt:lpstr>
      <vt:lpstr>Bjorn Micallef (Malta)</vt:lpstr>
      <vt:lpstr>Matteo De Nicola (Italy)</vt:lpstr>
      <vt:lpstr>Andrea Cacciapuoti (Italy)</vt:lpstr>
      <vt:lpstr>An alternative view of our workshop</vt:lpstr>
      <vt:lpstr>Jeremiasz’s view of our workshop</vt:lpstr>
      <vt:lpstr>Something to note</vt:lpstr>
      <vt:lpstr>Achievement – the dictionary definition</vt:lpstr>
      <vt:lpstr>What does achievement mean to me? (Ola)</vt:lpstr>
      <vt:lpstr>What does achievement mean to me? (Ola) (2)</vt:lpstr>
      <vt:lpstr>What does achievement mean to me? (Katrina)</vt:lpstr>
      <vt:lpstr>What does achievement mean to me? (Allan)</vt:lpstr>
      <vt:lpstr>What does achievement mean to me? (Andrea C.)</vt:lpstr>
      <vt:lpstr>What does achievement mean to me? (Andrea P.)</vt:lpstr>
      <vt:lpstr>What does achievement mean to me? (Bjorn)</vt:lpstr>
      <vt:lpstr>An example of Bjorn’s achievement</vt:lpstr>
      <vt:lpstr>What does achievement mean to me? (Susan)</vt:lpstr>
      <vt:lpstr>What does achievement mean to me? (Maria)</vt:lpstr>
      <vt:lpstr>What does achievement mean to me? (Maria) (2)</vt:lpstr>
      <vt:lpstr>What does achievement mean to us?</vt:lpstr>
      <vt:lpstr>What does achievement mean to us? (2)</vt:lpstr>
      <vt:lpstr>Thank you!</vt:lpstr>
    </vt:vector>
  </TitlesOfParts>
  <Manager/>
  <Company>European Agency for Special Needs and Inclusive Education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Learners' Workshop</dc:title>
  <dc:subject>Raising the Achievement of All Learners in Inclusive Education International Conference</dc:subject>
  <dc:creator>European Agency for Special Needs and Inclusive Education</dc:creator>
  <cp:keywords/>
  <dc:description/>
  <cp:lastModifiedBy>Áine Wynne</cp:lastModifiedBy>
  <cp:revision>226</cp:revision>
  <cp:lastPrinted>2017-04-06T14:38:58Z</cp:lastPrinted>
  <dcterms:created xsi:type="dcterms:W3CDTF">2017-03-06T11:01:00Z</dcterms:created>
  <dcterms:modified xsi:type="dcterms:W3CDTF">2018-09-06T15:58:30Z</dcterms:modified>
  <cp:category/>
</cp:coreProperties>
</file>