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9" r:id="rId2"/>
    <p:sldId id="256" r:id="rId3"/>
    <p:sldId id="260" r:id="rId4"/>
    <p:sldId id="270" r:id="rId5"/>
    <p:sldId id="257" r:id="rId6"/>
    <p:sldId id="261" r:id="rId7"/>
    <p:sldId id="271" r:id="rId8"/>
    <p:sldId id="262" r:id="rId9"/>
    <p:sldId id="272" r:id="rId10"/>
    <p:sldId id="27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68" autoAdjust="0"/>
    <p:restoredTop sz="86408" autoAdjust="0"/>
  </p:normalViewPr>
  <p:slideViewPr>
    <p:cSldViewPr snapToGrid="0">
      <p:cViewPr varScale="1">
        <p:scale>
          <a:sx n="81" d="100"/>
          <a:sy n="81" d="100"/>
        </p:scale>
        <p:origin x="126" y="112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0" d="100"/>
          <a:sy n="90" d="100"/>
        </p:scale>
        <p:origin x="481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CFE561-2464-43E3-A14F-6B8E7F7923B4}" type="datetimeFigureOut">
              <a:rPr lang="en-GB" noProof="0" smtClean="0"/>
              <a:t>06/09/2018</a:t>
            </a:fld>
            <a:endParaRPr lang="en-GB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946D98-41AB-4608-8BAC-F446A51DECBA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121240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tZ9Eqj259pg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gqSl8FAwUiU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kY-z7Vda7w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dIpctah4f4Y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'Leadership is not domination. It's the art of persuading people to work toward a common goal.' - Daniel Goleman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946D98-41AB-4608-8BAC-F446A51DECBA}" type="slidenum">
              <a:rPr lang="en-GB" noProof="0" smtClean="0"/>
              <a:t>1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0379172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Pupil leadership opportunities</a:t>
            </a:r>
            <a:endParaRPr lang="da-DK" dirty="0"/>
          </a:p>
          <a:p>
            <a:r>
              <a:rPr lang="en-IE" dirty="0"/>
              <a:t>Watch the </a:t>
            </a:r>
            <a:r>
              <a:rPr lang="en-IE" dirty="0">
                <a:hlinkClick r:id="rId3"/>
              </a:rPr>
              <a:t>Lab </a:t>
            </a:r>
            <a:r>
              <a:rPr lang="en-IE">
                <a:hlinkClick r:id="rId3"/>
              </a:rPr>
              <a:t>Skills video</a:t>
            </a:r>
            <a:r>
              <a:rPr lang="en-IE"/>
              <a:t> </a:t>
            </a:r>
            <a:r>
              <a:rPr lang="en-IE" dirty="0"/>
              <a:t>(</a:t>
            </a:r>
            <a:r>
              <a:rPr lang="en-IE" dirty="0"/>
              <a:t>https://youtu.be/tZ9Eqj259pg</a:t>
            </a:r>
            <a:r>
              <a:rPr lang="en-IE" dirty="0"/>
              <a:t>)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946D98-41AB-4608-8BAC-F446A51DECBA}" type="slidenum">
              <a:rPr lang="en-GB" noProof="0" smtClean="0"/>
              <a:t>10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36383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noProof="0" dirty="0"/>
              <a:t>Leadership of Culture</a:t>
            </a:r>
          </a:p>
          <a:p>
            <a:pPr marL="571500" indent="-571500">
              <a:spcAft>
                <a:spcPts val="1200"/>
              </a:spcAft>
            </a:pPr>
            <a:r>
              <a:rPr lang="en-GB" sz="1200" noProof="0" dirty="0"/>
              <a:t>What messages are we delivering?</a:t>
            </a:r>
          </a:p>
          <a:p>
            <a:pPr marL="571500" indent="-571500">
              <a:spcAft>
                <a:spcPts val="1200"/>
              </a:spcAft>
            </a:pPr>
            <a:r>
              <a:rPr lang="en-GB" sz="1200" noProof="0" dirty="0"/>
              <a:t>Beyond transmission of vision &amp; values</a:t>
            </a:r>
          </a:p>
          <a:p>
            <a:pPr marL="571500" indent="-571500">
              <a:spcAft>
                <a:spcPts val="1200"/>
              </a:spcAft>
            </a:pPr>
            <a:r>
              <a:rPr lang="en-GB" sz="1200" noProof="0" dirty="0"/>
              <a:t>Move away from focus on inclusion per se</a:t>
            </a:r>
          </a:p>
          <a:p>
            <a:pPr marL="571500" indent="-571500">
              <a:spcAft>
                <a:spcPts val="1200"/>
              </a:spcAft>
            </a:pPr>
            <a:r>
              <a:rPr lang="en-GB" sz="1200" noProof="0" dirty="0"/>
              <a:t>Ensuring outcomes based on equity for all learners</a:t>
            </a:r>
          </a:p>
          <a:p>
            <a:r>
              <a:rPr lang="en-GB" dirty="0"/>
              <a:t>We had been challenged by the project we thought we were quite good on inclusion</a:t>
            </a:r>
            <a:r>
              <a:rPr lang="en-GB" baseline="0" dirty="0"/>
              <a:t> – a highly inclusive school. We were starting to have evidence of raising achievement for all</a:t>
            </a:r>
          </a:p>
          <a:p>
            <a:r>
              <a:rPr lang="en-GB" baseline="0" dirty="0"/>
              <a:t>Looked at what are the messages we are delivering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946D98-41AB-4608-8BAC-F446A51DECBA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79286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noProof="0" dirty="0"/>
              <a:t>So What… (1)</a:t>
            </a:r>
          </a:p>
          <a:p>
            <a:pPr marL="0" indent="0">
              <a:buNone/>
            </a:pPr>
            <a:r>
              <a:rPr lang="en-GB" sz="1200" noProof="0" dirty="0"/>
              <a:t>More teachers having a better understanding of equity and starting to think more inclusively and grasp the notion of raising achievement for all</a:t>
            </a:r>
          </a:p>
          <a:p>
            <a:pPr marL="0" indent="0">
              <a:spcBef>
                <a:spcPts val="3000"/>
              </a:spcBef>
              <a:buNone/>
            </a:pPr>
            <a:r>
              <a:rPr lang="en-GB" sz="1200" noProof="0" dirty="0"/>
              <a:t>Increased evidence of improved outcomes for 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946D98-41AB-4608-8BAC-F446A51DECBA}" type="slidenum">
              <a:rPr lang="en-GB" noProof="0" smtClean="0"/>
              <a:t>3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4753751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Sports journalism</a:t>
            </a:r>
            <a:endParaRPr lang="da-DK" dirty="0"/>
          </a:p>
          <a:p>
            <a:r>
              <a:rPr lang="en-IE" dirty="0"/>
              <a:t>Watch the video on </a:t>
            </a:r>
            <a:r>
              <a:rPr lang="en-GB" dirty="0">
                <a:hlinkClick r:id="rId3"/>
              </a:rPr>
              <a:t>Sports Journalism and Football Studies</a:t>
            </a:r>
            <a:r>
              <a:rPr lang="en-GB" dirty="0"/>
              <a:t> at </a:t>
            </a:r>
            <a:r>
              <a:rPr lang="en-GB" dirty="0" err="1"/>
              <a:t>Calderglen</a:t>
            </a:r>
            <a:r>
              <a:rPr lang="da-DK" baseline="0" dirty="0"/>
              <a:t> </a:t>
            </a:r>
            <a:r>
              <a:rPr lang="da-DK" dirty="0"/>
              <a:t>(https://youtu.be/gqSl8FAwUiU)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946D98-41AB-4608-8BAC-F446A51DECBA}" type="slidenum">
              <a:rPr lang="en-GB" noProof="0" smtClean="0"/>
              <a:t>4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9458306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noProof="0" dirty="0"/>
              <a:t>Flexible Learning Pathways</a:t>
            </a:r>
          </a:p>
          <a:p>
            <a:pPr marL="457200" indent="-457200">
              <a:lnSpc>
                <a:spcPct val="200000"/>
              </a:lnSpc>
            </a:pPr>
            <a:r>
              <a:rPr lang="en-GB" noProof="0" dirty="0"/>
              <a:t>Quality opportunities for teachers</a:t>
            </a:r>
          </a:p>
          <a:p>
            <a:pPr marL="457200" indent="-457200">
              <a:lnSpc>
                <a:spcPct val="200000"/>
              </a:lnSpc>
            </a:pPr>
            <a:r>
              <a:rPr lang="en-GB" noProof="0" dirty="0"/>
              <a:t>Training for teachers</a:t>
            </a:r>
          </a:p>
          <a:p>
            <a:pPr marL="457200" indent="-457200">
              <a:lnSpc>
                <a:spcPct val="200000"/>
              </a:lnSpc>
            </a:pPr>
            <a:r>
              <a:rPr lang="en-GB" noProof="0" dirty="0"/>
              <a:t>Empower teachers</a:t>
            </a:r>
          </a:p>
          <a:p>
            <a:pPr marL="457200" indent="-457200">
              <a:lnSpc>
                <a:spcPct val="200000"/>
              </a:lnSpc>
            </a:pPr>
            <a:r>
              <a:rPr lang="en-GB" noProof="0" dirty="0"/>
              <a:t>Develop the emotional intelligence of teachers</a:t>
            </a:r>
          </a:p>
          <a:p>
            <a:r>
              <a:rPr lang="en-GB" dirty="0"/>
              <a:t>Created/</a:t>
            </a:r>
            <a:r>
              <a:rPr lang="en-GB" baseline="0" dirty="0"/>
              <a:t> allowed opportunities for teachers to engage and motivate them – teaches at CERN – impact</a:t>
            </a:r>
          </a:p>
          <a:p>
            <a:r>
              <a:rPr lang="en-GB" baseline="0" dirty="0"/>
              <a:t>Photography course – qualifications</a:t>
            </a:r>
          </a:p>
          <a:p>
            <a:r>
              <a:rPr lang="en-GB" baseline="0" dirty="0"/>
              <a:t>Barcelona – digital technology</a:t>
            </a:r>
          </a:p>
          <a:p>
            <a:r>
              <a:rPr lang="en-GB" baseline="0" dirty="0"/>
              <a:t>South Africa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946D98-41AB-4608-8BAC-F446A51DECBA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56798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noProof="0" dirty="0"/>
              <a:t>So What… (2)</a:t>
            </a: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GB" sz="1200" noProof="0" dirty="0"/>
              <a:t>Diverse learning and skills development opportunities for young people e.g. Inter Disciplinary Learning</a:t>
            </a: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GB" sz="1200" noProof="0" dirty="0"/>
              <a:t>A refreshed flexible curriculum leading to relevant pathways</a:t>
            </a: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GB" sz="1200" noProof="0" dirty="0"/>
              <a:t>More engaged young people, more inspired teachers through increased creativity and innovative approaches </a:t>
            </a: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GB" sz="1200" noProof="0" dirty="0"/>
              <a:t>Increased accreditation, qualifications and skills development – more young people ready for the workplace or further training or further study</a:t>
            </a:r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946D98-41AB-4608-8BAC-F446A51DECBA}" type="slidenum">
              <a:rPr lang="en-GB" noProof="0" smtClean="0"/>
              <a:t>6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3490856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Flying Car</a:t>
            </a:r>
            <a:endParaRPr lang="da-DK" dirty="0"/>
          </a:p>
          <a:p>
            <a:r>
              <a:rPr lang="en-IE" dirty="0"/>
              <a:t>Watch the </a:t>
            </a:r>
            <a:r>
              <a:rPr lang="en-IE" dirty="0">
                <a:hlinkClick r:id="rId3"/>
              </a:rPr>
              <a:t>video of the flying car</a:t>
            </a:r>
            <a:r>
              <a:rPr lang="en-IE" dirty="0"/>
              <a:t> designed by learners </a:t>
            </a:r>
            <a:r>
              <a:rPr lang="en-US" dirty="0"/>
              <a:t>from Calderglen High School 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946D98-41AB-4608-8BAC-F446A51DECBA}" type="slidenum">
              <a:rPr lang="en-GB" noProof="0" smtClean="0"/>
              <a:t>7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798792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noProof="0" dirty="0"/>
              <a:t>Mobilisation of a (Global) Community</a:t>
            </a:r>
          </a:p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GB" sz="1200" noProof="0" dirty="0"/>
              <a:t>Engaging with the whole school community</a:t>
            </a:r>
          </a:p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GB" sz="1200" noProof="0" dirty="0"/>
              <a:t>Extending the range of partnerships to deliver better outcomes for all </a:t>
            </a:r>
          </a:p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GB" sz="1200" noProof="0" dirty="0"/>
              <a:t>Thinking globally as well as locally and nationally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946D98-41AB-4608-8BAC-F446A51DECBA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01258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So What… (3)</a:t>
            </a:r>
            <a:endParaRPr lang="da-DK" dirty="0"/>
          </a:p>
          <a:p>
            <a:r>
              <a:rPr lang="da-DK" dirty="0"/>
              <a:t>Watch the video on </a:t>
            </a:r>
            <a:r>
              <a:rPr lang="da-DK" dirty="0">
                <a:hlinkClick r:id="rId3"/>
              </a:rPr>
              <a:t>Working in Partnership</a:t>
            </a:r>
            <a:r>
              <a:rPr lang="da-DK" baseline="0" dirty="0"/>
              <a:t> </a:t>
            </a:r>
            <a:r>
              <a:rPr lang="en-IE" dirty="0"/>
              <a:t>(</a:t>
            </a:r>
            <a:r>
              <a:rPr lang="en-IE" dirty="0"/>
              <a:t>https://youtu.be/dIpctah4f4Y</a:t>
            </a:r>
            <a:r>
              <a:rPr lang="en-IE" dirty="0"/>
              <a:t>)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946D98-41AB-4608-8BAC-F446A51DECBA}" type="slidenum">
              <a:rPr lang="en-GB" noProof="0" smtClean="0"/>
              <a:t>9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708495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1A5E6-F36F-40B2-A8B9-8801CEACC605}" type="datetimeFigureOut">
              <a:rPr lang="en-GB" smtClean="0"/>
              <a:t>06/09/2018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DE6E1-829C-47B0-8CBB-6BA2B0B03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3020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1A5E6-F36F-40B2-A8B9-8801CEACC605}" type="datetimeFigureOut">
              <a:rPr lang="en-GB" smtClean="0"/>
              <a:t>06/09/2018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DE6E1-829C-47B0-8CBB-6BA2B0B03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0147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1A5E6-F36F-40B2-A8B9-8801CEACC605}" type="datetimeFigureOut">
              <a:rPr lang="en-GB" smtClean="0"/>
              <a:t>06/09/2018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DE6E1-829C-47B0-8CBB-6BA2B0B03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6773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1A5E6-F36F-40B2-A8B9-8801CEACC605}" type="datetimeFigureOut">
              <a:rPr lang="en-GB" noProof="0" smtClean="0"/>
              <a:t>06/09/2018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DE6E1-829C-47B0-8CBB-6BA2B0B03E45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993357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1A5E6-F36F-40B2-A8B9-8801CEACC605}" type="datetimeFigureOut">
              <a:rPr lang="en-GB" smtClean="0"/>
              <a:t>06/09/2018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DE6E1-829C-47B0-8CBB-6BA2B0B03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3611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1A5E6-F36F-40B2-A8B9-8801CEACC605}" type="datetimeFigureOut">
              <a:rPr lang="en-GB" smtClean="0"/>
              <a:t>06/09/2018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DE6E1-829C-47B0-8CBB-6BA2B0B03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3095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1A5E6-F36F-40B2-A8B9-8801CEACC605}" type="datetimeFigureOut">
              <a:rPr lang="en-GB" smtClean="0"/>
              <a:t>06/09/2018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DE6E1-829C-47B0-8CBB-6BA2B0B03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5447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1A5E6-F36F-40B2-A8B9-8801CEACC605}" type="datetimeFigureOut">
              <a:rPr lang="en-GB" smtClean="0"/>
              <a:t>06/09/2018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DE6E1-829C-47B0-8CBB-6BA2B0B03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9681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1A5E6-F36F-40B2-A8B9-8801CEACC605}" type="datetimeFigureOut">
              <a:rPr lang="en-GB" smtClean="0"/>
              <a:t>06/09/2018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DE6E1-829C-47B0-8CBB-6BA2B0B03E45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/>
          <a:srcRect b="17798"/>
          <a:stretch/>
        </p:blipFill>
        <p:spPr>
          <a:xfrm>
            <a:off x="6238448" y="0"/>
            <a:ext cx="5808408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235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1A5E6-F36F-40B2-A8B9-8801CEACC605}" type="datetimeFigureOut">
              <a:rPr lang="en-GB" smtClean="0"/>
              <a:t>06/09/2018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DE6E1-829C-47B0-8CBB-6BA2B0B03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7519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1A5E6-F36F-40B2-A8B9-8801CEACC605}" type="datetimeFigureOut">
              <a:rPr lang="en-GB" smtClean="0"/>
              <a:t>06/09/2018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DE6E1-829C-47B0-8CBB-6BA2B0B03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0414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1A5E6-F36F-40B2-A8B9-8801CEACC605}" type="datetimeFigureOut">
              <a:rPr lang="en-GB" smtClean="0"/>
              <a:t>06/09/2018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DE6E1-829C-47B0-8CBB-6BA2B0B03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7370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tZ9Eqj259pg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gqSl8FAwUiU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kY-z7Vda7w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dIpctah4f4Y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1524000" y="1087194"/>
            <a:ext cx="9144000" cy="2387600"/>
          </a:xfrm>
        </p:spPr>
        <p:txBody>
          <a:bodyPr/>
          <a:lstStyle/>
          <a:p>
            <a:r>
              <a:rPr lang="en-GB" noProof="0" dirty="0"/>
              <a:t>Leadership</a:t>
            </a:r>
          </a:p>
        </p:txBody>
      </p:sp>
      <p:pic>
        <p:nvPicPr>
          <p:cNvPr id="11" name="Picture Placeholder 6" descr="Raising the Achievement of All Learners in Inclusive Education" title="Raising Achievement project logo"/>
          <p:cNvPicPr>
            <a:picLocks noChangeAspect="1"/>
          </p:cNvPicPr>
          <p:nvPr/>
        </p:nvPicPr>
        <p:blipFill>
          <a:blip r:embed="rId3"/>
          <a:srcRect t="3851" b="3851"/>
          <a:stretch>
            <a:fillRect/>
          </a:stretch>
        </p:blipFill>
        <p:spPr>
          <a:xfrm>
            <a:off x="6592794" y="67304"/>
            <a:ext cx="5321300" cy="1295400"/>
          </a:xfrm>
          <a:prstGeom prst="rect">
            <a:avLst/>
          </a:prstGeom>
        </p:spPr>
      </p:pic>
      <p:pic>
        <p:nvPicPr>
          <p:cNvPr id="2" name="Picture 1" descr="'Leadership is not domination. It's the art of persuading people to work toward a common goal.' - Daniel Golema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4010" y="1362704"/>
            <a:ext cx="7217793" cy="5413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1288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Pupil leadership opportunities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Watch the </a:t>
            </a:r>
            <a:r>
              <a:rPr lang="en-IE" dirty="0">
                <a:hlinkClick r:id="rId3"/>
              </a:rPr>
              <a:t>Lab Skills video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15416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Leadership of Culture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72760"/>
            <a:ext cx="10515600" cy="4351338"/>
          </a:xfrm>
        </p:spPr>
        <p:txBody>
          <a:bodyPr>
            <a:normAutofit/>
          </a:bodyPr>
          <a:lstStyle/>
          <a:p>
            <a:pPr marL="571500" indent="-571500">
              <a:spcAft>
                <a:spcPts val="1200"/>
              </a:spcAft>
            </a:pPr>
            <a:r>
              <a:rPr lang="en-GB" sz="3600" noProof="0" dirty="0"/>
              <a:t>What messages are we delivering?</a:t>
            </a:r>
          </a:p>
          <a:p>
            <a:pPr marL="571500" indent="-571500">
              <a:spcAft>
                <a:spcPts val="1200"/>
              </a:spcAft>
            </a:pPr>
            <a:r>
              <a:rPr lang="en-GB" sz="3600" noProof="0" dirty="0"/>
              <a:t>Beyond transmission of vision &amp; values</a:t>
            </a:r>
          </a:p>
          <a:p>
            <a:pPr marL="571500" indent="-571500">
              <a:spcAft>
                <a:spcPts val="1200"/>
              </a:spcAft>
            </a:pPr>
            <a:r>
              <a:rPr lang="en-GB" sz="3600" noProof="0" dirty="0"/>
              <a:t>Move away from focus on inclusion per se</a:t>
            </a:r>
          </a:p>
          <a:p>
            <a:pPr marL="571500" indent="-571500">
              <a:spcAft>
                <a:spcPts val="1200"/>
              </a:spcAft>
            </a:pPr>
            <a:r>
              <a:rPr lang="en-GB" sz="3600" noProof="0" dirty="0"/>
              <a:t>Ensuring outcomes based on equity for all learners</a:t>
            </a:r>
          </a:p>
        </p:txBody>
      </p:sp>
    </p:spTree>
    <p:extLst>
      <p:ext uri="{BB962C8B-B14F-4D97-AF65-F5344CB8AC3E}">
        <p14:creationId xmlns:p14="http://schemas.microsoft.com/office/powerpoint/2010/main" val="2763253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So What… (1)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77499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noProof="0" dirty="0"/>
              <a:t>More teachers having a better understanding of equity and starting to think more inclusively and grasp the notion of raising achievement for all</a:t>
            </a:r>
          </a:p>
          <a:p>
            <a:pPr marL="0" indent="0">
              <a:spcBef>
                <a:spcPts val="3000"/>
              </a:spcBef>
              <a:buNone/>
            </a:pPr>
            <a:r>
              <a:rPr lang="en-GB" sz="3600" noProof="0" dirty="0"/>
              <a:t>Increased evidence of improved outcomes for all</a:t>
            </a:r>
          </a:p>
        </p:txBody>
      </p:sp>
    </p:spTree>
    <p:extLst>
      <p:ext uri="{BB962C8B-B14F-4D97-AF65-F5344CB8AC3E}">
        <p14:creationId xmlns:p14="http://schemas.microsoft.com/office/powerpoint/2010/main" val="722754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Sports journalism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Watch the video on </a:t>
            </a:r>
            <a:r>
              <a:rPr lang="en-GB" dirty="0">
                <a:hlinkClick r:id="rId3"/>
              </a:rPr>
              <a:t>Sports Journalism and Football Studies</a:t>
            </a:r>
            <a:r>
              <a:rPr lang="en-GB" dirty="0"/>
              <a:t> at </a:t>
            </a:r>
            <a:r>
              <a:rPr lang="en-GB" dirty="0" err="1"/>
              <a:t>Calderglen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07047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Flexible Learning Pathways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200000"/>
              </a:lnSpc>
            </a:pPr>
            <a:r>
              <a:rPr lang="en-GB" noProof="0" dirty="0"/>
              <a:t>Quality opportunities for teachers</a:t>
            </a:r>
          </a:p>
          <a:p>
            <a:pPr marL="457200" indent="-457200">
              <a:lnSpc>
                <a:spcPct val="200000"/>
              </a:lnSpc>
            </a:pPr>
            <a:r>
              <a:rPr lang="en-GB" noProof="0" dirty="0"/>
              <a:t>Training for teachers</a:t>
            </a:r>
          </a:p>
          <a:p>
            <a:pPr marL="457200" indent="-457200">
              <a:lnSpc>
                <a:spcPct val="200000"/>
              </a:lnSpc>
            </a:pPr>
            <a:r>
              <a:rPr lang="en-GB" noProof="0" dirty="0"/>
              <a:t>Empower teachers</a:t>
            </a:r>
          </a:p>
          <a:p>
            <a:pPr marL="457200" indent="-457200">
              <a:lnSpc>
                <a:spcPct val="200000"/>
              </a:lnSpc>
            </a:pPr>
            <a:r>
              <a:rPr lang="en-GB" noProof="0" dirty="0"/>
              <a:t>Develop the emotional intelligence of teachers</a:t>
            </a:r>
          </a:p>
        </p:txBody>
      </p:sp>
    </p:spTree>
    <p:extLst>
      <p:ext uri="{BB962C8B-B14F-4D97-AF65-F5344CB8AC3E}">
        <p14:creationId xmlns:p14="http://schemas.microsoft.com/office/powerpoint/2010/main" val="3864066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So What… (2)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GB" sz="3000" noProof="0" dirty="0"/>
              <a:t>Diverse learning and skills development opportunities for young people e.g. Inter Disciplinary Learning</a:t>
            </a: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GB" sz="3000" noProof="0" dirty="0"/>
              <a:t>A refreshed flexible curriculum leading to relevant pathways</a:t>
            </a: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GB" sz="3000" noProof="0" dirty="0"/>
              <a:t>More engaged young people, more inspired teachers through increased creativity and innovative approaches </a:t>
            </a: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GB" sz="3000" noProof="0" dirty="0"/>
              <a:t>Increased accreditation, qualifications and skills development – more young people ready for the workplace or further training or further study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743964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Flying Car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Watch the </a:t>
            </a:r>
            <a:r>
              <a:rPr lang="en-IE" dirty="0">
                <a:hlinkClick r:id="rId3"/>
              </a:rPr>
              <a:t>video of the flying car</a:t>
            </a:r>
            <a:r>
              <a:rPr lang="en-IE" dirty="0"/>
              <a:t> designed by learners </a:t>
            </a:r>
            <a:r>
              <a:rPr lang="en-US" dirty="0"/>
              <a:t>from Calderglen High School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1383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Mobilisation of a (Global) Community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GB" sz="3600" noProof="0" dirty="0"/>
              <a:t>Engaging with the whole school community</a:t>
            </a:r>
          </a:p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GB" sz="3600" noProof="0" dirty="0"/>
              <a:t>Extending the range of partnerships to deliver better outcomes for all </a:t>
            </a:r>
          </a:p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GB" sz="3600" noProof="0" dirty="0"/>
              <a:t>Thinking globally as well as locally and nationally</a:t>
            </a:r>
          </a:p>
        </p:txBody>
      </p:sp>
    </p:spTree>
    <p:extLst>
      <p:ext uri="{BB962C8B-B14F-4D97-AF65-F5344CB8AC3E}">
        <p14:creationId xmlns:p14="http://schemas.microsoft.com/office/powerpoint/2010/main" val="1979975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 What… (3)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Watch the video on </a:t>
            </a:r>
            <a:r>
              <a:rPr lang="da-DK" dirty="0">
                <a:hlinkClick r:id="rId3"/>
              </a:rPr>
              <a:t>Working in Partnership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5155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575</Words>
  <Application>Microsoft Office PowerPoint</Application>
  <PresentationFormat>Widescreen</PresentationFormat>
  <Paragraphs>78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Leadership</vt:lpstr>
      <vt:lpstr>Leadership of Culture</vt:lpstr>
      <vt:lpstr>So What… (1)</vt:lpstr>
      <vt:lpstr>Sports journalism</vt:lpstr>
      <vt:lpstr>Flexible Learning Pathways</vt:lpstr>
      <vt:lpstr>So What… (2)</vt:lpstr>
      <vt:lpstr>Flying Car</vt:lpstr>
      <vt:lpstr>Mobilisation of a (Global) Community</vt:lpstr>
      <vt:lpstr>So What… (3)</vt:lpstr>
      <vt:lpstr>Pupil leadership opportunities</vt:lpstr>
    </vt:vector>
  </TitlesOfParts>
  <Company>RM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Raising the Achievement of all Learners in Inclusive Education</dc:subject>
  <dc:creator>Scottish Learning Community</dc:creator>
  <cp:revision>33</cp:revision>
  <dcterms:created xsi:type="dcterms:W3CDTF">2017-03-29T11:17:56Z</dcterms:created>
  <dcterms:modified xsi:type="dcterms:W3CDTF">2018-09-06T15:32:32Z</dcterms:modified>
</cp:coreProperties>
</file>