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58" r:id="rId5"/>
    <p:sldId id="273" r:id="rId6"/>
    <p:sldId id="269" r:id="rId7"/>
    <p:sldId id="260" r:id="rId8"/>
    <p:sldId id="271" r:id="rId9"/>
    <p:sldId id="270" r:id="rId10"/>
    <p:sldId id="262" r:id="rId11"/>
    <p:sldId id="263" r:id="rId12"/>
    <p:sldId id="272" r:id="rId13"/>
    <p:sldId id="268" r:id="rId14"/>
    <p:sldId id="264" r:id="rId15"/>
    <p:sldId id="267"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567">
          <p15:clr>
            <a:srgbClr val="A4A3A4"/>
          </p15:clr>
        </p15:guide>
        <p15:guide id="4" pos="30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867" autoAdjust="0"/>
    <p:restoredTop sz="86410" autoAdjust="0"/>
  </p:normalViewPr>
  <p:slideViewPr>
    <p:cSldViewPr>
      <p:cViewPr varScale="1">
        <p:scale>
          <a:sx n="118" d="100"/>
          <a:sy n="118" d="100"/>
        </p:scale>
        <p:origin x="3258" y="96"/>
      </p:cViewPr>
      <p:guideLst>
        <p:guide orient="horz" pos="2160"/>
        <p:guide pos="2880"/>
        <p:guide orient="horz" pos="3567"/>
        <p:guide pos="3016"/>
      </p:guideLst>
    </p:cSldViewPr>
  </p:slideViewPr>
  <p:outlineViewPr>
    <p:cViewPr>
      <p:scale>
        <a:sx n="33" d="100"/>
        <a:sy n="33" d="100"/>
      </p:scale>
      <p:origin x="0" y="-158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A85D5-4340-47D8-A95C-EC9D25AE0D33}" type="datetimeFigureOut">
              <a:rPr lang="pl-PL" smtClean="0"/>
              <a:t>2018-08-09</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69B20-9B28-4329-BB5B-5186BBB9255F}" type="slidenum">
              <a:rPr lang="pl-PL" smtClean="0"/>
              <a:t>‹#›</a:t>
            </a:fld>
            <a:endParaRPr lang="pl-PL" dirty="0"/>
          </a:p>
        </p:txBody>
      </p:sp>
    </p:spTree>
    <p:extLst>
      <p:ext uri="{BB962C8B-B14F-4D97-AF65-F5344CB8AC3E}">
        <p14:creationId xmlns:p14="http://schemas.microsoft.com/office/powerpoint/2010/main" val="31905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2000" b="1" dirty="0"/>
              <a:t>D</a:t>
            </a:r>
            <a:r>
              <a:rPr lang="en-GB" sz="2000" b="1" noProof="0" dirty="0"/>
              <a:t>EVELOPING </a:t>
            </a:r>
            <a:r>
              <a:rPr lang="en-GB" sz="2000" b="1" dirty="0"/>
              <a:t>P</a:t>
            </a:r>
            <a:r>
              <a:rPr lang="en-GB" sz="2000" b="1" noProof="0" dirty="0"/>
              <a:t>ARTNERSHIP WITH UNIVERSITIES</a:t>
            </a:r>
            <a:br>
              <a:rPr lang="en-GB" sz="2000" b="1" noProof="0" dirty="0"/>
            </a:br>
            <a:r>
              <a:rPr lang="en-GB" sz="1400" i="1" noProof="0" dirty="0"/>
              <a:t>SESSION: COLLABORATION</a:t>
            </a:r>
          </a:p>
          <a:p>
            <a:r>
              <a:rPr lang="en-GB" sz="1600" noProof="0" dirty="0"/>
              <a:t>Lidia Kazberuk</a:t>
            </a:r>
          </a:p>
          <a:p>
            <a:r>
              <a:rPr lang="en-GB" sz="1600" noProof="0" dirty="0"/>
              <a:t>and</a:t>
            </a:r>
          </a:p>
          <a:p>
            <a:r>
              <a:rPr lang="en-GB" sz="1600" noProof="0" dirty="0"/>
              <a:t>Representatives of the Parents’ Board</a:t>
            </a:r>
          </a:p>
          <a:p>
            <a:pPr>
              <a:spcBef>
                <a:spcPts val="2400"/>
              </a:spcBef>
            </a:pPr>
            <a:r>
              <a:rPr lang="en-GB" sz="1400" i="1" noProof="0" dirty="0"/>
              <a:t>6 April 2017</a:t>
            </a:r>
          </a:p>
        </p:txBody>
      </p:sp>
      <p:sp>
        <p:nvSpPr>
          <p:cNvPr id="4" name="Slide Number Placeholder 3"/>
          <p:cNvSpPr>
            <a:spLocks noGrp="1"/>
          </p:cNvSpPr>
          <p:nvPr>
            <p:ph type="sldNum" sz="quarter" idx="10"/>
          </p:nvPr>
        </p:nvSpPr>
        <p:spPr/>
        <p:txBody>
          <a:bodyPr/>
          <a:lstStyle/>
          <a:p>
            <a:fld id="{3B169B20-9B28-4329-BB5B-5186BBB9255F}" type="slidenum">
              <a:rPr lang="pl-PL" smtClean="0"/>
              <a:t>1</a:t>
            </a:fld>
            <a:endParaRPr lang="pl-PL" dirty="0"/>
          </a:p>
        </p:txBody>
      </p:sp>
    </p:spTree>
    <p:extLst>
      <p:ext uri="{BB962C8B-B14F-4D97-AF65-F5344CB8AC3E}">
        <p14:creationId xmlns:p14="http://schemas.microsoft.com/office/powerpoint/2010/main" val="153343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b="1" noProof="0" dirty="0"/>
              <a:t>Co-operation with graduates</a:t>
            </a:r>
          </a:p>
          <a:p>
            <a:pPr>
              <a:spcBef>
                <a:spcPts val="600"/>
              </a:spcBef>
            </a:pPr>
            <a:r>
              <a:rPr lang="en-GB" sz="1200" noProof="0" dirty="0"/>
              <a:t>Students meet with graduates to play together in the School Orchestra </a:t>
            </a:r>
            <a:r>
              <a:rPr lang="en-GB" sz="1200" noProof="0" dirty="0">
                <a:solidFill>
                  <a:prstClr val="black"/>
                </a:solidFill>
              </a:rPr>
              <a:t>once a week.</a:t>
            </a:r>
            <a:endParaRPr lang="en-GB" sz="1200" noProof="0" dirty="0"/>
          </a:p>
          <a:p>
            <a:pPr>
              <a:spcBef>
                <a:spcPts val="600"/>
              </a:spcBef>
            </a:pPr>
            <a:r>
              <a:rPr lang="en-GB" sz="1200" noProof="0" dirty="0"/>
              <a:t>Students are open to pro-social attitudes working in the orchestral sections.</a:t>
            </a:r>
          </a:p>
          <a:p>
            <a:pPr>
              <a:spcBef>
                <a:spcPts val="600"/>
              </a:spcBef>
            </a:pPr>
            <a:r>
              <a:rPr lang="en-GB" sz="1200" noProof="0" dirty="0"/>
              <a:t>The School Orchestra is a unique structure where young musicians create positive attitudes, learn teamwork and common responsibility for the work of the whole team</a:t>
            </a:r>
            <a:r>
              <a:rPr lang="en-GB" sz="1200" dirty="0"/>
              <a:t>.</a:t>
            </a:r>
            <a:endParaRPr lang="en-GB" sz="1200" noProof="0" dirty="0"/>
          </a:p>
          <a:p>
            <a:pPr>
              <a:spcBef>
                <a:spcPts val="600"/>
              </a:spcBef>
            </a:pPr>
            <a:r>
              <a:rPr lang="en-GB" sz="1200" noProof="0" dirty="0"/>
              <a:t>The Orchestra is learning by doing – students learn from each other.</a:t>
            </a:r>
          </a:p>
        </p:txBody>
      </p:sp>
      <p:sp>
        <p:nvSpPr>
          <p:cNvPr id="4" name="Symbol zastępczy numeru slajdu 3"/>
          <p:cNvSpPr>
            <a:spLocks noGrp="1"/>
          </p:cNvSpPr>
          <p:nvPr>
            <p:ph type="sldNum" sz="quarter" idx="10"/>
          </p:nvPr>
        </p:nvSpPr>
        <p:spPr/>
        <p:txBody>
          <a:bodyPr/>
          <a:lstStyle/>
          <a:p>
            <a:fld id="{3B169B20-9B28-4329-BB5B-5186BBB9255F}" type="slidenum">
              <a:rPr lang="pl-PL" smtClean="0"/>
              <a:t>10</a:t>
            </a:fld>
            <a:endParaRPr lang="pl-PL" dirty="0"/>
          </a:p>
        </p:txBody>
      </p:sp>
    </p:spTree>
    <p:extLst>
      <p:ext uri="{BB962C8B-B14F-4D97-AF65-F5344CB8AC3E}">
        <p14:creationId xmlns:p14="http://schemas.microsoft.com/office/powerpoint/2010/main" val="3299407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Partnership with universities – interns</a:t>
            </a:r>
          </a:p>
          <a:p>
            <a:pPr marL="0" indent="0">
              <a:lnSpc>
                <a:spcPct val="120000"/>
              </a:lnSpc>
              <a:spcAft>
                <a:spcPts val="1200"/>
              </a:spcAft>
              <a:buNone/>
            </a:pPr>
            <a:r>
              <a:rPr lang="en-GB" sz="1400" noProof="0" dirty="0"/>
              <a:t>Interns from different Universities:</a:t>
            </a:r>
          </a:p>
          <a:p>
            <a:pPr>
              <a:lnSpc>
                <a:spcPct val="140000"/>
              </a:lnSpc>
              <a:spcBef>
                <a:spcPts val="600"/>
              </a:spcBef>
              <a:spcAft>
                <a:spcPts val="600"/>
              </a:spcAft>
            </a:pPr>
            <a:r>
              <a:rPr lang="en-GB" sz="1200" noProof="0" dirty="0"/>
              <a:t>University of Warsaw</a:t>
            </a:r>
          </a:p>
          <a:p>
            <a:pPr>
              <a:lnSpc>
                <a:spcPct val="140000"/>
              </a:lnSpc>
              <a:spcBef>
                <a:spcPts val="600"/>
              </a:spcBef>
              <a:spcAft>
                <a:spcPts val="600"/>
              </a:spcAft>
            </a:pPr>
            <a:r>
              <a:rPr lang="en-GB" sz="1200" noProof="0" dirty="0"/>
              <a:t>Cardinal Stefan Wyszyński University in Warsaw</a:t>
            </a:r>
          </a:p>
          <a:p>
            <a:pPr>
              <a:lnSpc>
                <a:spcPct val="140000"/>
              </a:lnSpc>
              <a:spcBef>
                <a:spcPts val="600"/>
              </a:spcBef>
              <a:spcAft>
                <a:spcPts val="600"/>
              </a:spcAft>
            </a:pPr>
            <a:r>
              <a:rPr lang="en-GB" sz="1200" noProof="0" dirty="0"/>
              <a:t>Józef Piłsudski University of Physical Education in Warsaw</a:t>
            </a:r>
          </a:p>
          <a:p>
            <a:pPr>
              <a:lnSpc>
                <a:spcPct val="140000"/>
              </a:lnSpc>
              <a:spcBef>
                <a:spcPts val="600"/>
              </a:spcBef>
              <a:spcAft>
                <a:spcPts val="600"/>
              </a:spcAft>
            </a:pPr>
            <a:r>
              <a:rPr lang="en-GB" sz="1200" noProof="0" dirty="0"/>
              <a:t>Christian Theological Academy in Warsaw</a:t>
            </a:r>
          </a:p>
          <a:p>
            <a:pPr>
              <a:lnSpc>
                <a:spcPct val="140000"/>
              </a:lnSpc>
              <a:spcBef>
                <a:spcPts val="600"/>
              </a:spcBef>
              <a:spcAft>
                <a:spcPts val="600"/>
              </a:spcAft>
            </a:pPr>
            <a:r>
              <a:rPr lang="en-GB" sz="1200" noProof="0" dirty="0"/>
              <a:t>University of Humanities and Economics in Lodz</a:t>
            </a:r>
          </a:p>
        </p:txBody>
      </p:sp>
      <p:sp>
        <p:nvSpPr>
          <p:cNvPr id="4" name="Slide Number Placeholder 3"/>
          <p:cNvSpPr>
            <a:spLocks noGrp="1"/>
          </p:cNvSpPr>
          <p:nvPr>
            <p:ph type="sldNum" sz="quarter" idx="10"/>
          </p:nvPr>
        </p:nvSpPr>
        <p:spPr/>
        <p:txBody>
          <a:bodyPr/>
          <a:lstStyle/>
          <a:p>
            <a:fld id="{3B169B20-9B28-4329-BB5B-5186BBB9255F}" type="slidenum">
              <a:rPr lang="pl-PL" smtClean="0"/>
              <a:t>11</a:t>
            </a:fld>
            <a:endParaRPr lang="pl-PL" dirty="0"/>
          </a:p>
        </p:txBody>
      </p:sp>
    </p:spTree>
    <p:extLst>
      <p:ext uri="{BB962C8B-B14F-4D97-AF65-F5344CB8AC3E}">
        <p14:creationId xmlns:p14="http://schemas.microsoft.com/office/powerpoint/2010/main" val="220830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Special Pedagogics Academy in Warsaw</a:t>
            </a:r>
          </a:p>
          <a:p>
            <a:pPr marL="171450" indent="-171450">
              <a:spcBef>
                <a:spcPts val="600"/>
              </a:spcBef>
              <a:buFont typeface="Arial"/>
              <a:buChar char="•"/>
            </a:pPr>
            <a:r>
              <a:rPr lang="en-GB" sz="1200" noProof="0" dirty="0"/>
              <a:t>Established in 1922</a:t>
            </a:r>
          </a:p>
          <a:p>
            <a:pPr marL="171450" indent="-171450">
              <a:spcBef>
                <a:spcPts val="600"/>
              </a:spcBef>
              <a:buFont typeface="Arial"/>
              <a:buChar char="•"/>
            </a:pPr>
            <a:r>
              <a:rPr lang="en-GB" sz="1200" noProof="0" dirty="0"/>
              <a:t>7,000 students</a:t>
            </a:r>
          </a:p>
          <a:p>
            <a:pPr marL="171450" indent="-171450">
              <a:spcBef>
                <a:spcPts val="600"/>
              </a:spcBef>
              <a:buFont typeface="Arial"/>
              <a:buChar char="•"/>
            </a:pPr>
            <a:r>
              <a:rPr lang="en-GB" sz="1200" noProof="0" dirty="0"/>
              <a:t>Focuses on training of teachers and teacher assistants to children, adolescents and adults with intellectual difficulties, hearing, speech or sight impediment, motor impairment, physical disabilities, as well as emotional and behavioural disorders</a:t>
            </a:r>
          </a:p>
          <a:p>
            <a:pPr marL="171450" indent="-171450">
              <a:spcBef>
                <a:spcPts val="600"/>
              </a:spcBef>
              <a:buFont typeface="Arial"/>
              <a:buChar char="•"/>
            </a:pPr>
            <a:r>
              <a:rPr lang="en-GB" sz="1200" noProof="0" dirty="0"/>
              <a:t>Pedagogical courses prepare for working both at school (a school pedagogue) and other special education centres</a:t>
            </a:r>
          </a:p>
        </p:txBody>
      </p:sp>
      <p:sp>
        <p:nvSpPr>
          <p:cNvPr id="4" name="Slide Number Placeholder 3"/>
          <p:cNvSpPr>
            <a:spLocks noGrp="1"/>
          </p:cNvSpPr>
          <p:nvPr>
            <p:ph type="sldNum" sz="quarter" idx="10"/>
          </p:nvPr>
        </p:nvSpPr>
        <p:spPr/>
        <p:txBody>
          <a:bodyPr/>
          <a:lstStyle/>
          <a:p>
            <a:fld id="{3B169B20-9B28-4329-BB5B-5186BBB9255F}" type="slidenum">
              <a:rPr lang="pl-PL" smtClean="0"/>
              <a:t>12</a:t>
            </a:fld>
            <a:endParaRPr lang="pl-PL" dirty="0"/>
          </a:p>
        </p:txBody>
      </p:sp>
    </p:spTree>
    <p:extLst>
      <p:ext uri="{BB962C8B-B14F-4D97-AF65-F5344CB8AC3E}">
        <p14:creationId xmlns:p14="http://schemas.microsoft.com/office/powerpoint/2010/main" val="4052923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Special Pedagogics Academy in Warsaw – partnership</a:t>
            </a:r>
          </a:p>
          <a:p>
            <a:pPr marL="171450" indent="-171450">
              <a:lnSpc>
                <a:spcPct val="110000"/>
              </a:lnSpc>
              <a:spcBef>
                <a:spcPts val="600"/>
              </a:spcBef>
              <a:buFont typeface="Arial"/>
              <a:buChar char="•"/>
            </a:pPr>
            <a:r>
              <a:rPr lang="en-GB" sz="1200" noProof="0" dirty="0"/>
              <a:t>Creating projects and curriculum for students and teachers in inclusive education</a:t>
            </a:r>
          </a:p>
          <a:p>
            <a:pPr marL="171450" indent="-171450">
              <a:lnSpc>
                <a:spcPct val="110000"/>
              </a:lnSpc>
              <a:spcBef>
                <a:spcPts val="600"/>
              </a:spcBef>
              <a:buFont typeface="Arial"/>
              <a:buChar char="•"/>
            </a:pPr>
            <a:r>
              <a:rPr lang="en-GB" sz="1200" noProof="0" dirty="0"/>
              <a:t>Taking common implementation of the work of scientific research and projects, including those co-financed by the European Union</a:t>
            </a:r>
          </a:p>
          <a:p>
            <a:pPr marL="171450" indent="-171450">
              <a:lnSpc>
                <a:spcPct val="110000"/>
              </a:lnSpc>
              <a:spcBef>
                <a:spcPts val="600"/>
              </a:spcBef>
              <a:buFont typeface="Arial"/>
              <a:buChar char="•"/>
            </a:pPr>
            <a:r>
              <a:rPr lang="en-GB" sz="1200" noProof="0" dirty="0"/>
              <a:t>Creating modular improvement courses</a:t>
            </a:r>
          </a:p>
          <a:p>
            <a:pPr marL="171450" indent="-171450">
              <a:lnSpc>
                <a:spcPct val="110000"/>
              </a:lnSpc>
              <a:spcBef>
                <a:spcPts val="600"/>
              </a:spcBef>
              <a:buFont typeface="Arial"/>
              <a:buChar char="•"/>
            </a:pPr>
            <a:r>
              <a:rPr lang="en-GB" sz="1200" noProof="0" dirty="0"/>
              <a:t>Creating and implementing new curriculums and improving those carried out by the University</a:t>
            </a:r>
          </a:p>
          <a:p>
            <a:pPr marL="171450" indent="-171450">
              <a:lnSpc>
                <a:spcPct val="110000"/>
              </a:lnSpc>
              <a:spcBef>
                <a:spcPts val="600"/>
              </a:spcBef>
              <a:buFont typeface="Arial"/>
              <a:buChar char="•"/>
            </a:pPr>
            <a:r>
              <a:rPr lang="en-GB" sz="1200" noProof="0" dirty="0"/>
              <a:t>Creating common research teams</a:t>
            </a:r>
          </a:p>
          <a:p>
            <a:pPr marL="171450" indent="-171450">
              <a:lnSpc>
                <a:spcPct val="110000"/>
              </a:lnSpc>
              <a:spcBef>
                <a:spcPts val="600"/>
              </a:spcBef>
              <a:buFont typeface="Arial"/>
              <a:buChar char="•"/>
            </a:pPr>
            <a:r>
              <a:rPr lang="en-GB" sz="1200" noProof="0" dirty="0"/>
              <a:t>Sharing teaching staff to carry out practical or theoretical classes</a:t>
            </a:r>
          </a:p>
        </p:txBody>
      </p:sp>
      <p:sp>
        <p:nvSpPr>
          <p:cNvPr id="4" name="Slide Number Placeholder 3"/>
          <p:cNvSpPr>
            <a:spLocks noGrp="1"/>
          </p:cNvSpPr>
          <p:nvPr>
            <p:ph type="sldNum" sz="quarter" idx="10"/>
          </p:nvPr>
        </p:nvSpPr>
        <p:spPr/>
        <p:txBody>
          <a:bodyPr/>
          <a:lstStyle/>
          <a:p>
            <a:fld id="{3B169B20-9B28-4329-BB5B-5186BBB9255F}" type="slidenum">
              <a:rPr lang="pl-PL" smtClean="0"/>
              <a:t>13</a:t>
            </a:fld>
            <a:endParaRPr lang="pl-PL" dirty="0"/>
          </a:p>
        </p:txBody>
      </p:sp>
    </p:spTree>
    <p:extLst>
      <p:ext uri="{BB962C8B-B14F-4D97-AF65-F5344CB8AC3E}">
        <p14:creationId xmlns:p14="http://schemas.microsoft.com/office/powerpoint/2010/main" val="1215903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noProof="0" dirty="0"/>
              <a:t>Special Pedagogics Academy in Warsaw – partnership – duties of the school in Łajski</a:t>
            </a:r>
          </a:p>
          <a:p>
            <a:pPr marL="171450" indent="-171450">
              <a:spcBef>
                <a:spcPts val="600"/>
              </a:spcBef>
              <a:spcAft>
                <a:spcPts val="600"/>
              </a:spcAft>
              <a:buFont typeface="Arial"/>
              <a:buChar char="•"/>
            </a:pPr>
            <a:r>
              <a:rPr lang="en-GB" sz="1200" noProof="0" dirty="0"/>
              <a:t>Reviewing the curriculum, including the purposes and effects of education and study plans in the context of the requirements of the labour market.</a:t>
            </a:r>
            <a:endParaRPr lang="en-GB" noProof="0" dirty="0"/>
          </a:p>
          <a:p>
            <a:pPr marL="171450" indent="-171450">
              <a:spcBef>
                <a:spcPts val="600"/>
              </a:spcBef>
              <a:spcAft>
                <a:spcPts val="600"/>
              </a:spcAft>
              <a:buFont typeface="Arial"/>
              <a:buChar char="•"/>
            </a:pPr>
            <a:r>
              <a:rPr lang="en-GB" noProof="0" dirty="0"/>
              <a:t>Providing workshops in the school and mentoring the interns.</a:t>
            </a:r>
          </a:p>
          <a:p>
            <a:pPr algn="l"/>
            <a:endParaRPr lang="en-GB" noProof="0" dirty="0"/>
          </a:p>
        </p:txBody>
      </p:sp>
      <p:sp>
        <p:nvSpPr>
          <p:cNvPr id="4" name="Slide Number Placeholder 3"/>
          <p:cNvSpPr>
            <a:spLocks noGrp="1"/>
          </p:cNvSpPr>
          <p:nvPr>
            <p:ph type="sldNum" sz="quarter" idx="10"/>
          </p:nvPr>
        </p:nvSpPr>
        <p:spPr/>
        <p:txBody>
          <a:bodyPr/>
          <a:lstStyle/>
          <a:p>
            <a:fld id="{3B169B20-9B28-4329-BB5B-5186BBB9255F}" type="slidenum">
              <a:rPr lang="pl-PL" smtClean="0"/>
              <a:t>14</a:t>
            </a:fld>
            <a:endParaRPr lang="pl-PL" dirty="0"/>
          </a:p>
        </p:txBody>
      </p:sp>
    </p:spTree>
    <p:extLst>
      <p:ext uri="{BB962C8B-B14F-4D97-AF65-F5344CB8AC3E}">
        <p14:creationId xmlns:p14="http://schemas.microsoft.com/office/powerpoint/2010/main" val="529750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Thank you for your attention!</a:t>
            </a:r>
          </a:p>
        </p:txBody>
      </p:sp>
      <p:sp>
        <p:nvSpPr>
          <p:cNvPr id="4" name="Slide Number Placeholder 3"/>
          <p:cNvSpPr>
            <a:spLocks noGrp="1"/>
          </p:cNvSpPr>
          <p:nvPr>
            <p:ph type="sldNum" sz="quarter" idx="10"/>
          </p:nvPr>
        </p:nvSpPr>
        <p:spPr/>
        <p:txBody>
          <a:bodyPr/>
          <a:lstStyle/>
          <a:p>
            <a:fld id="{3B169B20-9B28-4329-BB5B-5186BBB9255F}" type="slidenum">
              <a:rPr lang="pl-PL" smtClean="0"/>
              <a:t>15</a:t>
            </a:fld>
            <a:endParaRPr lang="pl-PL" dirty="0"/>
          </a:p>
        </p:txBody>
      </p:sp>
    </p:spTree>
    <p:extLst>
      <p:ext uri="{BB962C8B-B14F-4D97-AF65-F5344CB8AC3E}">
        <p14:creationId xmlns:p14="http://schemas.microsoft.com/office/powerpoint/2010/main" val="133031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noProof="0" dirty="0"/>
              <a:t>Co-operation with institutions and schools</a:t>
            </a:r>
          </a:p>
          <a:p>
            <a:pPr algn="l">
              <a:lnSpc>
                <a:spcPct val="90000"/>
              </a:lnSpc>
              <a:buFont typeface="Arial"/>
              <a:buChar char="•"/>
            </a:pPr>
            <a:r>
              <a:rPr lang="en-GB" sz="1200" noProof="0" dirty="0">
                <a:solidFill>
                  <a:srgbClr val="000000"/>
                </a:solidFill>
              </a:rPr>
              <a:t>Psychological and Pedagogical Counselling Centre (PPP)</a:t>
            </a:r>
          </a:p>
          <a:p>
            <a:pPr algn="l">
              <a:lnSpc>
                <a:spcPct val="90000"/>
              </a:lnSpc>
              <a:buFont typeface="Arial"/>
              <a:buChar char="•"/>
            </a:pPr>
            <a:r>
              <a:rPr lang="en-GB" sz="1200" noProof="0" dirty="0">
                <a:solidFill>
                  <a:srgbClr val="000000"/>
                </a:solidFill>
              </a:rPr>
              <a:t>Commune Wieliszew</a:t>
            </a:r>
          </a:p>
          <a:p>
            <a:pPr algn="l">
              <a:lnSpc>
                <a:spcPct val="90000"/>
              </a:lnSpc>
              <a:buFont typeface="Arial"/>
              <a:buChar char="•"/>
            </a:pPr>
            <a:r>
              <a:rPr lang="en-GB" sz="1200" noProof="0" dirty="0">
                <a:solidFill>
                  <a:srgbClr val="000000"/>
                </a:solidFill>
              </a:rPr>
              <a:t>Social Welfare Centre (OPS)</a:t>
            </a:r>
          </a:p>
          <a:p>
            <a:pPr algn="l">
              <a:lnSpc>
                <a:spcPct val="90000"/>
              </a:lnSpc>
              <a:buFont typeface="Arial"/>
              <a:buChar char="•"/>
            </a:pPr>
            <a:r>
              <a:rPr lang="en-GB" sz="1200" noProof="0" dirty="0">
                <a:solidFill>
                  <a:srgbClr val="000000"/>
                </a:solidFill>
              </a:rPr>
              <a:t>District Centre of Social Integration (CIS)</a:t>
            </a:r>
          </a:p>
          <a:p>
            <a:pPr algn="l">
              <a:lnSpc>
                <a:spcPct val="90000"/>
              </a:lnSpc>
              <a:buFont typeface="Arial"/>
              <a:buChar char="•"/>
            </a:pPr>
            <a:r>
              <a:rPr lang="en-GB" sz="1200" noProof="0" dirty="0">
                <a:solidFill>
                  <a:srgbClr val="000000"/>
                </a:solidFill>
              </a:rPr>
              <a:t>Centre for Education Development (ORE)</a:t>
            </a:r>
          </a:p>
          <a:p>
            <a:pPr algn="l">
              <a:lnSpc>
                <a:spcPct val="90000"/>
              </a:lnSpc>
              <a:buFont typeface="Arial"/>
              <a:buChar char="•"/>
            </a:pPr>
            <a:r>
              <a:rPr lang="en-GB" sz="1200" noProof="0" dirty="0">
                <a:solidFill>
                  <a:srgbClr val="000000"/>
                </a:solidFill>
              </a:rPr>
              <a:t>Educational Research Institute (IBE)</a:t>
            </a:r>
          </a:p>
          <a:p>
            <a:pPr algn="l">
              <a:lnSpc>
                <a:spcPct val="90000"/>
              </a:lnSpc>
              <a:buFont typeface="Arial"/>
              <a:buChar char="•"/>
            </a:pPr>
            <a:r>
              <a:rPr lang="en-GB" sz="1200" noProof="0" dirty="0">
                <a:solidFill>
                  <a:srgbClr val="000000"/>
                </a:solidFill>
              </a:rPr>
              <a:t>The State Fund For Rehabilitation of Disabled Persons (PFRON)</a:t>
            </a:r>
          </a:p>
          <a:p>
            <a:pPr algn="l">
              <a:lnSpc>
                <a:spcPct val="90000"/>
              </a:lnSpc>
              <a:buFont typeface="Arial"/>
              <a:buChar char="•"/>
            </a:pPr>
            <a:r>
              <a:rPr lang="en-GB" sz="1200" noProof="0" dirty="0">
                <a:solidFill>
                  <a:srgbClr val="000000"/>
                </a:solidFill>
              </a:rPr>
              <a:t>Ravimed </a:t>
            </a:r>
          </a:p>
          <a:p>
            <a:pPr algn="l">
              <a:lnSpc>
                <a:spcPct val="90000"/>
              </a:lnSpc>
              <a:buFont typeface="Arial"/>
              <a:buChar char="•"/>
            </a:pPr>
            <a:r>
              <a:rPr lang="en-GB" sz="1200" noProof="0" dirty="0">
                <a:solidFill>
                  <a:srgbClr val="000000"/>
                </a:solidFill>
              </a:rPr>
              <a:t>Other schools – trainings and internships</a:t>
            </a:r>
          </a:p>
        </p:txBody>
      </p:sp>
      <p:sp>
        <p:nvSpPr>
          <p:cNvPr id="4" name="Slide Number Placeholder 3"/>
          <p:cNvSpPr>
            <a:spLocks noGrp="1"/>
          </p:cNvSpPr>
          <p:nvPr>
            <p:ph type="sldNum" sz="quarter" idx="10"/>
          </p:nvPr>
        </p:nvSpPr>
        <p:spPr/>
        <p:txBody>
          <a:bodyPr/>
          <a:lstStyle/>
          <a:p>
            <a:fld id="{3B169B20-9B28-4329-BB5B-5186BBB9255F}" type="slidenum">
              <a:rPr lang="pl-PL" smtClean="0"/>
              <a:t>2</a:t>
            </a:fld>
            <a:endParaRPr lang="pl-PL" dirty="0"/>
          </a:p>
        </p:txBody>
      </p:sp>
    </p:spTree>
    <p:extLst>
      <p:ext uri="{BB962C8B-B14F-4D97-AF65-F5344CB8AC3E}">
        <p14:creationId xmlns:p14="http://schemas.microsoft.com/office/powerpoint/2010/main" val="245190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1" noProof="0" dirty="0"/>
              <a:t>Continuation of participating in many projects (1)</a:t>
            </a:r>
          </a:p>
          <a:p>
            <a:pPr marL="0" indent="0" algn="l">
              <a:lnSpc>
                <a:spcPct val="80000"/>
              </a:lnSpc>
              <a:buNone/>
            </a:pPr>
            <a:r>
              <a:rPr lang="en-GB" sz="1200" noProof="0" dirty="0"/>
              <a:t>PNWM – (Polish–German Youth Co-operation)</a:t>
            </a:r>
          </a:p>
          <a:p>
            <a:pPr algn="l">
              <a:lnSpc>
                <a:spcPct val="110000"/>
              </a:lnSpc>
              <a:spcBef>
                <a:spcPts val="550"/>
              </a:spcBef>
            </a:pPr>
            <a:r>
              <a:rPr lang="en-GB" sz="1200" noProof="0" dirty="0"/>
              <a:t>The project focuses on youth co-operation, meeting once a year in Poland or Germany and playing in the symphonic orchestra consisted of two orchestras – Polish and German</a:t>
            </a:r>
          </a:p>
        </p:txBody>
      </p:sp>
      <p:sp>
        <p:nvSpPr>
          <p:cNvPr id="4" name="Slide Number Placeholder 3"/>
          <p:cNvSpPr>
            <a:spLocks noGrp="1"/>
          </p:cNvSpPr>
          <p:nvPr>
            <p:ph type="sldNum" sz="quarter" idx="10"/>
          </p:nvPr>
        </p:nvSpPr>
        <p:spPr/>
        <p:txBody>
          <a:bodyPr/>
          <a:lstStyle/>
          <a:p>
            <a:fld id="{3B169B20-9B28-4329-BB5B-5186BBB9255F}" type="slidenum">
              <a:rPr lang="pl-PL" smtClean="0"/>
              <a:t>3</a:t>
            </a:fld>
            <a:endParaRPr lang="pl-PL" dirty="0"/>
          </a:p>
        </p:txBody>
      </p:sp>
    </p:spTree>
    <p:extLst>
      <p:ext uri="{BB962C8B-B14F-4D97-AF65-F5344CB8AC3E}">
        <p14:creationId xmlns:p14="http://schemas.microsoft.com/office/powerpoint/2010/main" val="137748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noProof="0" dirty="0"/>
              <a:t>Continuation of participating in many projects (2)</a:t>
            </a:r>
          </a:p>
          <a:p>
            <a:pPr>
              <a:lnSpc>
                <a:spcPct val="110000"/>
              </a:lnSpc>
              <a:spcBef>
                <a:spcPts val="600"/>
              </a:spcBef>
              <a:spcAft>
                <a:spcPts val="600"/>
              </a:spcAft>
            </a:pPr>
            <a:r>
              <a:rPr lang="en-GB" sz="1200" b="1" noProof="0" dirty="0"/>
              <a:t>Safe+:</a:t>
            </a:r>
            <a:r>
              <a:rPr lang="en-GB" sz="1200" noProof="0" dirty="0"/>
              <a:t> the government project in which we got financial support to buy new instruments and to organise Meeting with Arts for providing safety, co-operation, and agreement in school and the whole commune. </a:t>
            </a:r>
          </a:p>
          <a:p>
            <a:pPr>
              <a:lnSpc>
                <a:spcPct val="110000"/>
              </a:lnSpc>
              <a:spcBef>
                <a:spcPts val="600"/>
              </a:spcBef>
              <a:spcAft>
                <a:spcPts val="600"/>
              </a:spcAft>
            </a:pPr>
            <a:r>
              <a:rPr lang="en-GB" sz="1200" b="1" noProof="0" dirty="0"/>
              <a:t>Milk, vegetables and fruits in school: </a:t>
            </a:r>
            <a:r>
              <a:rPr lang="en-GB" sz="1200" noProof="0" dirty="0"/>
              <a:t>we have been involved in </a:t>
            </a:r>
            <a:r>
              <a:rPr lang="en-GB" sz="1200" noProof="0" dirty="0">
                <a:solidFill>
                  <a:prstClr val="black"/>
                </a:solidFill>
              </a:rPr>
              <a:t>the project </a:t>
            </a:r>
            <a:r>
              <a:rPr lang="en-GB" sz="1200" noProof="0" dirty="0"/>
              <a:t>for five years. Students receive milk, vegetables and fruits for free during their school breaks.</a:t>
            </a:r>
          </a:p>
        </p:txBody>
      </p:sp>
      <p:sp>
        <p:nvSpPr>
          <p:cNvPr id="4" name="Slide Number Placeholder 3"/>
          <p:cNvSpPr>
            <a:spLocks noGrp="1"/>
          </p:cNvSpPr>
          <p:nvPr>
            <p:ph type="sldNum" sz="quarter" idx="10"/>
          </p:nvPr>
        </p:nvSpPr>
        <p:spPr/>
        <p:txBody>
          <a:bodyPr/>
          <a:lstStyle/>
          <a:p>
            <a:fld id="{3B169B20-9B28-4329-BB5B-5186BBB9255F}" type="slidenum">
              <a:rPr lang="pl-PL" smtClean="0"/>
              <a:t>4</a:t>
            </a:fld>
            <a:endParaRPr lang="pl-PL" dirty="0"/>
          </a:p>
        </p:txBody>
      </p:sp>
    </p:spTree>
    <p:extLst>
      <p:ext uri="{BB962C8B-B14F-4D97-AF65-F5344CB8AC3E}">
        <p14:creationId xmlns:p14="http://schemas.microsoft.com/office/powerpoint/2010/main" val="359245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noProof="0" dirty="0"/>
              <a:t>Continuation of participating in many projects (3)</a:t>
            </a:r>
          </a:p>
          <a:p>
            <a:pPr>
              <a:spcBef>
                <a:spcPts val="600"/>
              </a:spcBef>
              <a:spcAft>
                <a:spcPts val="600"/>
              </a:spcAft>
            </a:pPr>
            <a:r>
              <a:rPr lang="en-GB" sz="1200" b="1" noProof="0" dirty="0"/>
              <a:t>Sports classes:</a:t>
            </a:r>
            <a:r>
              <a:rPr lang="en-GB" sz="1200" noProof="0" dirty="0"/>
              <a:t> additional classes include ice-skating during winter, swimming and physiotherapy</a:t>
            </a:r>
            <a:endParaRPr lang="en-GB" noProof="0" dirty="0"/>
          </a:p>
        </p:txBody>
      </p:sp>
      <p:sp>
        <p:nvSpPr>
          <p:cNvPr id="4" name="Slide Number Placeholder 3"/>
          <p:cNvSpPr>
            <a:spLocks noGrp="1"/>
          </p:cNvSpPr>
          <p:nvPr>
            <p:ph type="sldNum" sz="quarter" idx="10"/>
          </p:nvPr>
        </p:nvSpPr>
        <p:spPr/>
        <p:txBody>
          <a:bodyPr/>
          <a:lstStyle/>
          <a:p>
            <a:fld id="{3B169B20-9B28-4329-BB5B-5186BBB9255F}" type="slidenum">
              <a:rPr lang="pl-PL" smtClean="0"/>
              <a:t>5</a:t>
            </a:fld>
            <a:endParaRPr lang="pl-PL" dirty="0"/>
          </a:p>
        </p:txBody>
      </p:sp>
    </p:spTree>
    <p:extLst>
      <p:ext uri="{BB962C8B-B14F-4D97-AF65-F5344CB8AC3E}">
        <p14:creationId xmlns:p14="http://schemas.microsoft.com/office/powerpoint/2010/main" val="219471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noProof="0" dirty="0"/>
              <a:t>Continuation of participating in many projects (4)</a:t>
            </a:r>
          </a:p>
          <a:p>
            <a:pPr marL="0" indent="0">
              <a:spcBef>
                <a:spcPts val="600"/>
              </a:spcBef>
              <a:buNone/>
            </a:pPr>
            <a:r>
              <a:rPr lang="en-GB" sz="1200" b="1" noProof="0" dirty="0"/>
              <a:t>Gotta Get Engineering – </a:t>
            </a:r>
            <a:r>
              <a:rPr lang="en-GB" sz="1200" noProof="0" dirty="0"/>
              <a:t>free programme that introduces a fully supported engineering curriculum for elementary schools. It uses 3D printers and basic engineering sets to integrate engineering design and 3D printing technology with core academic knowledge of:</a:t>
            </a:r>
          </a:p>
          <a:p>
            <a:pPr marL="171450" indent="-171450">
              <a:spcBef>
                <a:spcPts val="600"/>
              </a:spcBef>
              <a:buFont typeface="Arial"/>
              <a:buChar char="•"/>
            </a:pPr>
            <a:r>
              <a:rPr lang="en-GB" sz="1200" noProof="0" dirty="0"/>
              <a:t> Science </a:t>
            </a:r>
          </a:p>
          <a:p>
            <a:pPr marL="171450" indent="-171450">
              <a:spcBef>
                <a:spcPts val="600"/>
              </a:spcBef>
              <a:buFont typeface="Arial"/>
              <a:buChar char="•"/>
            </a:pPr>
            <a:r>
              <a:rPr lang="en-GB" sz="1200" noProof="0" dirty="0"/>
              <a:t> Maths</a:t>
            </a:r>
          </a:p>
          <a:p>
            <a:pPr marL="171450" indent="-171450">
              <a:spcBef>
                <a:spcPts val="600"/>
              </a:spcBef>
              <a:buFont typeface="Arial"/>
              <a:buChar char="•"/>
            </a:pPr>
            <a:r>
              <a:rPr lang="en-GB" sz="1200" noProof="0" dirty="0"/>
              <a:t> ICT</a:t>
            </a:r>
          </a:p>
          <a:p>
            <a:pPr marL="171450" indent="-171450">
              <a:spcBef>
                <a:spcPts val="600"/>
              </a:spcBef>
              <a:buFont typeface="Arial"/>
              <a:buChar char="•"/>
            </a:pPr>
            <a:r>
              <a:rPr lang="en-GB" sz="1200" noProof="0" dirty="0"/>
              <a:t> Technology</a:t>
            </a:r>
          </a:p>
        </p:txBody>
      </p:sp>
      <p:sp>
        <p:nvSpPr>
          <p:cNvPr id="4" name="Slide Number Placeholder 3"/>
          <p:cNvSpPr>
            <a:spLocks noGrp="1"/>
          </p:cNvSpPr>
          <p:nvPr>
            <p:ph type="sldNum" sz="quarter" idx="10"/>
          </p:nvPr>
        </p:nvSpPr>
        <p:spPr/>
        <p:txBody>
          <a:bodyPr/>
          <a:lstStyle/>
          <a:p>
            <a:fld id="{3B169B20-9B28-4329-BB5B-5186BBB9255F}" type="slidenum">
              <a:rPr lang="pl-PL" smtClean="0"/>
              <a:t>6</a:t>
            </a:fld>
            <a:endParaRPr lang="pl-PL" dirty="0"/>
          </a:p>
        </p:txBody>
      </p:sp>
    </p:spTree>
    <p:extLst>
      <p:ext uri="{BB962C8B-B14F-4D97-AF65-F5344CB8AC3E}">
        <p14:creationId xmlns:p14="http://schemas.microsoft.com/office/powerpoint/2010/main" val="1188719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European project </a:t>
            </a:r>
          </a:p>
          <a:p>
            <a:pPr>
              <a:spcBef>
                <a:spcPts val="600"/>
              </a:spcBef>
            </a:pPr>
            <a:r>
              <a:rPr lang="en-GB" sz="1200" b="1" noProof="0" dirty="0"/>
              <a:t>Area:</a:t>
            </a:r>
            <a:r>
              <a:rPr lang="en-GB" sz="1200" noProof="0" dirty="0"/>
              <a:t> YOUTH</a:t>
            </a:r>
          </a:p>
          <a:p>
            <a:pPr>
              <a:spcBef>
                <a:spcPts val="600"/>
              </a:spcBef>
            </a:pPr>
            <a:r>
              <a:rPr lang="en-GB" sz="1200" b="1" noProof="0" dirty="0"/>
              <a:t>Action 2:</a:t>
            </a:r>
            <a:r>
              <a:rPr lang="en-GB" sz="1200" noProof="0" dirty="0"/>
              <a:t> Co-operation for innovation and exchange of good practices </a:t>
            </a:r>
          </a:p>
          <a:p>
            <a:pPr>
              <a:spcBef>
                <a:spcPts val="600"/>
              </a:spcBef>
            </a:pPr>
            <a:r>
              <a:rPr lang="en-GB" sz="1200" b="1" noProof="0" dirty="0"/>
              <a:t>Strategic partnerships:</a:t>
            </a:r>
            <a:r>
              <a:rPr lang="en-GB" sz="1200" noProof="0" dirty="0"/>
              <a:t> international co-operation of organisations and institutions involved in youth and non-formal education </a:t>
            </a:r>
          </a:p>
          <a:p>
            <a:pPr>
              <a:spcBef>
                <a:spcPts val="600"/>
              </a:spcBef>
            </a:pPr>
            <a:r>
              <a:rPr lang="en-GB" sz="1200" b="1" noProof="0" dirty="0"/>
              <a:t>Aim:</a:t>
            </a:r>
            <a:r>
              <a:rPr lang="en-GB" sz="1200" noProof="0" dirty="0"/>
              <a:t> long-term impact on the methods of work with young people – so that they will have higher competences and find the adult world</a:t>
            </a:r>
            <a:r>
              <a:rPr lang="en-GB" sz="1200" noProof="0" dirty="0">
                <a:solidFill>
                  <a:prstClr val="black"/>
                </a:solidFill>
              </a:rPr>
              <a:t> easier</a:t>
            </a:r>
            <a:endParaRPr lang="en-GB" sz="1200" noProof="0" dirty="0"/>
          </a:p>
          <a:p>
            <a:pPr>
              <a:spcBef>
                <a:spcPts val="600"/>
              </a:spcBef>
            </a:pPr>
            <a:r>
              <a:rPr lang="en-GB" sz="1200" b="1" noProof="0" dirty="0"/>
              <a:t>2017–2019</a:t>
            </a:r>
            <a:endParaRPr lang="en-GB" noProof="0" dirty="0"/>
          </a:p>
        </p:txBody>
      </p:sp>
      <p:sp>
        <p:nvSpPr>
          <p:cNvPr id="4" name="Slide Number Placeholder 3"/>
          <p:cNvSpPr>
            <a:spLocks noGrp="1"/>
          </p:cNvSpPr>
          <p:nvPr>
            <p:ph type="sldNum" sz="quarter" idx="10"/>
          </p:nvPr>
        </p:nvSpPr>
        <p:spPr/>
        <p:txBody>
          <a:bodyPr/>
          <a:lstStyle/>
          <a:p>
            <a:fld id="{3B169B20-9B28-4329-BB5B-5186BBB9255F}" type="slidenum">
              <a:rPr lang="pl-PL" smtClean="0"/>
              <a:t>7</a:t>
            </a:fld>
            <a:endParaRPr lang="pl-PL" dirty="0"/>
          </a:p>
        </p:txBody>
      </p:sp>
    </p:spTree>
    <p:extLst>
      <p:ext uri="{BB962C8B-B14F-4D97-AF65-F5344CB8AC3E}">
        <p14:creationId xmlns:p14="http://schemas.microsoft.com/office/powerpoint/2010/main" val="281521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Co-operation with Parents’ Board (1)</a:t>
            </a:r>
          </a:p>
          <a:p>
            <a:pPr marL="0" indent="0">
              <a:lnSpc>
                <a:spcPct val="110000"/>
              </a:lnSpc>
              <a:spcBef>
                <a:spcPts val="600"/>
              </a:spcBef>
              <a:buNone/>
            </a:pPr>
            <a:r>
              <a:rPr lang="en-GB" sz="1200" noProof="0" dirty="0"/>
              <a:t>Constant co-operation between school and parents, working together for school and all learners, listening to parents’ ideas:</a:t>
            </a:r>
          </a:p>
          <a:p>
            <a:pPr>
              <a:lnSpc>
                <a:spcPct val="110000"/>
              </a:lnSpc>
              <a:spcBef>
                <a:spcPts val="600"/>
              </a:spcBef>
            </a:pPr>
            <a:r>
              <a:rPr lang="en-GB" sz="1200" dirty="0"/>
              <a:t>Project ‘green </a:t>
            </a:r>
            <a:r>
              <a:rPr lang="en-GB" sz="1200" noProof="0" dirty="0"/>
              <a:t>surrounding around school’</a:t>
            </a:r>
          </a:p>
          <a:p>
            <a:pPr>
              <a:lnSpc>
                <a:spcPct val="110000"/>
              </a:lnSpc>
              <a:spcBef>
                <a:spcPts val="600"/>
              </a:spcBef>
            </a:pPr>
            <a:r>
              <a:rPr lang="en-GB" sz="1200" noProof="0" dirty="0"/>
              <a:t>Santa Claus presents on 6 December</a:t>
            </a:r>
          </a:p>
        </p:txBody>
      </p:sp>
      <p:sp>
        <p:nvSpPr>
          <p:cNvPr id="4" name="Slide Number Placeholder 3"/>
          <p:cNvSpPr>
            <a:spLocks noGrp="1"/>
          </p:cNvSpPr>
          <p:nvPr>
            <p:ph type="sldNum" sz="quarter" idx="10"/>
          </p:nvPr>
        </p:nvSpPr>
        <p:spPr/>
        <p:txBody>
          <a:bodyPr/>
          <a:lstStyle/>
          <a:p>
            <a:fld id="{3B169B20-9B28-4329-BB5B-5186BBB9255F}" type="slidenum">
              <a:rPr lang="pl-PL" smtClean="0"/>
              <a:t>8</a:t>
            </a:fld>
            <a:endParaRPr lang="pl-PL" dirty="0"/>
          </a:p>
        </p:txBody>
      </p:sp>
    </p:spTree>
    <p:extLst>
      <p:ext uri="{BB962C8B-B14F-4D97-AF65-F5344CB8AC3E}">
        <p14:creationId xmlns:p14="http://schemas.microsoft.com/office/powerpoint/2010/main" val="229702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Co-operation with Parents’ Board (2)</a:t>
            </a:r>
          </a:p>
          <a:p>
            <a:pPr>
              <a:spcBef>
                <a:spcPts val="600"/>
              </a:spcBef>
              <a:spcAft>
                <a:spcPts val="600"/>
              </a:spcAft>
            </a:pPr>
            <a:r>
              <a:rPr lang="en-GB" sz="1200" b="1" dirty="0"/>
              <a:t>‘</a:t>
            </a:r>
            <a:r>
              <a:rPr lang="en-GB" sz="1200" b="1" noProof="0" dirty="0"/>
              <a:t>Hero of our school’</a:t>
            </a:r>
            <a:r>
              <a:rPr lang="en-GB" sz="1200" noProof="0" dirty="0"/>
              <a:t> (finding the best student who achieved the greatest reputation among peers and faculty of our school)</a:t>
            </a:r>
          </a:p>
          <a:p>
            <a:pPr>
              <a:spcBef>
                <a:spcPts val="600"/>
              </a:spcBef>
              <a:spcAft>
                <a:spcPts val="600"/>
              </a:spcAft>
            </a:pPr>
            <a:r>
              <a:rPr lang="en-GB" sz="1200" noProof="0" dirty="0"/>
              <a:t>Parents of children with SEN (special educational needs) have got </a:t>
            </a:r>
            <a:r>
              <a:rPr lang="en-GB" sz="1200" b="1" noProof="0" dirty="0"/>
              <a:t>daily contact </a:t>
            </a:r>
            <a:r>
              <a:rPr lang="en-GB" sz="1200" noProof="0" dirty="0"/>
              <a:t>with the child’s assistants and teachers</a:t>
            </a:r>
          </a:p>
          <a:p>
            <a:pPr>
              <a:spcBef>
                <a:spcPts val="600"/>
              </a:spcBef>
              <a:spcAft>
                <a:spcPts val="600"/>
              </a:spcAft>
            </a:pPr>
            <a:r>
              <a:rPr lang="en-GB" sz="1200" b="1" noProof="0" dirty="0"/>
              <a:t>School debate </a:t>
            </a:r>
            <a:r>
              <a:rPr lang="en-GB" sz="1200" i="1" noProof="0" dirty="0"/>
              <a:t>Oxford debate </a:t>
            </a:r>
            <a:r>
              <a:rPr lang="fr-FR" sz="1200" i="1" dirty="0"/>
              <a:t>‘</a:t>
            </a:r>
            <a:r>
              <a:rPr lang="en-GB" sz="1200" noProof="0" dirty="0"/>
              <a:t>Everyone is an egoist’ – theory of the debate in practice</a:t>
            </a:r>
            <a:endParaRPr lang="en-GB" noProof="0" dirty="0"/>
          </a:p>
        </p:txBody>
      </p:sp>
      <p:sp>
        <p:nvSpPr>
          <p:cNvPr id="4" name="Slide Number Placeholder 3"/>
          <p:cNvSpPr>
            <a:spLocks noGrp="1"/>
          </p:cNvSpPr>
          <p:nvPr>
            <p:ph type="sldNum" sz="quarter" idx="10"/>
          </p:nvPr>
        </p:nvSpPr>
        <p:spPr/>
        <p:txBody>
          <a:bodyPr/>
          <a:lstStyle/>
          <a:p>
            <a:fld id="{3B169B20-9B28-4329-BB5B-5186BBB9255F}" type="slidenum">
              <a:rPr lang="pl-PL" smtClean="0"/>
              <a:t>9</a:t>
            </a:fld>
            <a:endParaRPr lang="pl-PL" dirty="0"/>
          </a:p>
        </p:txBody>
      </p:sp>
    </p:spTree>
    <p:extLst>
      <p:ext uri="{BB962C8B-B14F-4D97-AF65-F5344CB8AC3E}">
        <p14:creationId xmlns:p14="http://schemas.microsoft.com/office/powerpoint/2010/main" val="27526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pl-PL"/>
              <a:t>Kliknij, aby edytować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45F20BD-D858-470A-8CA0-062DC9F30A6B}" type="datetimeFigureOut">
              <a:rPr lang="pl-PL" smtClean="0"/>
              <a:t>2018-08-09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AD424F0-3948-4EB4-BD57-563CA4CC6815}" type="slidenum">
              <a:rPr lang="pl-PL" smtClean="0"/>
              <a:t>‹#›</a:t>
            </a:fld>
            <a:endParaRPr lang="pl-PL"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245F20BD-D858-470A-8CA0-062DC9F30A6B}" type="datetimeFigureOut">
              <a:rPr lang="pl-PL" smtClean="0"/>
              <a:t>2018-08-09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AD424F0-3948-4EB4-BD57-563CA4CC6815}" type="slidenum">
              <a:rPr lang="pl-PL" smtClean="0"/>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pl-PL"/>
              <a:t>Kliknij, aby edytować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45F20BD-D858-470A-8CA0-062DC9F30A6B}" type="datetimeFigureOut">
              <a:rPr lang="pl-PL" smtClean="0"/>
              <a:t>2018-08-09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AD424F0-3948-4EB4-BD57-563CA4CC6815}" type="slidenum">
              <a:rPr lang="pl-PL" smtClean="0"/>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245F20BD-D858-470A-8CA0-062DC9F30A6B}" type="datetimeFigureOut">
              <a:rPr lang="pl-PL" smtClean="0"/>
              <a:t>2018-08-09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AD424F0-3948-4EB4-BD57-563CA4CC6815}" type="slidenum">
              <a:rPr lang="pl-PL" smtClean="0"/>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pl-PL"/>
              <a:t>Kliknij, aby edytować styl</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45F20BD-D858-470A-8CA0-062DC9F30A6B}" type="datetimeFigureOut">
              <a:rPr lang="pl-PL" smtClean="0"/>
              <a:t>2018-08-09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7AD424F0-3948-4EB4-BD57-563CA4CC6815}" type="slidenum">
              <a:rPr lang="pl-PL" smtClean="0"/>
              <a:t>‹#›</a:t>
            </a:fld>
            <a:endParaRPr lang="pl-PL"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45F20BD-D858-470A-8CA0-062DC9F30A6B}" type="datetimeFigureOut">
              <a:rPr lang="pl-PL" smtClean="0"/>
              <a:t>2018-08-09</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7AD424F0-3948-4EB4-BD57-563CA4CC6815}" type="slidenum">
              <a:rPr lang="pl-PL" smtClean="0"/>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45F20BD-D858-470A-8CA0-062DC9F30A6B}" type="datetimeFigureOut">
              <a:rPr lang="pl-PL" smtClean="0"/>
              <a:t>2018-08-09</a:t>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7AD424F0-3948-4EB4-BD57-563CA4CC6815}" type="slidenum">
              <a:rPr lang="pl-PL" smtClean="0"/>
              <a:t>‹#›</a:t>
            </a:fld>
            <a:endParaRPr lang="pl-PL"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245F20BD-D858-470A-8CA0-062DC9F30A6B}" type="datetimeFigureOut">
              <a:rPr lang="pl-PL" smtClean="0"/>
              <a:t>2018-08-09</a:t>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7AD424F0-3948-4EB4-BD57-563CA4CC6815}" type="slidenum">
              <a:rPr lang="pl-PL" smtClean="0"/>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F20BD-D858-470A-8CA0-062DC9F30A6B}" type="datetimeFigureOut">
              <a:rPr lang="pl-PL" smtClean="0"/>
              <a:t>2018-08-09</a:t>
            </a:fld>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7AD424F0-3948-4EB4-BD57-563CA4CC6815}" type="slidenum">
              <a:rPr lang="pl-PL" smtClean="0"/>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45F20BD-D858-470A-8CA0-062DC9F30A6B}" type="datetimeFigureOut">
              <a:rPr lang="pl-PL" smtClean="0"/>
              <a:t>2018-08-09</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7AD424F0-3948-4EB4-BD57-563CA4CC6815}" type="slidenum">
              <a:rPr lang="pl-PL" smtClean="0"/>
              <a:t>‹#›</a:t>
            </a:fld>
            <a:endParaRPr lang="pl-PL"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a:t>Kliknij ikonę, aby dodać obraz</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45F20BD-D858-470A-8CA0-062DC9F30A6B}" type="datetimeFigureOut">
              <a:rPr lang="pl-PL" smtClean="0"/>
              <a:t>2018-08-09</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7AD424F0-3948-4EB4-BD57-563CA4CC6815}" type="slidenum">
              <a:rPr lang="pl-PL" smtClean="0"/>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45F20BD-D858-470A-8CA0-062DC9F30A6B}" type="datetimeFigureOut">
              <a:rPr lang="pl-PL" smtClean="0"/>
              <a:t>2018-08-09</a:t>
            </a:fld>
            <a:endParaRPr lang="pl-PL"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pl-PL"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AD424F0-3948-4EB4-BD57-563CA4CC6815}" type="slidenum">
              <a:rPr lang="pl-PL" smtClean="0"/>
              <a:t>‹#›</a:t>
            </a:fld>
            <a:endParaRPr lang="pl-P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196752"/>
            <a:ext cx="7916416" cy="2016224"/>
          </a:xfrm>
        </p:spPr>
        <p:txBody>
          <a:bodyPr>
            <a:noAutofit/>
          </a:bodyPr>
          <a:lstStyle/>
          <a:p>
            <a:pPr>
              <a:lnSpc>
                <a:spcPct val="120000"/>
              </a:lnSpc>
            </a:pPr>
            <a:r>
              <a:rPr lang="en-GB" sz="4000" noProof="0" dirty="0"/>
              <a:t>DEVELOPING PARTNERSHIP WITH UNIVERSITIES</a:t>
            </a:r>
            <a:br>
              <a:rPr lang="en-GB" sz="4000" noProof="0" dirty="0"/>
            </a:br>
            <a:r>
              <a:rPr lang="en-GB" sz="2800" i="1" noProof="0" dirty="0"/>
              <a:t>SESSION: COLLABORATION</a:t>
            </a:r>
          </a:p>
        </p:txBody>
      </p:sp>
      <p:sp>
        <p:nvSpPr>
          <p:cNvPr id="3" name="Podtytuł 2"/>
          <p:cNvSpPr>
            <a:spLocks noGrp="1"/>
          </p:cNvSpPr>
          <p:nvPr>
            <p:ph type="subTitle" idx="1"/>
          </p:nvPr>
        </p:nvSpPr>
        <p:spPr>
          <a:xfrm>
            <a:off x="2843808" y="3565731"/>
            <a:ext cx="6048671" cy="2887605"/>
          </a:xfrm>
        </p:spPr>
        <p:txBody>
          <a:bodyPr>
            <a:normAutofit/>
          </a:bodyPr>
          <a:lstStyle/>
          <a:p>
            <a:r>
              <a:rPr lang="en-GB" sz="3000" noProof="0" dirty="0"/>
              <a:t>Lidia Kazberuk</a:t>
            </a:r>
          </a:p>
          <a:p>
            <a:r>
              <a:rPr lang="en-GB" sz="3000" noProof="0" dirty="0"/>
              <a:t>and</a:t>
            </a:r>
          </a:p>
          <a:p>
            <a:r>
              <a:rPr lang="en-GB" sz="3000" noProof="0" dirty="0"/>
              <a:t>Representatives of the Parents’ Board</a:t>
            </a:r>
          </a:p>
          <a:p>
            <a:pPr>
              <a:spcBef>
                <a:spcPts val="2400"/>
              </a:spcBef>
            </a:pPr>
            <a:r>
              <a:rPr lang="en-GB" sz="2800" i="1" noProof="0" dirty="0"/>
              <a:t>6 April 2017</a:t>
            </a:r>
          </a:p>
        </p:txBody>
      </p:sp>
      <p:pic>
        <p:nvPicPr>
          <p:cNvPr id="4" name="Picture Placeholder 6" descr="Raising the Achievement of All Learners in Inclusive Education" title="Raising Achievement project logo"/>
          <p:cNvPicPr>
            <a:picLocks noChangeAspect="1"/>
          </p:cNvPicPr>
          <p:nvPr/>
        </p:nvPicPr>
        <p:blipFill>
          <a:blip r:embed="rId3"/>
          <a:srcRect t="3851" b="3851"/>
          <a:stretch>
            <a:fillRect/>
          </a:stretch>
        </p:blipFill>
        <p:spPr>
          <a:xfrm>
            <a:off x="539552" y="404664"/>
            <a:ext cx="3809132" cy="927283"/>
          </a:xfrm>
          <a:prstGeom prst="rect">
            <a:avLst/>
          </a:prstGeom>
        </p:spPr>
      </p:pic>
      <p:pic>
        <p:nvPicPr>
          <p:cNvPr id="1026" name="Picture 2" descr="ZespółSzkół w Łajskach" title="ZespółSzkół w Łajska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9" y="3573015"/>
            <a:ext cx="1584176" cy="18307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descr="European Agency for Special Needs and Inclusive Education" title="Agenc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61" y="5403812"/>
            <a:ext cx="2612591" cy="11355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518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noProof="0" dirty="0"/>
              <a:t>Co-operation with graduates</a:t>
            </a:r>
          </a:p>
        </p:txBody>
      </p:sp>
      <p:sp>
        <p:nvSpPr>
          <p:cNvPr id="3" name="Symbol zastępczy zawartości 2"/>
          <p:cNvSpPr>
            <a:spLocks noGrp="1"/>
          </p:cNvSpPr>
          <p:nvPr>
            <p:ph sz="half" idx="1"/>
          </p:nvPr>
        </p:nvSpPr>
        <p:spPr>
          <a:xfrm>
            <a:off x="457200" y="1673352"/>
            <a:ext cx="5410944" cy="4718304"/>
          </a:xfrm>
        </p:spPr>
        <p:txBody>
          <a:bodyPr>
            <a:noAutofit/>
          </a:bodyPr>
          <a:lstStyle/>
          <a:p>
            <a:pPr>
              <a:spcBef>
                <a:spcPts val="600"/>
              </a:spcBef>
            </a:pPr>
            <a:r>
              <a:rPr lang="en-GB" sz="2300" noProof="0" dirty="0"/>
              <a:t>Students meet with graduates to play together in the School Orchestra </a:t>
            </a:r>
            <a:r>
              <a:rPr lang="en-GB" sz="2300" noProof="0" dirty="0">
                <a:solidFill>
                  <a:prstClr val="black"/>
                </a:solidFill>
              </a:rPr>
              <a:t>once a week.</a:t>
            </a:r>
            <a:endParaRPr lang="en-GB" sz="2300" noProof="0" dirty="0"/>
          </a:p>
          <a:p>
            <a:pPr>
              <a:spcBef>
                <a:spcPts val="600"/>
              </a:spcBef>
            </a:pPr>
            <a:r>
              <a:rPr lang="en-GB" sz="2300" noProof="0" dirty="0"/>
              <a:t>Students are open to pro-social attitudes working in the orchestral sections.</a:t>
            </a:r>
          </a:p>
          <a:p>
            <a:pPr>
              <a:spcBef>
                <a:spcPts val="600"/>
              </a:spcBef>
            </a:pPr>
            <a:r>
              <a:rPr lang="en-GB" sz="2300" noProof="0" dirty="0"/>
              <a:t>The School Orchestra is a unique structure where young musicians create positive attitudes, learn teamwork and common responsibility for the work of the whole team.</a:t>
            </a:r>
          </a:p>
          <a:p>
            <a:pPr>
              <a:spcBef>
                <a:spcPts val="600"/>
              </a:spcBef>
            </a:pPr>
            <a:r>
              <a:rPr lang="en-GB" sz="2300" noProof="0" dirty="0"/>
              <a:t>The Orchestra is learning by doing – students learn from each other.</a:t>
            </a:r>
          </a:p>
        </p:txBody>
      </p:sp>
      <p:pic>
        <p:nvPicPr>
          <p:cNvPr id="4" name="Picture 4" descr="Five young learners posing and smiling" title="Learners' self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340768"/>
            <a:ext cx="2904825" cy="21867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descr="Two young learners pose with saxophones" title="Saxophone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3573016"/>
            <a:ext cx="2257812" cy="30030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80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noProof="0" dirty="0"/>
              <a:t>Partnership with universities – interns</a:t>
            </a:r>
          </a:p>
        </p:txBody>
      </p:sp>
      <p:sp>
        <p:nvSpPr>
          <p:cNvPr id="3" name="Symbol zastępczy zawartości 2"/>
          <p:cNvSpPr>
            <a:spLocks noGrp="1"/>
          </p:cNvSpPr>
          <p:nvPr>
            <p:ph idx="1"/>
          </p:nvPr>
        </p:nvSpPr>
        <p:spPr>
          <a:xfrm>
            <a:off x="1979712" y="1656184"/>
            <a:ext cx="6840760" cy="4941168"/>
          </a:xfrm>
        </p:spPr>
        <p:txBody>
          <a:bodyPr>
            <a:normAutofit fontScale="92500" lnSpcReduction="20000"/>
          </a:bodyPr>
          <a:lstStyle/>
          <a:p>
            <a:pPr marL="0" indent="0">
              <a:lnSpc>
                <a:spcPct val="120000"/>
              </a:lnSpc>
              <a:spcAft>
                <a:spcPts val="1200"/>
              </a:spcAft>
              <a:buNone/>
            </a:pPr>
            <a:r>
              <a:rPr lang="en-GB" sz="3200" noProof="0" dirty="0"/>
              <a:t>Interns from different Universities:</a:t>
            </a:r>
          </a:p>
          <a:p>
            <a:pPr>
              <a:lnSpc>
                <a:spcPct val="140000"/>
              </a:lnSpc>
              <a:spcBef>
                <a:spcPts val="600"/>
              </a:spcBef>
              <a:spcAft>
                <a:spcPts val="600"/>
              </a:spcAft>
            </a:pPr>
            <a:r>
              <a:rPr lang="en-GB" sz="2600" noProof="0" dirty="0"/>
              <a:t>University of Warsaw</a:t>
            </a:r>
          </a:p>
          <a:p>
            <a:pPr>
              <a:lnSpc>
                <a:spcPct val="140000"/>
              </a:lnSpc>
              <a:spcBef>
                <a:spcPts val="600"/>
              </a:spcBef>
              <a:spcAft>
                <a:spcPts val="600"/>
              </a:spcAft>
            </a:pPr>
            <a:r>
              <a:rPr lang="en-GB" sz="2600" noProof="0" dirty="0"/>
              <a:t>Cardinal Stefan Wyszyński University in Warsaw</a:t>
            </a:r>
          </a:p>
          <a:p>
            <a:pPr>
              <a:lnSpc>
                <a:spcPct val="140000"/>
              </a:lnSpc>
              <a:spcBef>
                <a:spcPts val="600"/>
              </a:spcBef>
              <a:spcAft>
                <a:spcPts val="600"/>
              </a:spcAft>
            </a:pPr>
            <a:r>
              <a:rPr lang="en-GB" sz="2600" noProof="0" dirty="0"/>
              <a:t>Józef Piłsudski University of Physical Education in Warsaw</a:t>
            </a:r>
          </a:p>
          <a:p>
            <a:pPr>
              <a:lnSpc>
                <a:spcPct val="140000"/>
              </a:lnSpc>
              <a:spcBef>
                <a:spcPts val="600"/>
              </a:spcBef>
              <a:spcAft>
                <a:spcPts val="600"/>
              </a:spcAft>
            </a:pPr>
            <a:r>
              <a:rPr lang="en-GB" sz="2600" noProof="0" dirty="0"/>
              <a:t>Christian Theological Academy in Warsaw</a:t>
            </a:r>
          </a:p>
          <a:p>
            <a:pPr>
              <a:lnSpc>
                <a:spcPct val="140000"/>
              </a:lnSpc>
              <a:spcBef>
                <a:spcPts val="600"/>
              </a:spcBef>
              <a:spcAft>
                <a:spcPts val="600"/>
              </a:spcAft>
            </a:pPr>
            <a:r>
              <a:rPr lang="en-GB" sz="2600" noProof="0" dirty="0"/>
              <a:t>University of Humanities and Economics in Lodz</a:t>
            </a:r>
          </a:p>
        </p:txBody>
      </p:sp>
      <p:pic>
        <p:nvPicPr>
          <p:cNvPr id="2050" name="Picture 2" descr="University of Warsaw" title="University of Warsa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48880"/>
            <a:ext cx="1728192" cy="6747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descr="Cardinal Stefan Wyszyński University" title="Cardinal Stefan Wyszyński Universit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140968"/>
            <a:ext cx="720080" cy="746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descr="Józef Piłsudski University of Physical Education in Warsaw" title="Józef Piłsudski University of Physical Educatio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3" y="4149080"/>
            <a:ext cx="1872208" cy="4581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descr="University of Humanities and Economics" title="University of Humanities and Economic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5949280"/>
            <a:ext cx="657225" cy="628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4" name="Picture 6" descr="Christian Theological Academy" title="Christian Theological Academy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5068718"/>
            <a:ext cx="648072" cy="7365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19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990600"/>
          </a:xfrm>
        </p:spPr>
        <p:txBody>
          <a:bodyPr>
            <a:normAutofit fontScale="90000"/>
          </a:bodyPr>
          <a:lstStyle/>
          <a:p>
            <a:r>
              <a:rPr lang="en-GB" noProof="0" dirty="0"/>
              <a:t>Special Pedagogics Academy in Warsaw</a:t>
            </a:r>
          </a:p>
        </p:txBody>
      </p:sp>
      <p:sp>
        <p:nvSpPr>
          <p:cNvPr id="7" name="Symbol zastępczy zawartości 6"/>
          <p:cNvSpPr>
            <a:spLocks noGrp="1"/>
          </p:cNvSpPr>
          <p:nvPr>
            <p:ph idx="1"/>
          </p:nvPr>
        </p:nvSpPr>
        <p:spPr>
          <a:xfrm>
            <a:off x="323528" y="1484784"/>
            <a:ext cx="8280920" cy="4968552"/>
          </a:xfrm>
        </p:spPr>
        <p:txBody>
          <a:bodyPr>
            <a:noAutofit/>
          </a:bodyPr>
          <a:lstStyle/>
          <a:p>
            <a:pPr>
              <a:spcBef>
                <a:spcPts val="600"/>
              </a:spcBef>
            </a:pPr>
            <a:r>
              <a:rPr lang="en-GB" sz="2800" noProof="0" dirty="0"/>
              <a:t>Established in 1922</a:t>
            </a:r>
          </a:p>
          <a:p>
            <a:pPr>
              <a:spcBef>
                <a:spcPts val="600"/>
              </a:spcBef>
            </a:pPr>
            <a:r>
              <a:rPr lang="en-GB" sz="2800" noProof="0" dirty="0"/>
              <a:t>7,000 students</a:t>
            </a:r>
          </a:p>
          <a:p>
            <a:pPr>
              <a:spcBef>
                <a:spcPts val="600"/>
              </a:spcBef>
            </a:pPr>
            <a:r>
              <a:rPr lang="en-GB" sz="2800" noProof="0" dirty="0"/>
              <a:t>Focuses on training of teachers and teacher assistants to children, adolescents and adults with intellectual difficulties, hearing, speech or sight impediment, motor impairment, physical disabilities, as well as emotional and behavioural disorders</a:t>
            </a:r>
          </a:p>
          <a:p>
            <a:pPr>
              <a:spcBef>
                <a:spcPts val="600"/>
              </a:spcBef>
            </a:pPr>
            <a:r>
              <a:rPr lang="en-GB" sz="2800" noProof="0" dirty="0"/>
              <a:t>Pedagogical courses prepare for working both at school (a school pedagogue) and other special education centres</a:t>
            </a:r>
          </a:p>
        </p:txBody>
      </p:sp>
      <p:pic>
        <p:nvPicPr>
          <p:cNvPr id="4" name="Picture 2" descr="Special Pedagogics Academy in Warsaw" title="Special Pedagogics Academy in Warsa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268760"/>
            <a:ext cx="2568578" cy="12018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879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990600"/>
          </a:xfrm>
        </p:spPr>
        <p:txBody>
          <a:bodyPr>
            <a:normAutofit fontScale="90000"/>
          </a:bodyPr>
          <a:lstStyle/>
          <a:p>
            <a:r>
              <a:rPr lang="en-GB" noProof="0" dirty="0"/>
              <a:t>Special Pedagogics Academy in Warsaw – partnership</a:t>
            </a:r>
          </a:p>
        </p:txBody>
      </p:sp>
      <p:pic>
        <p:nvPicPr>
          <p:cNvPr id="5" name="Picture 2" descr="Special Pedagogics Academy in Warsaw" title="Special Pedagogics Academy in Warsa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00" y="5763136"/>
            <a:ext cx="2340000" cy="1094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467544" y="1484784"/>
            <a:ext cx="8229600" cy="5020816"/>
          </a:xfrm>
        </p:spPr>
        <p:txBody>
          <a:bodyPr>
            <a:normAutofit fontScale="92500" lnSpcReduction="10000"/>
          </a:bodyPr>
          <a:lstStyle/>
          <a:p>
            <a:pPr>
              <a:lnSpc>
                <a:spcPct val="110000"/>
              </a:lnSpc>
              <a:spcBef>
                <a:spcPts val="600"/>
              </a:spcBef>
            </a:pPr>
            <a:r>
              <a:rPr lang="en-GB" sz="2800" noProof="0" dirty="0"/>
              <a:t>Creating projects and curriculum for students and teachers in inclusive education</a:t>
            </a:r>
          </a:p>
          <a:p>
            <a:pPr>
              <a:lnSpc>
                <a:spcPct val="110000"/>
              </a:lnSpc>
              <a:spcBef>
                <a:spcPts val="600"/>
              </a:spcBef>
            </a:pPr>
            <a:r>
              <a:rPr lang="en-GB" sz="2800" noProof="0" dirty="0"/>
              <a:t>Taking common implementation of the work of scientific research and projects, including those co-financed by the European Union</a:t>
            </a:r>
          </a:p>
          <a:p>
            <a:pPr>
              <a:lnSpc>
                <a:spcPct val="110000"/>
              </a:lnSpc>
              <a:spcBef>
                <a:spcPts val="600"/>
              </a:spcBef>
            </a:pPr>
            <a:r>
              <a:rPr lang="en-GB" sz="2800" noProof="0" dirty="0"/>
              <a:t>Creating modular improvement courses</a:t>
            </a:r>
          </a:p>
          <a:p>
            <a:pPr>
              <a:lnSpc>
                <a:spcPct val="110000"/>
              </a:lnSpc>
              <a:spcBef>
                <a:spcPts val="600"/>
              </a:spcBef>
            </a:pPr>
            <a:r>
              <a:rPr lang="en-GB" sz="2800" noProof="0" dirty="0"/>
              <a:t>Creating and implementing new curriculums and improving those carried out by the University</a:t>
            </a:r>
          </a:p>
          <a:p>
            <a:pPr>
              <a:lnSpc>
                <a:spcPct val="110000"/>
              </a:lnSpc>
              <a:spcBef>
                <a:spcPts val="600"/>
              </a:spcBef>
            </a:pPr>
            <a:r>
              <a:rPr lang="en-GB" sz="2800" noProof="0" dirty="0"/>
              <a:t>Creating common research teams</a:t>
            </a:r>
          </a:p>
          <a:p>
            <a:pPr>
              <a:lnSpc>
                <a:spcPct val="110000"/>
              </a:lnSpc>
              <a:spcBef>
                <a:spcPts val="600"/>
              </a:spcBef>
            </a:pPr>
            <a:r>
              <a:rPr lang="en-GB" sz="2800" noProof="0" dirty="0"/>
              <a:t>Sharing teaching staff to carry out practical or theoretical classes</a:t>
            </a:r>
          </a:p>
        </p:txBody>
      </p:sp>
    </p:spTree>
    <p:extLst>
      <p:ext uri="{BB962C8B-B14F-4D97-AF65-F5344CB8AC3E}">
        <p14:creationId xmlns:p14="http://schemas.microsoft.com/office/powerpoint/2010/main" val="209845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548680"/>
            <a:ext cx="8373616" cy="990600"/>
          </a:xfrm>
        </p:spPr>
        <p:txBody>
          <a:bodyPr>
            <a:normAutofit fontScale="90000"/>
          </a:bodyPr>
          <a:lstStyle/>
          <a:p>
            <a:r>
              <a:rPr lang="en-GB" noProof="0" dirty="0"/>
              <a:t>Special Pedagogics Academy in Warsaw – partnership – duties of the school in Łajski</a:t>
            </a:r>
          </a:p>
        </p:txBody>
      </p:sp>
      <p:sp>
        <p:nvSpPr>
          <p:cNvPr id="3" name="Symbol zastępczy zawartości 2"/>
          <p:cNvSpPr>
            <a:spLocks noGrp="1"/>
          </p:cNvSpPr>
          <p:nvPr>
            <p:ph sz="half" idx="1"/>
          </p:nvPr>
        </p:nvSpPr>
        <p:spPr>
          <a:xfrm>
            <a:off x="395535" y="1772816"/>
            <a:ext cx="3870343" cy="3600400"/>
          </a:xfrm>
        </p:spPr>
        <p:txBody>
          <a:bodyPr>
            <a:normAutofit/>
          </a:bodyPr>
          <a:lstStyle/>
          <a:p>
            <a:pPr>
              <a:spcBef>
                <a:spcPts val="600"/>
              </a:spcBef>
              <a:spcAft>
                <a:spcPts val="600"/>
              </a:spcAft>
            </a:pPr>
            <a:r>
              <a:rPr lang="en-GB" sz="2800" noProof="0" dirty="0"/>
              <a:t>Reviewing the curriculum, including the purposes and effects of education and study plans in the context of the requirements of the labour market.</a:t>
            </a:r>
            <a:endParaRPr lang="en-GB" noProof="0" dirty="0"/>
          </a:p>
        </p:txBody>
      </p:sp>
      <p:sp>
        <p:nvSpPr>
          <p:cNvPr id="4" name="Symbol zastępczy zawartości 3"/>
          <p:cNvSpPr>
            <a:spLocks noGrp="1"/>
          </p:cNvSpPr>
          <p:nvPr>
            <p:ph sz="half" idx="2"/>
          </p:nvPr>
        </p:nvSpPr>
        <p:spPr>
          <a:xfrm>
            <a:off x="323528" y="5301208"/>
            <a:ext cx="8642151" cy="1152128"/>
          </a:xfrm>
        </p:spPr>
        <p:txBody>
          <a:bodyPr>
            <a:normAutofit/>
          </a:bodyPr>
          <a:lstStyle/>
          <a:p>
            <a:pPr>
              <a:spcBef>
                <a:spcPts val="600"/>
              </a:spcBef>
              <a:spcAft>
                <a:spcPts val="600"/>
              </a:spcAft>
            </a:pPr>
            <a:r>
              <a:rPr lang="en-GB" noProof="0" dirty="0"/>
              <a:t>Providing workshops in the school and mentoring the interns.</a:t>
            </a:r>
          </a:p>
        </p:txBody>
      </p:sp>
      <p:pic>
        <p:nvPicPr>
          <p:cNvPr id="2051" name="Picture 3" descr="Attendees at a workshop" title="Work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204864"/>
            <a:ext cx="4731791" cy="26642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723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3429000"/>
            <a:ext cx="8229600" cy="990600"/>
          </a:xfrm>
        </p:spPr>
        <p:txBody>
          <a:bodyPr/>
          <a:lstStyle/>
          <a:p>
            <a:pPr algn="ctr"/>
            <a:r>
              <a:rPr lang="en-GB" noProof="0" dirty="0"/>
              <a:t>Thank you for your attention!</a:t>
            </a:r>
          </a:p>
        </p:txBody>
      </p:sp>
      <p:pic>
        <p:nvPicPr>
          <p:cNvPr id="4" name="Picture 2" descr="ZespółSzkół w Łajska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48680"/>
            <a:ext cx="2736304" cy="31622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Placeholder 6" descr="Raising the Achievement of All Learners in Inclusive Education"/>
          <p:cNvPicPr>
            <a:picLocks noChangeAspect="1"/>
          </p:cNvPicPr>
          <p:nvPr/>
        </p:nvPicPr>
        <p:blipFill>
          <a:blip r:embed="rId4"/>
          <a:srcRect t="3851" b="3851"/>
          <a:stretch>
            <a:fillRect/>
          </a:stretch>
        </p:blipFill>
        <p:spPr>
          <a:xfrm>
            <a:off x="5076056" y="692696"/>
            <a:ext cx="3809132" cy="927283"/>
          </a:xfrm>
          <a:prstGeom prst="rect">
            <a:avLst/>
          </a:prstGeom>
        </p:spPr>
      </p:pic>
      <p:pic>
        <p:nvPicPr>
          <p:cNvPr id="6" name="Picture 3" descr="European Agency for Special Needs and Inclusive Educat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16" y="5751096"/>
            <a:ext cx="2219284" cy="9645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18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404664"/>
            <a:ext cx="8568952" cy="990600"/>
          </a:xfrm>
        </p:spPr>
        <p:txBody>
          <a:bodyPr>
            <a:noAutofit/>
          </a:bodyPr>
          <a:lstStyle/>
          <a:p>
            <a:pPr algn="l"/>
            <a:r>
              <a:rPr lang="en-GB" sz="3800" noProof="0" dirty="0"/>
              <a:t>Co-operation with institutions and schools</a:t>
            </a:r>
          </a:p>
        </p:txBody>
      </p:sp>
      <p:sp>
        <p:nvSpPr>
          <p:cNvPr id="3" name="Symbol zastępczy zawartości 2"/>
          <p:cNvSpPr>
            <a:spLocks noGrp="1"/>
          </p:cNvSpPr>
          <p:nvPr>
            <p:ph idx="1"/>
          </p:nvPr>
        </p:nvSpPr>
        <p:spPr>
          <a:xfrm>
            <a:off x="179512" y="1340768"/>
            <a:ext cx="8507288" cy="5136232"/>
          </a:xfrm>
        </p:spPr>
        <p:txBody>
          <a:bodyPr>
            <a:normAutofit/>
          </a:bodyPr>
          <a:lstStyle/>
          <a:p>
            <a:pPr algn="l">
              <a:lnSpc>
                <a:spcPct val="90000"/>
              </a:lnSpc>
              <a:buFont typeface="Arial"/>
              <a:buChar char="•"/>
            </a:pPr>
            <a:r>
              <a:rPr lang="en-GB" sz="2800" noProof="0" dirty="0">
                <a:solidFill>
                  <a:srgbClr val="000000"/>
                </a:solidFill>
              </a:rPr>
              <a:t>Psychological and Pedagogical Counselling Centre (PPP)</a:t>
            </a:r>
          </a:p>
          <a:p>
            <a:pPr algn="l">
              <a:lnSpc>
                <a:spcPct val="90000"/>
              </a:lnSpc>
              <a:buFont typeface="Arial"/>
              <a:buChar char="•"/>
            </a:pPr>
            <a:r>
              <a:rPr lang="en-GB" sz="2800" noProof="0" dirty="0">
                <a:solidFill>
                  <a:srgbClr val="000000"/>
                </a:solidFill>
              </a:rPr>
              <a:t>Commune Wieliszew</a:t>
            </a:r>
          </a:p>
          <a:p>
            <a:pPr algn="l">
              <a:lnSpc>
                <a:spcPct val="90000"/>
              </a:lnSpc>
              <a:buFont typeface="Arial"/>
              <a:buChar char="•"/>
            </a:pPr>
            <a:r>
              <a:rPr lang="en-GB" sz="2800" noProof="0" dirty="0">
                <a:solidFill>
                  <a:srgbClr val="000000"/>
                </a:solidFill>
              </a:rPr>
              <a:t>Social Welfare Centre (OPS)</a:t>
            </a:r>
          </a:p>
          <a:p>
            <a:pPr algn="l">
              <a:lnSpc>
                <a:spcPct val="90000"/>
              </a:lnSpc>
              <a:buFont typeface="Arial"/>
              <a:buChar char="•"/>
            </a:pPr>
            <a:r>
              <a:rPr lang="en-GB" sz="2800" noProof="0" dirty="0">
                <a:solidFill>
                  <a:srgbClr val="000000"/>
                </a:solidFill>
              </a:rPr>
              <a:t>District Centre of Social Integration (CIS)</a:t>
            </a:r>
          </a:p>
          <a:p>
            <a:pPr algn="l">
              <a:lnSpc>
                <a:spcPct val="90000"/>
              </a:lnSpc>
              <a:buFont typeface="Arial"/>
              <a:buChar char="•"/>
            </a:pPr>
            <a:r>
              <a:rPr lang="en-GB" sz="2800" noProof="0" dirty="0">
                <a:solidFill>
                  <a:srgbClr val="000000"/>
                </a:solidFill>
              </a:rPr>
              <a:t>Centre for Education Development (ORE)</a:t>
            </a:r>
          </a:p>
          <a:p>
            <a:pPr algn="l">
              <a:lnSpc>
                <a:spcPct val="90000"/>
              </a:lnSpc>
              <a:buFont typeface="Arial"/>
              <a:buChar char="•"/>
            </a:pPr>
            <a:r>
              <a:rPr lang="en-GB" sz="2800" noProof="0" dirty="0">
                <a:solidFill>
                  <a:srgbClr val="000000"/>
                </a:solidFill>
              </a:rPr>
              <a:t>Educational Research Institute (IBE)</a:t>
            </a:r>
          </a:p>
          <a:p>
            <a:pPr algn="l">
              <a:lnSpc>
                <a:spcPct val="90000"/>
              </a:lnSpc>
              <a:buFont typeface="Arial"/>
              <a:buChar char="•"/>
            </a:pPr>
            <a:r>
              <a:rPr lang="en-GB" sz="2800" noProof="0" dirty="0">
                <a:solidFill>
                  <a:srgbClr val="000000"/>
                </a:solidFill>
              </a:rPr>
              <a:t>The State Fund For Rehabilitation of Disabled Persons (PFRON)</a:t>
            </a:r>
          </a:p>
          <a:p>
            <a:pPr algn="l">
              <a:lnSpc>
                <a:spcPct val="90000"/>
              </a:lnSpc>
              <a:buFont typeface="Arial"/>
              <a:buChar char="•"/>
            </a:pPr>
            <a:r>
              <a:rPr lang="en-GB" sz="2800" noProof="0" dirty="0">
                <a:solidFill>
                  <a:srgbClr val="000000"/>
                </a:solidFill>
              </a:rPr>
              <a:t>Ravimed </a:t>
            </a:r>
          </a:p>
          <a:p>
            <a:pPr algn="l">
              <a:lnSpc>
                <a:spcPct val="90000"/>
              </a:lnSpc>
              <a:buFont typeface="Arial"/>
              <a:buChar char="•"/>
            </a:pPr>
            <a:r>
              <a:rPr lang="en-GB" sz="2800" noProof="0" dirty="0">
                <a:solidFill>
                  <a:srgbClr val="000000"/>
                </a:solidFill>
              </a:rPr>
              <a:t>Other schools – trainings and internships</a:t>
            </a:r>
          </a:p>
        </p:txBody>
      </p:sp>
    </p:spTree>
    <p:extLst>
      <p:ext uri="{BB962C8B-B14F-4D97-AF65-F5344CB8AC3E}">
        <p14:creationId xmlns:p14="http://schemas.microsoft.com/office/powerpoint/2010/main" val="125655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50168"/>
            <a:ext cx="8532440" cy="990600"/>
          </a:xfrm>
        </p:spPr>
        <p:txBody>
          <a:bodyPr>
            <a:normAutofit fontScale="90000"/>
          </a:bodyPr>
          <a:lstStyle/>
          <a:p>
            <a:pPr algn="l"/>
            <a:r>
              <a:rPr lang="en-GB" sz="3600" noProof="0" dirty="0"/>
              <a:t>Continuation of participating in many projects (1)</a:t>
            </a:r>
          </a:p>
        </p:txBody>
      </p:sp>
      <p:sp>
        <p:nvSpPr>
          <p:cNvPr id="3" name="Symbol zastępczy zawartości 2"/>
          <p:cNvSpPr>
            <a:spLocks noGrp="1"/>
          </p:cNvSpPr>
          <p:nvPr>
            <p:ph idx="1"/>
          </p:nvPr>
        </p:nvSpPr>
        <p:spPr>
          <a:xfrm>
            <a:off x="457200" y="1340768"/>
            <a:ext cx="8229600" cy="2160240"/>
          </a:xfrm>
        </p:spPr>
        <p:txBody>
          <a:bodyPr>
            <a:normAutofit fontScale="92500" lnSpcReduction="20000"/>
          </a:bodyPr>
          <a:lstStyle/>
          <a:p>
            <a:pPr marL="0" indent="0" algn="l">
              <a:lnSpc>
                <a:spcPct val="80000"/>
              </a:lnSpc>
              <a:buNone/>
            </a:pPr>
            <a:r>
              <a:rPr lang="en-GB" sz="3000" noProof="0" dirty="0"/>
              <a:t>PNWM – (Polish–German Youth Co-operation)</a:t>
            </a:r>
          </a:p>
          <a:p>
            <a:pPr algn="l">
              <a:lnSpc>
                <a:spcPct val="110000"/>
              </a:lnSpc>
              <a:spcBef>
                <a:spcPts val="550"/>
              </a:spcBef>
            </a:pPr>
            <a:r>
              <a:rPr lang="en-GB" sz="3000" noProof="0" dirty="0"/>
              <a:t>The project focuses on youth co-operation, meeting once a year in Poland or Germany and playing in the symphonic orchestra consisted of two orchestras – Polish and German</a:t>
            </a:r>
          </a:p>
        </p:txBody>
      </p:sp>
      <p:pic>
        <p:nvPicPr>
          <p:cNvPr id="1027" name="Picture 3" descr="Members of the orchestra playing the drums" title="Youth orches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501008"/>
            <a:ext cx="4832995" cy="324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45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990600"/>
          </a:xfrm>
        </p:spPr>
        <p:txBody>
          <a:bodyPr>
            <a:noAutofit/>
          </a:bodyPr>
          <a:lstStyle/>
          <a:p>
            <a:r>
              <a:rPr lang="en-GB" sz="3100" noProof="0" dirty="0"/>
              <a:t>Continuation of participating in many projects (2)</a:t>
            </a:r>
          </a:p>
        </p:txBody>
      </p:sp>
      <p:sp>
        <p:nvSpPr>
          <p:cNvPr id="3" name="Symbol zastępczy zawartości 2"/>
          <p:cNvSpPr>
            <a:spLocks noGrp="1"/>
          </p:cNvSpPr>
          <p:nvPr>
            <p:ph idx="1"/>
          </p:nvPr>
        </p:nvSpPr>
        <p:spPr/>
        <p:txBody>
          <a:bodyPr>
            <a:normAutofit/>
          </a:bodyPr>
          <a:lstStyle/>
          <a:p>
            <a:pPr>
              <a:lnSpc>
                <a:spcPct val="110000"/>
              </a:lnSpc>
              <a:spcBef>
                <a:spcPts val="600"/>
              </a:spcBef>
              <a:spcAft>
                <a:spcPts val="600"/>
              </a:spcAft>
            </a:pPr>
            <a:r>
              <a:rPr lang="en-GB" sz="2800" b="1" noProof="0" dirty="0"/>
              <a:t>Safe+:</a:t>
            </a:r>
            <a:r>
              <a:rPr lang="en-GB" sz="2800" noProof="0" dirty="0"/>
              <a:t> the government project in which we got financial support to buy new instruments and to organise Meeting with Arts for providing safety, co-operation, and agreement in school and the whole commune. </a:t>
            </a:r>
          </a:p>
          <a:p>
            <a:pPr>
              <a:lnSpc>
                <a:spcPct val="110000"/>
              </a:lnSpc>
              <a:spcBef>
                <a:spcPts val="600"/>
              </a:spcBef>
              <a:spcAft>
                <a:spcPts val="600"/>
              </a:spcAft>
            </a:pPr>
            <a:r>
              <a:rPr lang="en-GB" sz="2800" b="1" noProof="0" dirty="0"/>
              <a:t>Milk, vegetables and fruits in school: </a:t>
            </a:r>
            <a:r>
              <a:rPr lang="en-GB" sz="2800" noProof="0" dirty="0"/>
              <a:t>we have been involved in </a:t>
            </a:r>
            <a:r>
              <a:rPr lang="en-GB" sz="2800" noProof="0" dirty="0">
                <a:solidFill>
                  <a:prstClr val="black"/>
                </a:solidFill>
              </a:rPr>
              <a:t>the project </a:t>
            </a:r>
            <a:r>
              <a:rPr lang="en-GB" sz="2800" noProof="0" dirty="0"/>
              <a:t>for five years. Students receive milk, vegetables and fruits for free during their school breaks.</a:t>
            </a:r>
          </a:p>
        </p:txBody>
      </p:sp>
    </p:spTree>
    <p:extLst>
      <p:ext uri="{BB962C8B-B14F-4D97-AF65-F5344CB8AC3E}">
        <p14:creationId xmlns:p14="http://schemas.microsoft.com/office/powerpoint/2010/main" val="108592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990600"/>
          </a:xfrm>
        </p:spPr>
        <p:txBody>
          <a:bodyPr>
            <a:noAutofit/>
          </a:bodyPr>
          <a:lstStyle/>
          <a:p>
            <a:r>
              <a:rPr lang="en-GB" sz="3100" noProof="0" dirty="0"/>
              <a:t>Continuation of participating in many projects (3)</a:t>
            </a:r>
          </a:p>
        </p:txBody>
      </p:sp>
      <p:sp>
        <p:nvSpPr>
          <p:cNvPr id="3" name="Symbol zastępczy zawartości 2"/>
          <p:cNvSpPr>
            <a:spLocks noGrp="1"/>
          </p:cNvSpPr>
          <p:nvPr>
            <p:ph idx="1"/>
          </p:nvPr>
        </p:nvSpPr>
        <p:spPr>
          <a:xfrm>
            <a:off x="457200" y="1600200"/>
            <a:ext cx="8229600" cy="1396752"/>
          </a:xfrm>
        </p:spPr>
        <p:txBody>
          <a:bodyPr>
            <a:normAutofit/>
          </a:bodyPr>
          <a:lstStyle/>
          <a:p>
            <a:pPr>
              <a:spcBef>
                <a:spcPts val="600"/>
              </a:spcBef>
              <a:spcAft>
                <a:spcPts val="600"/>
              </a:spcAft>
            </a:pPr>
            <a:r>
              <a:rPr lang="en-GB" sz="2800" b="1" noProof="0" dirty="0"/>
              <a:t>Sports classes:</a:t>
            </a:r>
            <a:r>
              <a:rPr lang="en-GB" sz="2800" noProof="0" dirty="0"/>
              <a:t> additional classes include ice-skating during winter, swimming and physiotherapy</a:t>
            </a:r>
            <a:endParaRPr lang="en-GB" noProof="0" dirty="0"/>
          </a:p>
        </p:txBody>
      </p:sp>
      <p:pic>
        <p:nvPicPr>
          <p:cNvPr id="1027" name="Picture 3" descr="Ten young learners jumping in the air" title="Young learn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001152"/>
            <a:ext cx="8045179" cy="35234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8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990600"/>
          </a:xfrm>
        </p:spPr>
        <p:txBody>
          <a:bodyPr>
            <a:normAutofit/>
          </a:bodyPr>
          <a:lstStyle/>
          <a:p>
            <a:r>
              <a:rPr lang="en-GB" sz="3100" noProof="0" dirty="0"/>
              <a:t>Continuation of participating in many projects (4)</a:t>
            </a:r>
          </a:p>
        </p:txBody>
      </p:sp>
      <p:sp>
        <p:nvSpPr>
          <p:cNvPr id="3" name="Symbol zastępczy zawartości 2"/>
          <p:cNvSpPr>
            <a:spLocks noGrp="1"/>
          </p:cNvSpPr>
          <p:nvPr>
            <p:ph idx="1"/>
          </p:nvPr>
        </p:nvSpPr>
        <p:spPr>
          <a:xfrm>
            <a:off x="457200" y="1340768"/>
            <a:ext cx="8229600" cy="5136232"/>
          </a:xfrm>
        </p:spPr>
        <p:txBody>
          <a:bodyPr/>
          <a:lstStyle/>
          <a:p>
            <a:pPr marL="0" indent="0">
              <a:spcBef>
                <a:spcPts val="600"/>
              </a:spcBef>
              <a:buNone/>
            </a:pPr>
            <a:r>
              <a:rPr lang="en-GB" sz="2800" b="1" noProof="0" dirty="0"/>
              <a:t>Gotta Get Engineering – </a:t>
            </a:r>
            <a:r>
              <a:rPr lang="en-GB" sz="2600" noProof="0" dirty="0"/>
              <a:t>free programme that introduces a fully supported engineering curriculum for elementary schools. It uses 3D printers and basic engineering sets to integrate engineering design and 3D printing technology with core academic knowledge of:</a:t>
            </a:r>
          </a:p>
          <a:p>
            <a:pPr>
              <a:spcBef>
                <a:spcPts val="600"/>
              </a:spcBef>
            </a:pPr>
            <a:r>
              <a:rPr lang="en-GB" sz="2800" noProof="0" dirty="0"/>
              <a:t> Science </a:t>
            </a:r>
          </a:p>
          <a:p>
            <a:pPr>
              <a:spcBef>
                <a:spcPts val="600"/>
              </a:spcBef>
            </a:pPr>
            <a:r>
              <a:rPr lang="en-GB" sz="2800" noProof="0" dirty="0"/>
              <a:t> Maths</a:t>
            </a:r>
          </a:p>
          <a:p>
            <a:pPr>
              <a:spcBef>
                <a:spcPts val="600"/>
              </a:spcBef>
            </a:pPr>
            <a:r>
              <a:rPr lang="en-GB" sz="2800" noProof="0" dirty="0"/>
              <a:t> ICT</a:t>
            </a:r>
          </a:p>
          <a:p>
            <a:pPr>
              <a:spcBef>
                <a:spcPts val="600"/>
              </a:spcBef>
            </a:pPr>
            <a:r>
              <a:rPr lang="en-GB" sz="2800" noProof="0" dirty="0"/>
              <a:t> Technology</a:t>
            </a:r>
          </a:p>
        </p:txBody>
      </p:sp>
      <p:pic>
        <p:nvPicPr>
          <p:cNvPr id="5" name="Picture 2" descr="A teacher helping young learners who are working on laptops" title="ICT clas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501008"/>
            <a:ext cx="4441675" cy="31064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53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noProof="0" dirty="0"/>
              <a:t>European project </a:t>
            </a:r>
          </a:p>
        </p:txBody>
      </p:sp>
      <p:sp>
        <p:nvSpPr>
          <p:cNvPr id="4" name="Symbol zastępczy zawartości 3"/>
          <p:cNvSpPr>
            <a:spLocks noGrp="1"/>
          </p:cNvSpPr>
          <p:nvPr>
            <p:ph idx="1"/>
          </p:nvPr>
        </p:nvSpPr>
        <p:spPr>
          <a:xfrm>
            <a:off x="457200" y="1700808"/>
            <a:ext cx="8229600" cy="4776192"/>
          </a:xfrm>
        </p:spPr>
        <p:txBody>
          <a:bodyPr>
            <a:normAutofit/>
          </a:bodyPr>
          <a:lstStyle/>
          <a:p>
            <a:pPr>
              <a:spcBef>
                <a:spcPts val="600"/>
              </a:spcBef>
            </a:pPr>
            <a:r>
              <a:rPr lang="en-GB" sz="2800" b="1" noProof="0" dirty="0"/>
              <a:t>Area:</a:t>
            </a:r>
            <a:r>
              <a:rPr lang="en-GB" sz="2800" noProof="0" dirty="0"/>
              <a:t> YOUTH</a:t>
            </a:r>
          </a:p>
          <a:p>
            <a:pPr>
              <a:spcBef>
                <a:spcPts val="600"/>
              </a:spcBef>
            </a:pPr>
            <a:r>
              <a:rPr lang="en-GB" sz="2800" b="1" noProof="0" dirty="0"/>
              <a:t>Action 2:</a:t>
            </a:r>
            <a:r>
              <a:rPr lang="en-GB" sz="2800" noProof="0" dirty="0"/>
              <a:t> Co-operation for innovation and exchange of good practices </a:t>
            </a:r>
          </a:p>
          <a:p>
            <a:pPr>
              <a:spcBef>
                <a:spcPts val="600"/>
              </a:spcBef>
            </a:pPr>
            <a:r>
              <a:rPr lang="en-GB" sz="2800" b="1" noProof="0" dirty="0"/>
              <a:t>Strategic partnerships:</a:t>
            </a:r>
            <a:r>
              <a:rPr lang="en-GB" sz="2800" noProof="0" dirty="0"/>
              <a:t> international co-operation of organisations and institutions involved in youth and non-formal education </a:t>
            </a:r>
          </a:p>
          <a:p>
            <a:pPr>
              <a:spcBef>
                <a:spcPts val="600"/>
              </a:spcBef>
            </a:pPr>
            <a:r>
              <a:rPr lang="en-GB" sz="2800" b="1" noProof="0" dirty="0"/>
              <a:t>Aim:</a:t>
            </a:r>
            <a:r>
              <a:rPr lang="en-GB" sz="2800" noProof="0" dirty="0"/>
              <a:t> long-term impact on the methods of work with young people – so that they will have higher competences and find the adult world</a:t>
            </a:r>
            <a:r>
              <a:rPr lang="en-GB" sz="2800" noProof="0" dirty="0">
                <a:solidFill>
                  <a:prstClr val="black"/>
                </a:solidFill>
              </a:rPr>
              <a:t> easier</a:t>
            </a:r>
            <a:endParaRPr lang="en-GB" sz="2800" noProof="0" dirty="0"/>
          </a:p>
          <a:p>
            <a:pPr>
              <a:spcBef>
                <a:spcPts val="600"/>
              </a:spcBef>
            </a:pPr>
            <a:r>
              <a:rPr lang="en-GB" sz="2800" b="1" noProof="0" dirty="0"/>
              <a:t>2017–2019</a:t>
            </a:r>
            <a:endParaRPr lang="en-GB" noProof="0" dirty="0"/>
          </a:p>
        </p:txBody>
      </p:sp>
      <p:pic>
        <p:nvPicPr>
          <p:cNvPr id="1027" name="Picture 3" descr="Erasmus+" title="Erasmu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04664"/>
            <a:ext cx="3879704" cy="15121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20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en-GB" noProof="0" dirty="0"/>
              <a:t>Co-operation with Parents’ Board (1)</a:t>
            </a:r>
          </a:p>
        </p:txBody>
      </p:sp>
      <p:pic>
        <p:nvPicPr>
          <p:cNvPr id="7" name="Symbol zastępczy zawartości 6" descr="A youth choir wearing Santa hats and singing" title="Choi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9512" y="2204864"/>
            <a:ext cx="4361211" cy="3268943"/>
          </a:xfrm>
        </p:spPr>
      </p:pic>
      <p:sp>
        <p:nvSpPr>
          <p:cNvPr id="6" name="Symbol zastępczy zawartości 5"/>
          <p:cNvSpPr>
            <a:spLocks noGrp="1"/>
          </p:cNvSpPr>
          <p:nvPr>
            <p:ph sz="half" idx="2"/>
          </p:nvPr>
        </p:nvSpPr>
        <p:spPr>
          <a:xfrm>
            <a:off x="4648200" y="1673352"/>
            <a:ext cx="4316288" cy="4718304"/>
          </a:xfrm>
        </p:spPr>
        <p:txBody>
          <a:bodyPr>
            <a:noAutofit/>
          </a:bodyPr>
          <a:lstStyle/>
          <a:p>
            <a:pPr marL="0" indent="0">
              <a:lnSpc>
                <a:spcPct val="110000"/>
              </a:lnSpc>
              <a:spcBef>
                <a:spcPts val="600"/>
              </a:spcBef>
              <a:buNone/>
            </a:pPr>
            <a:r>
              <a:rPr lang="en-GB" sz="2700" noProof="0" dirty="0"/>
              <a:t>Constant co-operation between school and parents, working together for school and all learners, listening to parents’ ideas:</a:t>
            </a:r>
          </a:p>
          <a:p>
            <a:pPr>
              <a:lnSpc>
                <a:spcPct val="110000"/>
              </a:lnSpc>
              <a:spcBef>
                <a:spcPts val="600"/>
              </a:spcBef>
            </a:pPr>
            <a:r>
              <a:rPr lang="en-GB" sz="2700" noProof="0" dirty="0"/>
              <a:t>Project ‘green surrounding around school’</a:t>
            </a:r>
          </a:p>
          <a:p>
            <a:pPr>
              <a:lnSpc>
                <a:spcPct val="110000"/>
              </a:lnSpc>
              <a:spcBef>
                <a:spcPts val="600"/>
              </a:spcBef>
            </a:pPr>
            <a:r>
              <a:rPr lang="en-GB" sz="2700" noProof="0" dirty="0"/>
              <a:t>Santa Claus presents on 6 December</a:t>
            </a:r>
          </a:p>
        </p:txBody>
      </p:sp>
    </p:spTree>
    <p:extLst>
      <p:ext uri="{BB962C8B-B14F-4D97-AF65-F5344CB8AC3E}">
        <p14:creationId xmlns:p14="http://schemas.microsoft.com/office/powerpoint/2010/main" val="85070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noProof="0" dirty="0"/>
              <a:t>Co-operation with Parents’ Board (2)</a:t>
            </a:r>
          </a:p>
        </p:txBody>
      </p:sp>
      <p:sp>
        <p:nvSpPr>
          <p:cNvPr id="3" name="Symbol zastępczy zawartości 2"/>
          <p:cNvSpPr>
            <a:spLocks noGrp="1"/>
          </p:cNvSpPr>
          <p:nvPr>
            <p:ph idx="1"/>
          </p:nvPr>
        </p:nvSpPr>
        <p:spPr/>
        <p:txBody>
          <a:bodyPr>
            <a:normAutofit/>
          </a:bodyPr>
          <a:lstStyle/>
          <a:p>
            <a:pPr>
              <a:spcBef>
                <a:spcPts val="600"/>
              </a:spcBef>
              <a:spcAft>
                <a:spcPts val="600"/>
              </a:spcAft>
            </a:pPr>
            <a:r>
              <a:rPr lang="en-GB" sz="2800" b="1" noProof="0" dirty="0"/>
              <a:t>‘Hero of our school’</a:t>
            </a:r>
            <a:r>
              <a:rPr lang="en-GB" sz="2800" noProof="0" dirty="0"/>
              <a:t> (finding the best student who achieved the greatest reputation among peers and faculty of our school)</a:t>
            </a:r>
          </a:p>
          <a:p>
            <a:pPr>
              <a:spcBef>
                <a:spcPts val="600"/>
              </a:spcBef>
              <a:spcAft>
                <a:spcPts val="600"/>
              </a:spcAft>
            </a:pPr>
            <a:r>
              <a:rPr lang="en-GB" sz="2800" noProof="0" dirty="0"/>
              <a:t>Parents of children with SEN (special educational needs) have got </a:t>
            </a:r>
            <a:r>
              <a:rPr lang="en-GB" sz="2800" b="1" noProof="0" dirty="0"/>
              <a:t>daily contact </a:t>
            </a:r>
            <a:r>
              <a:rPr lang="en-GB" sz="2800" noProof="0" dirty="0"/>
              <a:t>with the child’s assistants and teachers</a:t>
            </a:r>
          </a:p>
          <a:p>
            <a:pPr>
              <a:spcBef>
                <a:spcPts val="600"/>
              </a:spcBef>
              <a:spcAft>
                <a:spcPts val="600"/>
              </a:spcAft>
            </a:pPr>
            <a:r>
              <a:rPr lang="en-GB" sz="2800" b="1" noProof="0" dirty="0"/>
              <a:t>School debate </a:t>
            </a:r>
            <a:r>
              <a:rPr lang="en-GB" sz="2800" i="1" noProof="0" dirty="0"/>
              <a:t>Oxford debate ‘</a:t>
            </a:r>
            <a:r>
              <a:rPr lang="en-GB" sz="2800" noProof="0" dirty="0"/>
              <a:t>Everyone is an egoist’ – theory of the debate in practice</a:t>
            </a:r>
            <a:endParaRPr lang="en-GB" noProof="0" dirty="0"/>
          </a:p>
        </p:txBody>
      </p:sp>
    </p:spTree>
    <p:extLst>
      <p:ext uri="{BB962C8B-B14F-4D97-AF65-F5344CB8AC3E}">
        <p14:creationId xmlns:p14="http://schemas.microsoft.com/office/powerpoint/2010/main" val="18951916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jrzystość">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 klasyczny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zejrzystość">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1457</TotalTime>
  <Words>1491</Words>
  <Application>Microsoft Office PowerPoint</Application>
  <PresentationFormat>On-screen Show (4:3)</PresentationFormat>
  <Paragraphs>157</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Przejrzystość</vt:lpstr>
      <vt:lpstr>DEVELOPING PARTNERSHIP WITH UNIVERSITIES SESSION: COLLABORATION</vt:lpstr>
      <vt:lpstr>Co-operation with institutions and schools</vt:lpstr>
      <vt:lpstr>Continuation of participating in many projects (1)</vt:lpstr>
      <vt:lpstr>Continuation of participating in many projects (2)</vt:lpstr>
      <vt:lpstr>Continuation of participating in many projects (3)</vt:lpstr>
      <vt:lpstr>Continuation of participating in many projects (4)</vt:lpstr>
      <vt:lpstr>European project </vt:lpstr>
      <vt:lpstr>Co-operation with Parents’ Board (1)</vt:lpstr>
      <vt:lpstr>Co-operation with Parents’ Board (2)</vt:lpstr>
      <vt:lpstr>Co-operation with graduates</vt:lpstr>
      <vt:lpstr>Partnership with universities – interns</vt:lpstr>
      <vt:lpstr>Special Pedagogics Academy in Warsaw</vt:lpstr>
      <vt:lpstr>Special Pedagogics Academy in Warsaw – partnership</vt:lpstr>
      <vt:lpstr>Special Pedagogics Academy in Warsaw – partnership – duties of the school in Łajski</vt:lpstr>
      <vt:lpstr>Thank you for your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Partnership with Universities</dc:title>
  <dc:subject>Raising the Achievement of All Learners in Inclusive Education International Conference</dc:subject>
  <dc:creator>Polish Learning Community</dc:creator>
  <cp:keywords/>
  <dc:description/>
  <cp:revision>223</cp:revision>
  <dcterms:created xsi:type="dcterms:W3CDTF">2017-03-10T08:09:59Z</dcterms:created>
  <dcterms:modified xsi:type="dcterms:W3CDTF">2018-08-09T15:41:42Z</dcterms:modified>
  <cp:category/>
</cp:coreProperties>
</file>