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2" r:id="rId4"/>
    <p:sldId id="258" r:id="rId5"/>
    <p:sldId id="259" r:id="rId6"/>
    <p:sldId id="283" r:id="rId7"/>
    <p:sldId id="260" r:id="rId8"/>
    <p:sldId id="293" r:id="rId9"/>
    <p:sldId id="262" r:id="rId10"/>
    <p:sldId id="294" r:id="rId11"/>
    <p:sldId id="272" r:id="rId12"/>
    <p:sldId id="289" r:id="rId13"/>
    <p:sldId id="295" r:id="rId14"/>
    <p:sldId id="261" r:id="rId15"/>
    <p:sldId id="264" r:id="rId16"/>
    <p:sldId id="273" r:id="rId17"/>
    <p:sldId id="287" r:id="rId18"/>
    <p:sldId id="296" r:id="rId19"/>
    <p:sldId id="275" r:id="rId20"/>
    <p:sldId id="266" r:id="rId21"/>
    <p:sldId id="268" r:id="rId22"/>
    <p:sldId id="263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18" autoAdjust="0"/>
    <p:restoredTop sz="86347" autoAdjust="0"/>
  </p:normalViewPr>
  <p:slideViewPr>
    <p:cSldViewPr snapToGrid="0">
      <p:cViewPr varScale="1">
        <p:scale>
          <a:sx n="118" d="100"/>
          <a:sy n="118" d="100"/>
        </p:scale>
        <p:origin x="1854" y="96"/>
      </p:cViewPr>
      <p:guideLst/>
    </p:cSldViewPr>
  </p:slideViewPr>
  <p:outlineViewPr>
    <p:cViewPr>
      <p:scale>
        <a:sx n="33" d="100"/>
        <a:sy n="33" d="100"/>
      </p:scale>
      <p:origin x="0" y="-57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4" d="100"/>
          <a:sy n="104" d="100"/>
        </p:scale>
        <p:origin x="51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266ED-43E8-CD4E-9FAF-AE4F660F01AA}" type="datetimeFigureOut">
              <a:rPr lang="en-GB" noProof="0" smtClean="0"/>
              <a:t>8/10/2018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1FFF5-9FB8-BA42-940B-24A01044B49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536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</a:t>
            </a:r>
            <a:r>
              <a:rPr lang="en-GB" dirty="0"/>
              <a:t> </a:t>
            </a:r>
            <a:r>
              <a:rPr lang="en-GB" noProof="0" dirty="0">
                <a:solidFill>
                  <a:schemeClr val="tx1"/>
                </a:solidFill>
              </a:rPr>
              <a:t>our teaching</a:t>
            </a:r>
          </a:p>
          <a:p>
            <a:pPr>
              <a:spcBef>
                <a:spcPts val="4800"/>
              </a:spcBef>
            </a:pPr>
            <a:r>
              <a:rPr lang="en-GB" sz="1050" noProof="0" dirty="0">
                <a:solidFill>
                  <a:schemeClr val="tx1"/>
                </a:solidFill>
              </a:rPr>
              <a:t>By David Marsden</a:t>
            </a:r>
            <a:endParaRPr lang="en-GB" sz="1200" noProof="0" dirty="0">
              <a:solidFill>
                <a:schemeClr val="tx1"/>
              </a:solidFill>
            </a:endParaRPr>
          </a:p>
          <a:p>
            <a:pPr>
              <a:spcBef>
                <a:spcPts val="4800"/>
              </a:spcBef>
            </a:pPr>
            <a:r>
              <a:rPr lang="en-GB" sz="1200" noProof="0" dirty="0">
                <a:solidFill>
                  <a:schemeClr val="tx1"/>
                </a:solidFill>
              </a:rPr>
              <a:t>The Calderglen Faculty of Mathematics and Numeracy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8269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 our teaching (4)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chemeClr val="tx2"/>
                </a:solidFill>
              </a:rPr>
              <a:t>Our Challenge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chemeClr val="tx2"/>
                </a:solidFill>
              </a:rPr>
              <a:t>Senior Phase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rgbClr val="0070C0"/>
                </a:solidFill>
              </a:rPr>
              <a:t>Broad General Education (BGE)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Parents and Carers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757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>
                <a:solidFill>
                  <a:schemeClr val="tx1"/>
                </a:solidFill>
              </a:rPr>
              <a:t>Growth Mindset: Broad General Education (1)</a:t>
            </a:r>
          </a:p>
          <a:p>
            <a:r>
              <a:rPr lang="en-GB" noProof="0" dirty="0"/>
              <a:t>Image of a page from </a:t>
            </a:r>
            <a:r>
              <a:rPr lang="en-GB" i="1" noProof="0" dirty="0"/>
              <a:t>The wee Maths Book of Big Brain Growth</a:t>
            </a:r>
            <a:r>
              <a:rPr lang="en-GB" noProof="0" dirty="0"/>
              <a:t> produced by Calderglen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44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>
                <a:solidFill>
                  <a:schemeClr val="tx1"/>
                </a:solidFill>
              </a:rPr>
              <a:t>Growth Mindset: Broad General Education (2)</a:t>
            </a:r>
          </a:p>
          <a:p>
            <a:r>
              <a:rPr lang="en-US" dirty="0"/>
              <a:t>Photo of maths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53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 our teaching (5)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chemeClr val="tx2"/>
                </a:solidFill>
              </a:rPr>
              <a:t>Our Challenge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chemeClr val="tx2"/>
                </a:solidFill>
              </a:rPr>
              <a:t>Senior Phase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chemeClr val="tx2"/>
                </a:solidFill>
              </a:rPr>
              <a:t>Broad General Education (BGE)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rgbClr val="0070C0"/>
                </a:solidFill>
              </a:rPr>
              <a:t>Parents and Carers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6624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noProof="0" dirty="0">
                <a:solidFill>
                  <a:schemeClr val="tx1"/>
                </a:solidFill>
              </a:rPr>
              <a:t>Growth Mindset: Parents and Carers (1)</a:t>
            </a:r>
          </a:p>
          <a:p>
            <a:pPr marL="0" indent="0" algn="l">
              <a:buNone/>
            </a:pPr>
            <a:r>
              <a:rPr lang="en-GB" sz="1200" noProof="0" dirty="0"/>
              <a:t>Parents and carers can unintentionally hinder or halt their children’s progress.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GB" sz="1200" dirty="0">
                <a:solidFill>
                  <a:schemeClr val="tx1"/>
                </a:solidFill>
              </a:rPr>
              <a:t>“I was never good at maths at school.”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GB" sz="1200" dirty="0">
                <a:solidFill>
                  <a:schemeClr val="tx1"/>
                </a:solidFill>
              </a:rPr>
              <a:t>“I can’t help them with their maths.”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GB" sz="1200" dirty="0">
                <a:solidFill>
                  <a:schemeClr val="tx1"/>
                </a:solidFill>
              </a:rPr>
              <a:t>“Everything’s changed since I was at school.”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2481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Parents and Carers (2)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noProof="0" dirty="0"/>
              <a:t>Parents’ Evenings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noProof="0" dirty="0"/>
              <a:t>Reports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noProof="0" dirty="0"/>
              <a:t>Feedback from assessments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noProof="0" dirty="0"/>
              <a:t>Correspondence through letters and emails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noProof="0" dirty="0"/>
              <a:t>Parents’ Information Evenings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noProof="0" dirty="0"/>
              <a:t>“Tips for Parents and Carers” booklet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4279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>
                <a:solidFill>
                  <a:schemeClr val="tx1"/>
                </a:solidFill>
              </a:rPr>
              <a:t>Growth Mindset: Parents and Carers (3</a:t>
            </a:r>
            <a:r>
              <a:rPr lang="en-GB" noProof="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Cover of Mathematics Department booklet 'Braingrowth: Tips for Parents and Carers'</a:t>
            </a:r>
            <a:endParaRPr lang="en-GB" noProof="0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4035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noProof="0" dirty="0">
                <a:solidFill>
                  <a:schemeClr val="tx1"/>
                </a:solidFill>
              </a:rPr>
              <a:t>Growth Mindset: Parents and Carers (4)</a:t>
            </a:r>
          </a:p>
          <a:p>
            <a:pPr marL="0" indent="0" algn="l">
              <a:buNone/>
            </a:pPr>
            <a:r>
              <a:rPr lang="en-GB" sz="1050" b="1" noProof="0" dirty="0">
                <a:solidFill>
                  <a:schemeClr val="bg1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Talk to your child on a regular basis about being a resilient and reflective learner</a:t>
            </a:r>
            <a:endParaRPr lang="en-GB" sz="1050" noProof="0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2366010" indent="0" algn="l">
              <a:buNone/>
              <a:tabLst>
                <a:tab pos="900430" algn="l"/>
              </a:tabLst>
            </a:pPr>
            <a:r>
              <a:rPr lang="en-GB" sz="1200" b="1" i="0" noProof="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Reflective learners try to learn from mistakes</a:t>
            </a:r>
            <a:endParaRPr lang="en-GB" sz="1200" i="0" noProof="0" dirty="0">
              <a:ea typeface="Arial Unicode MS" panose="020B0604020202020204" pitchFamily="34" charset="-128"/>
            </a:endParaRPr>
          </a:p>
          <a:p>
            <a:pPr marL="0" marR="2366010" indent="0" algn="l">
              <a:spcBef>
                <a:spcPts val="4200"/>
              </a:spcBef>
              <a:buNone/>
              <a:tabLst>
                <a:tab pos="900430" algn="l"/>
              </a:tabLst>
            </a:pPr>
            <a:r>
              <a:rPr lang="en-GB" sz="1200" i="0" noProof="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Ask your child to give you examples of a time they learned from a mistake they had made.</a:t>
            </a:r>
            <a:endParaRPr lang="en-GB" sz="1200" i="0" noProof="0" dirty="0">
              <a:ea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8046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 our teaching (6)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chemeClr val="tx2"/>
                </a:solidFill>
              </a:rPr>
              <a:t>Our Challenge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chemeClr val="tx2"/>
                </a:solidFill>
              </a:rPr>
              <a:t>Senior Phase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chemeClr val="tx2"/>
                </a:solidFill>
              </a:rPr>
              <a:t>Broad General Education (BGE)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chemeClr val="tx2"/>
                </a:solidFill>
              </a:rPr>
              <a:t>Parents and Carers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rgbClr val="0070C0"/>
                </a:solidFill>
              </a:rPr>
              <a:t>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89004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>
                <a:solidFill>
                  <a:schemeClr val="tx1"/>
                </a:solidFill>
              </a:rPr>
              <a:t>Growth Mindset: Evidence (1)</a:t>
            </a:r>
          </a:p>
          <a:p>
            <a:r>
              <a:rPr lang="en-US" dirty="0"/>
              <a:t>Smiling learners in a classroom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754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 our teaching (1)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Our Challenge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Senior Phase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Broad General Education (BGE)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Parents and Carers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5671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noProof="0" dirty="0">
                <a:solidFill>
                  <a:schemeClr val="tx1"/>
                </a:solidFill>
              </a:rPr>
              <a:t>Growth Mindset: Evidence (2)</a:t>
            </a:r>
          </a:p>
          <a:p>
            <a:pPr marL="0" indent="0" algn="l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1200" noProof="0" dirty="0"/>
              <a:t>“It’s all about perseverance!”</a:t>
            </a:r>
          </a:p>
          <a:p>
            <a:pPr marL="0" indent="0" algn="l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1200" noProof="0" dirty="0"/>
              <a:t>“I am a resilient learner!”</a:t>
            </a:r>
          </a:p>
          <a:p>
            <a:pPr marL="0" indent="0" algn="l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1200" noProof="0" dirty="0"/>
              <a:t>“I don’t love maths but I recognise the challenge and it’s opened doors for me.”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72630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noProof="0" dirty="0">
                <a:solidFill>
                  <a:schemeClr val="tx1"/>
                </a:solidFill>
              </a:rPr>
              <a:t>Growth Mindset: Evidence (3)</a:t>
            </a:r>
          </a:p>
          <a:p>
            <a:pPr marL="0" indent="0" algn="l">
              <a:buNone/>
            </a:pPr>
            <a:r>
              <a:rPr lang="en-GB" sz="1200" noProof="0" dirty="0"/>
              <a:t>“Through studying mathematics at Calderglen, I have developed a Growth Mindset… it has helped me with my other subjects and in general life.”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5382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>
                <a:solidFill>
                  <a:schemeClr val="tx1"/>
                </a:solidFill>
              </a:rPr>
              <a:t>Growth Mindset: Evidence (4)</a:t>
            </a:r>
          </a:p>
          <a:p>
            <a:r>
              <a:rPr lang="en-GB" noProof="0" dirty="0"/>
              <a:t>A learner's list entitled: 'Maths: Things I can't do (yet).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5858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noProof="0" dirty="0">
                <a:solidFill>
                  <a:schemeClr val="tx1"/>
                </a:solidFill>
              </a:rPr>
              <a:t>Growth Mindset: Evidence (5)</a:t>
            </a:r>
          </a:p>
          <a:p>
            <a:pPr marL="0" indent="0" algn="l">
              <a:buNone/>
            </a:pPr>
            <a:r>
              <a:rPr lang="en-GB" sz="1200" noProof="0" dirty="0"/>
              <a:t>“I learned that intelligence is not about immediately understanding but about </a:t>
            </a:r>
            <a:r>
              <a:rPr lang="en-GB" sz="1200" noProof="0" dirty="0">
                <a:solidFill>
                  <a:srgbClr val="0070C0"/>
                </a:solidFill>
              </a:rPr>
              <a:t>working hard </a:t>
            </a:r>
            <a:r>
              <a:rPr lang="en-GB" sz="1200" noProof="0" dirty="0"/>
              <a:t>to find your own ways to understand.”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53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 our teaching (2)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rgbClr val="0070C0"/>
                </a:solidFill>
              </a:rPr>
              <a:t>Our Challenge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Senior Phase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Broad General Education (BGE)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Parents and Carers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48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noProof="0" dirty="0">
                <a:solidFill>
                  <a:schemeClr val="tx1"/>
                </a:solidFill>
              </a:rPr>
              <a:t>Growth Mindset: Our Challenge (1)</a:t>
            </a:r>
          </a:p>
          <a:p>
            <a:pPr marL="0" indent="0" algn="l">
              <a:buNone/>
            </a:pPr>
            <a:r>
              <a:rPr lang="en-GB" sz="1200" noProof="0" dirty="0"/>
              <a:t>Mathematics can be a polarizing subject.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</a:rPr>
              <a:t>“I’m not good at maths.”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</a:rPr>
              <a:t>“I’ve never been good at maths.”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</a:rPr>
              <a:t>“He/She has always been good at maths.”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4943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noProof="0" dirty="0">
                <a:solidFill>
                  <a:schemeClr val="tx1"/>
                </a:solidFill>
              </a:rPr>
              <a:t>Growth Mindset: Our Challenge (2)</a:t>
            </a:r>
          </a:p>
          <a:p>
            <a:pPr marL="0" indent="0" algn="l">
              <a:buNone/>
            </a:pPr>
            <a:r>
              <a:rPr lang="en-GB" sz="1200" noProof="0" dirty="0"/>
              <a:t>Mathematics can be a polarizing subject.</a:t>
            </a:r>
          </a:p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GB" sz="1200" dirty="0">
                <a:solidFill>
                  <a:schemeClr val="tx1"/>
                </a:solidFill>
              </a:rPr>
              <a:t>“I’m a natural at maths.”</a:t>
            </a:r>
          </a:p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GB" sz="1200" dirty="0">
                <a:solidFill>
                  <a:schemeClr val="tx1"/>
                </a:solidFill>
              </a:rPr>
              <a:t>“I’ve always been good at maths.”</a:t>
            </a:r>
          </a:p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GB" sz="1200" dirty="0">
                <a:solidFill>
                  <a:schemeClr val="tx1"/>
                </a:solidFill>
              </a:rPr>
              <a:t>“I don’t need to work hard to do well in maths.”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6759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Our Challenge (3)</a:t>
            </a:r>
          </a:p>
          <a:p>
            <a:pPr marL="0" indent="0">
              <a:buNone/>
            </a:pPr>
            <a:r>
              <a:rPr lang="en-GB" sz="3200" noProof="0" dirty="0"/>
              <a:t>The power of </a:t>
            </a:r>
            <a:r>
              <a:rPr lang="en-GB" sz="3200" noProof="0" dirty="0">
                <a:solidFill>
                  <a:srgbClr val="0070C0"/>
                </a:solidFill>
              </a:rPr>
              <a:t>yet!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876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Our Challenge (4)</a:t>
            </a:r>
          </a:p>
          <a:p>
            <a:pPr marL="0" indent="0">
              <a:buNone/>
            </a:pPr>
            <a:r>
              <a:rPr lang="en-GB" sz="1200" noProof="0" dirty="0"/>
              <a:t>“Picture your brain forming new connections as you meet the challenge and learn. Keep on going.”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1200" noProof="0" dirty="0"/>
              <a:t>Carol S. Dweck, </a:t>
            </a:r>
            <a:r>
              <a:rPr lang="en-GB" sz="1200" i="1" noProof="0" dirty="0"/>
              <a:t>Mindset: The New Psychology of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055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 our teaching (3)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chemeClr val="tx2"/>
                </a:solidFill>
              </a:rPr>
              <a:t>Our Challenge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>
                <a:solidFill>
                  <a:srgbClr val="0070C0"/>
                </a:solidFill>
              </a:rPr>
              <a:t>Senior Phase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Broad General Education (BGE)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Parents and Carers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1200" noProof="0" dirty="0"/>
              <a:t>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377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>
                <a:solidFill>
                  <a:schemeClr val="tx1"/>
                </a:solidFill>
              </a:rPr>
              <a:t>Growth Mindset: Senior Phase</a:t>
            </a:r>
          </a:p>
          <a:p>
            <a:r>
              <a:rPr lang="en-US" dirty="0"/>
              <a:t>The diagram is taken from Education Scotland’s self-evaluation document </a:t>
            </a:r>
            <a:r>
              <a:rPr lang="en-US" i="1" dirty="0"/>
              <a:t>How Good is our School</a:t>
            </a:r>
            <a:r>
              <a:rPr lang="en-US" i="0" dirty="0"/>
              <a:t>? (4</a:t>
            </a:r>
            <a:r>
              <a:rPr lang="en-US" i="0" baseline="30000" dirty="0"/>
              <a:t>th</a:t>
            </a:r>
            <a:r>
              <a:rPr lang="en-US" i="0" dirty="0"/>
              <a:t> edition).</a:t>
            </a:r>
            <a:r>
              <a:rPr lang="en-US" dirty="0"/>
              <a:t> It shows three processes that contribute to the evaluation of quality: people’s views, direct observation and quantitative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FF5-9FB8-BA42-940B-24A01044B4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7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GB" noProof="0" smtClean="0"/>
              <a:pPr/>
              <a:t>8/10/2018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164" y="-379577"/>
            <a:ext cx="9068325" cy="2602524"/>
          </a:xfrm>
        </p:spPr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</a:t>
            </a:r>
            <a:r>
              <a:rPr lang="en-GB" dirty="0"/>
              <a:t> </a:t>
            </a:r>
            <a:r>
              <a:rPr lang="en-GB" noProof="0" dirty="0">
                <a:solidFill>
                  <a:schemeClr val="tx1"/>
                </a:solidFill>
              </a:rPr>
              <a:t>our teaching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1173" y="2355742"/>
            <a:ext cx="5991427" cy="2914603"/>
          </a:xfrm>
        </p:spPr>
        <p:txBody>
          <a:bodyPr>
            <a:noAutofit/>
          </a:bodyPr>
          <a:lstStyle/>
          <a:p>
            <a:pPr>
              <a:spcBef>
                <a:spcPts val="4800"/>
              </a:spcBef>
            </a:pPr>
            <a:r>
              <a:rPr lang="en-GB" sz="2800" noProof="0" dirty="0">
                <a:solidFill>
                  <a:schemeClr val="tx1"/>
                </a:solidFill>
              </a:rPr>
              <a:t>By David Marsden</a:t>
            </a:r>
            <a:endParaRPr lang="en-GB" sz="3600" noProof="0" dirty="0">
              <a:solidFill>
                <a:schemeClr val="tx1"/>
              </a:solidFill>
            </a:endParaRPr>
          </a:p>
          <a:p>
            <a:pPr>
              <a:spcBef>
                <a:spcPts val="4800"/>
              </a:spcBef>
            </a:pPr>
            <a:r>
              <a:rPr lang="en-GB" sz="3600" noProof="0" dirty="0">
                <a:solidFill>
                  <a:schemeClr val="tx1"/>
                </a:solidFill>
              </a:rPr>
              <a:t>The Calderglen Faculty of Mathematics and Numeracy</a:t>
            </a:r>
          </a:p>
        </p:txBody>
      </p:sp>
      <p:pic>
        <p:nvPicPr>
          <p:cNvPr id="5" name="Picture 4" descr="A head showing a glowing brain - 'Growth Mindset'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9" y="2116819"/>
            <a:ext cx="2573682" cy="3959511"/>
          </a:xfrm>
          <a:prstGeom prst="rect">
            <a:avLst/>
          </a:prstGeo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3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 our teaching (4)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683653" y="2160918"/>
            <a:ext cx="6429349" cy="3880773"/>
          </a:xfrm>
        </p:spPr>
        <p:txBody>
          <a:bodyPr>
            <a:no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chemeClr val="tx2"/>
                </a:solidFill>
              </a:rPr>
              <a:t>Our Challenge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chemeClr val="tx2"/>
                </a:solidFill>
              </a:rPr>
              <a:t>Senior Phase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rgbClr val="0070C0"/>
                </a:solidFill>
              </a:rPr>
              <a:t>Broad General Education (BGE)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Parents and Carers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Evidence</a:t>
            </a:r>
          </a:p>
        </p:txBody>
      </p:sp>
      <p:pic>
        <p:nvPicPr>
          <p:cNvPr id="5" name="Content Placeholder 4" descr="A head showing a glowing brain - 'Growth Mindset'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1" y="4526146"/>
            <a:ext cx="1414092" cy="2175526"/>
          </a:xfr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27274" cy="1320800"/>
          </a:xfrm>
        </p:spPr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Broad General Education (1)</a:t>
            </a:r>
          </a:p>
        </p:txBody>
      </p:sp>
      <p:grpSp>
        <p:nvGrpSpPr>
          <p:cNvPr id="9" name="Group 8" descr="A page from 'The wee Maths Book of Big Brain Growth' produced by Calderglen"/>
          <p:cNvGrpSpPr/>
          <p:nvPr/>
        </p:nvGrpSpPr>
        <p:grpSpPr>
          <a:xfrm>
            <a:off x="3356893" y="1270000"/>
            <a:ext cx="4254523" cy="5427676"/>
            <a:chOff x="3189466" y="1270000"/>
            <a:chExt cx="4254523" cy="5427676"/>
          </a:xfrm>
        </p:grpSpPr>
        <p:pic>
          <p:nvPicPr>
            <p:cNvPr id="2" name="Picture 1" descr="Image of a page from the Maths Book of Big Brain Growth produced by Caldergl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2345" y="1270000"/>
              <a:ext cx="4010025" cy="5105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189466" y="1378039"/>
              <a:ext cx="4254523" cy="5319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  <p:pic>
        <p:nvPicPr>
          <p:cNvPr id="5" name="Content Placeholder 4" descr="A head showing a glowing brain - 'Growth Mindset'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1" y="4527010"/>
            <a:ext cx="1410933" cy="2170666"/>
          </a:xfrm>
        </p:spPr>
      </p:pic>
    </p:spTree>
    <p:extLst>
      <p:ext uri="{BB962C8B-B14F-4D97-AF65-F5344CB8AC3E}">
        <p14:creationId xmlns:p14="http://schemas.microsoft.com/office/powerpoint/2010/main" val="163406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27274" cy="1320800"/>
          </a:xfrm>
        </p:spPr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Broad General Education (2)</a:t>
            </a:r>
          </a:p>
        </p:txBody>
      </p:sp>
      <p:pic>
        <p:nvPicPr>
          <p:cNvPr id="8" name="Picture 7" descr="Photo of a maths clas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7" b="7230"/>
          <a:stretch/>
        </p:blipFill>
        <p:spPr>
          <a:xfrm>
            <a:off x="1697864" y="1629750"/>
            <a:ext cx="7806744" cy="4717033"/>
          </a:xfrm>
          <a:prstGeom prst="rect">
            <a:avLst/>
          </a:prstGeo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8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 our teaching (5)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683653" y="2160918"/>
            <a:ext cx="6429349" cy="3880773"/>
          </a:xfrm>
        </p:spPr>
        <p:txBody>
          <a:bodyPr>
            <a:no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chemeClr val="tx2"/>
                </a:solidFill>
              </a:rPr>
              <a:t>Our Challenge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chemeClr val="tx2"/>
                </a:solidFill>
              </a:rPr>
              <a:t>Senior Phase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chemeClr val="tx2"/>
                </a:solidFill>
              </a:rPr>
              <a:t>Broad General Education (BGE)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rgbClr val="0070C0"/>
                </a:solidFill>
              </a:rPr>
              <a:t>Parents and Carers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Evidence</a:t>
            </a:r>
          </a:p>
        </p:txBody>
      </p:sp>
      <p:pic>
        <p:nvPicPr>
          <p:cNvPr id="5" name="Content Placeholder 4" descr="A head showing a glowing brain - 'Growth Mindset'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1" y="4526146"/>
            <a:ext cx="1414092" cy="2175526"/>
          </a:xfr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4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Parents and Carers 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59453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noProof="0" dirty="0"/>
              <a:t>Parents and carers can unintentionally hinder or halt their children’s progress.</a:t>
            </a:r>
          </a:p>
        </p:txBody>
      </p:sp>
      <p:pic>
        <p:nvPicPr>
          <p:cNvPr id="3" name="Picture 2" descr="A head showing a brain trapped in a cage - 'Fixed Mindset'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96" y="2806487"/>
            <a:ext cx="1857375" cy="2857500"/>
          </a:xfrm>
          <a:prstGeom prst="rect">
            <a:avLst/>
          </a:prstGeom>
        </p:spPr>
      </p:pic>
      <p:sp>
        <p:nvSpPr>
          <p:cNvPr id="9" name="Oval Callout 8" descr="“I was never good at maths at school.”&#10;“I can’t help them with their maths.”&#10;“Everything’s changed since I was at school.”" title="Parents' and carers' statements about maths"/>
          <p:cNvSpPr/>
          <p:nvPr/>
        </p:nvSpPr>
        <p:spPr>
          <a:xfrm>
            <a:off x="1237957" y="2800385"/>
            <a:ext cx="5816448" cy="3719496"/>
          </a:xfrm>
          <a:prstGeom prst="wedgeEllipseCallout">
            <a:avLst>
              <a:gd name="adj1" fmla="val 59771"/>
              <a:gd name="adj2" fmla="val 1405"/>
            </a:avLst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</a:rPr>
              <a:t>“I was never good at maths at school.”</a:t>
            </a:r>
          </a:p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</a:rPr>
              <a:t>“I can’t help them with their maths.”</a:t>
            </a:r>
          </a:p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</a:rPr>
              <a:t>“Everything’s changed since I was at school.”</a:t>
            </a:r>
          </a:p>
        </p:txBody>
      </p:sp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Parents and Carers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463904"/>
            <a:ext cx="8596668" cy="3880773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noProof="0" dirty="0"/>
              <a:t>Parents’ Evenings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noProof="0" dirty="0"/>
              <a:t>Reports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noProof="0" dirty="0"/>
              <a:t>Feedback from assessments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noProof="0" dirty="0"/>
              <a:t>Correspondence through letters and emails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noProof="0" dirty="0"/>
              <a:t>Parents’ Information Evenings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noProof="0" dirty="0"/>
              <a:t>“Tips for Parents and Carers” booklet</a:t>
            </a:r>
          </a:p>
        </p:txBody>
      </p:sp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5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27274" cy="1320800"/>
          </a:xfrm>
        </p:spPr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Parents and Carers (3</a:t>
            </a:r>
            <a:r>
              <a:rPr lang="en-GB" noProof="0" dirty="0"/>
              <a:t>)</a:t>
            </a:r>
          </a:p>
        </p:txBody>
      </p:sp>
      <p:grpSp>
        <p:nvGrpSpPr>
          <p:cNvPr id="2" name="Group 1" descr="Image of Mathematics Department booklet 'Braingrowth: Tips for Parents and Carers'"/>
          <p:cNvGrpSpPr/>
          <p:nvPr/>
        </p:nvGrpSpPr>
        <p:grpSpPr>
          <a:xfrm>
            <a:off x="3277338" y="1416676"/>
            <a:ext cx="4359834" cy="5164428"/>
            <a:chOff x="3277338" y="1416676"/>
            <a:chExt cx="4359834" cy="5164428"/>
          </a:xfrm>
        </p:grpSpPr>
        <p:pic>
          <p:nvPicPr>
            <p:cNvPr id="12" name="Picture 11" descr="Cover of Mathematics Department booklet 'Braingrowth: Tips for Parents and Carers'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7338" y="1556619"/>
              <a:ext cx="4269682" cy="48880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277338" y="1416676"/>
              <a:ext cx="4359834" cy="51644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Content Placeholder 4" descr="A head showing a glowing brain - 'Growth Mindset'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1" y="4527010"/>
            <a:ext cx="1410933" cy="2170666"/>
          </a:xfr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9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Parents and Carers (4)</a:t>
            </a:r>
          </a:p>
        </p:txBody>
      </p:sp>
      <p:sp>
        <p:nvSpPr>
          <p:cNvPr id="8" name="Flowchart: Connector 7" descr="A circle surrounding the words 'Talk to your child on a regular basis about being a resilient and reflective learner.'"/>
          <p:cNvSpPr/>
          <p:nvPr/>
        </p:nvSpPr>
        <p:spPr>
          <a:xfrm>
            <a:off x="1530579" y="1867347"/>
            <a:ext cx="3340019" cy="3340019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30579" y="2873828"/>
            <a:ext cx="3340020" cy="1872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noProof="0" dirty="0">
                <a:solidFill>
                  <a:schemeClr val="bg1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Talk to your child on a regular basis about being a resilient and reflective learner</a:t>
            </a:r>
            <a:endParaRPr lang="en-GB" sz="2000" noProof="0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55771" y="2160589"/>
            <a:ext cx="6988629" cy="3880773"/>
          </a:xfrm>
        </p:spPr>
        <p:txBody>
          <a:bodyPr>
            <a:noAutofit/>
          </a:bodyPr>
          <a:lstStyle/>
          <a:p>
            <a:pPr marL="0" marR="2366010" indent="0">
              <a:buNone/>
              <a:tabLst>
                <a:tab pos="900430" algn="l"/>
              </a:tabLst>
            </a:pPr>
            <a:r>
              <a:rPr lang="en-GB" sz="2800" b="1" noProof="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Reflective learners try to learn from mistakes</a:t>
            </a:r>
            <a:endParaRPr lang="en-GB" sz="2800" noProof="0" dirty="0">
              <a:ea typeface="Arial Unicode MS" panose="020B0604020202020204" pitchFamily="34" charset="-128"/>
            </a:endParaRPr>
          </a:p>
          <a:p>
            <a:pPr marL="0" marR="2366010" indent="0">
              <a:spcBef>
                <a:spcPts val="4200"/>
              </a:spcBef>
              <a:buNone/>
              <a:tabLst>
                <a:tab pos="900430" algn="l"/>
              </a:tabLst>
            </a:pPr>
            <a:r>
              <a:rPr lang="en-GB" sz="2800" noProof="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Ask your child to give you examples of a time they learned from a mistake they had made.</a:t>
            </a:r>
            <a:endParaRPr lang="en-GB" sz="2800" noProof="0" dirty="0">
              <a:ea typeface="Arial Unicode MS" panose="020B0604020202020204" pitchFamily="34" charset="-128"/>
            </a:endParaRPr>
          </a:p>
        </p:txBody>
      </p:sp>
      <p:pic>
        <p:nvPicPr>
          <p:cNvPr id="7" name="Content Placeholder 4" descr="A head showing a glowing brain - 'Growth Mindset'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524726"/>
            <a:ext cx="1414092" cy="2175526"/>
          </a:xfrm>
          <a:prstGeom prst="snipRoundRect">
            <a:avLst>
              <a:gd name="adj1" fmla="val 16667"/>
              <a:gd name="adj2" fmla="val 32063"/>
            </a:avLst>
          </a:prstGeo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53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 our teaching (6)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683653" y="2160918"/>
            <a:ext cx="6429349" cy="3880773"/>
          </a:xfrm>
        </p:spPr>
        <p:txBody>
          <a:bodyPr>
            <a:no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chemeClr val="tx2"/>
                </a:solidFill>
              </a:rPr>
              <a:t>Our Challenge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chemeClr val="tx2"/>
                </a:solidFill>
              </a:rPr>
              <a:t>Senior Phase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chemeClr val="tx2"/>
                </a:solidFill>
              </a:rPr>
              <a:t>Broad General Education (BGE)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chemeClr val="tx2"/>
                </a:solidFill>
              </a:rPr>
              <a:t>Parents and Carers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rgbClr val="0070C0"/>
                </a:solidFill>
              </a:rPr>
              <a:t>Evidence</a:t>
            </a:r>
          </a:p>
        </p:txBody>
      </p:sp>
      <p:pic>
        <p:nvPicPr>
          <p:cNvPr id="5" name="Content Placeholder 4" descr="A head showing a glowing brain - 'Growth Mindset'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1" y="4526146"/>
            <a:ext cx="1414092" cy="2175526"/>
          </a:xfr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77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27274" cy="1320800"/>
          </a:xfrm>
        </p:spPr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Evidence (1)</a:t>
            </a:r>
          </a:p>
        </p:txBody>
      </p:sp>
      <p:pic>
        <p:nvPicPr>
          <p:cNvPr id="1026" name="Picture 2" descr="Smiling learners in a classro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23020" r="4902" b="29148"/>
          <a:stretch/>
        </p:blipFill>
        <p:spPr bwMode="auto">
          <a:xfrm>
            <a:off x="677334" y="1932661"/>
            <a:ext cx="9184323" cy="345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8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 our teaching 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683653" y="2160918"/>
            <a:ext cx="6429349" cy="3880773"/>
          </a:xfrm>
        </p:spPr>
        <p:txBody>
          <a:bodyPr>
            <a:no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Our Challenge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Senior Phase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Broad General Education (BGE)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Parents and Carers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Evidence</a:t>
            </a:r>
          </a:p>
        </p:txBody>
      </p:sp>
      <p:pic>
        <p:nvPicPr>
          <p:cNvPr id="5" name="Content Placeholder 4" descr="A head showing a glowing brain - 'Growth Mindset'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1" y="4526146"/>
            <a:ext cx="1414092" cy="2175526"/>
          </a:xfr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1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Evidence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7274" y="1930401"/>
            <a:ext cx="7346728" cy="38400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3200" noProof="0" dirty="0"/>
              <a:t>“It’s all about perseverance!”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3200" noProof="0" dirty="0"/>
              <a:t>“I am a resilient learner!”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3200" noProof="0" dirty="0"/>
              <a:t>“I don’t love maths but I recognise the challenge and it’s opened doors for me.”</a:t>
            </a:r>
          </a:p>
        </p:txBody>
      </p:sp>
      <p:pic>
        <p:nvPicPr>
          <p:cNvPr id="8" name="Content Placeholder 4" descr="A head showing a glowing brain - 'Growth Mindset'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1" y="4527010"/>
            <a:ext cx="1410933" cy="2170666"/>
          </a:xfrm>
          <a:prstGeom prst="rect">
            <a:avLst/>
          </a:prstGeo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15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Evidence (3)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9584" y="2160589"/>
            <a:ext cx="679441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noProof="0" dirty="0"/>
              <a:t>“Through studying mathematics at Calderglen, I have developed a Growth Mindset… it has helped me with my other subjects and in general life.”</a:t>
            </a:r>
          </a:p>
        </p:txBody>
      </p:sp>
      <p:pic>
        <p:nvPicPr>
          <p:cNvPr id="9" name="Content Placeholder 4" descr="A head showing a glowing brain - 'Growth Mindset'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1" y="4527010"/>
            <a:ext cx="1410933" cy="2170666"/>
          </a:xfrm>
          <a:prstGeom prst="rect">
            <a:avLst/>
          </a:prstGeo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27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27274" cy="1320800"/>
          </a:xfrm>
        </p:spPr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Evidence (4)</a:t>
            </a:r>
          </a:p>
        </p:txBody>
      </p:sp>
      <p:pic>
        <p:nvPicPr>
          <p:cNvPr id="2" name="Picture 1" descr="A learner's list entitled: 'Maths: Things I can't do (yet)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9882" y="1519706"/>
            <a:ext cx="5150476" cy="5150476"/>
          </a:xfrm>
          <a:prstGeom prst="rect">
            <a:avLst/>
          </a:prstGeom>
        </p:spPr>
      </p:pic>
      <p:sp>
        <p:nvSpPr>
          <p:cNvPr id="3" name="Oval 2" descr="A red circle around the word 'yet' in the title 'Maths: Things I can't do (yet)'"/>
          <p:cNvSpPr/>
          <p:nvPr/>
        </p:nvSpPr>
        <p:spPr>
          <a:xfrm>
            <a:off x="6559826" y="1417983"/>
            <a:ext cx="804964" cy="804964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Content Placeholder 4" descr="A head showing a glowing brain - 'Growth Mindset'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1" y="4527010"/>
            <a:ext cx="1410933" cy="2170666"/>
          </a:xfrm>
          <a:prstGeom prst="rect">
            <a:avLst/>
          </a:prstGeo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Evidence (5)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7274" y="2222947"/>
            <a:ext cx="6454726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noProof="0" dirty="0"/>
              <a:t>“I learned that intelligence is not about immediately understanding but about </a:t>
            </a:r>
            <a:r>
              <a:rPr lang="en-GB" sz="3200" noProof="0" dirty="0">
                <a:solidFill>
                  <a:srgbClr val="0070C0"/>
                </a:solidFill>
              </a:rPr>
              <a:t>working hard </a:t>
            </a:r>
            <a:r>
              <a:rPr lang="en-GB" sz="3200" noProof="0" dirty="0"/>
              <a:t>to find your own ways to understand.”</a:t>
            </a:r>
          </a:p>
        </p:txBody>
      </p:sp>
      <p:pic>
        <p:nvPicPr>
          <p:cNvPr id="8" name="Content Placeholder 4" descr="A head showing a glowing brain - 'Growth Mindset'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1" y="4527010"/>
            <a:ext cx="1410933" cy="2170666"/>
          </a:xfrm>
          <a:prstGeom prst="rect">
            <a:avLst/>
          </a:prstGeo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 our teaching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683653" y="2160918"/>
            <a:ext cx="6429349" cy="3880773"/>
          </a:xfrm>
        </p:spPr>
        <p:txBody>
          <a:bodyPr>
            <a:no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rgbClr val="0070C0"/>
                </a:solidFill>
              </a:rPr>
              <a:t>Our Challenge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Senior Phase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Broad General Education (BGE)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Parents and Carers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Evidence</a:t>
            </a:r>
          </a:p>
        </p:txBody>
      </p:sp>
      <p:pic>
        <p:nvPicPr>
          <p:cNvPr id="5" name="Content Placeholder 4" descr="A head showing a glowing brain - 'Growth Mindset'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1" y="4526146"/>
            <a:ext cx="1414092" cy="2175526"/>
          </a:xfr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9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Our Challenge 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565330"/>
            <a:ext cx="8596668" cy="65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noProof="0" dirty="0"/>
              <a:t>Mathematics can be a polarizing subject.</a:t>
            </a:r>
          </a:p>
        </p:txBody>
      </p:sp>
      <p:pic>
        <p:nvPicPr>
          <p:cNvPr id="3" name="Picture 2" descr="A head showing a brain trapped in a cage - 'Fixed Mindset'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33" y="2471633"/>
            <a:ext cx="1857375" cy="2857500"/>
          </a:xfrm>
          <a:prstGeom prst="rect">
            <a:avLst/>
          </a:prstGeom>
        </p:spPr>
      </p:pic>
      <p:sp>
        <p:nvSpPr>
          <p:cNvPr id="9" name="Oval Callout 8" descr="“I’m not good at maths.”&#10;“I’ve never been good at maths.”&#10;“He/She has always been good at maths.”" title="Statements about maths"/>
          <p:cNvSpPr/>
          <p:nvPr/>
        </p:nvSpPr>
        <p:spPr>
          <a:xfrm>
            <a:off x="1237957" y="2414018"/>
            <a:ext cx="5816448" cy="3719496"/>
          </a:xfrm>
          <a:prstGeom prst="wedgeEllipseCallout">
            <a:avLst>
              <a:gd name="adj1" fmla="val 59771"/>
              <a:gd name="adj2" fmla="val 1405"/>
            </a:avLst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2400" dirty="0">
                <a:solidFill>
                  <a:schemeClr val="tx1"/>
                </a:solidFill>
              </a:rPr>
              <a:t>“I’m not good at maths.”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2400" dirty="0">
                <a:solidFill>
                  <a:schemeClr val="tx1"/>
                </a:solidFill>
              </a:rPr>
              <a:t>“I’ve never been good at maths.”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2400" dirty="0">
                <a:solidFill>
                  <a:schemeClr val="tx1"/>
                </a:solidFill>
              </a:rPr>
              <a:t>“He/She has always been good at maths.”</a:t>
            </a:r>
          </a:p>
        </p:txBody>
      </p:sp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Our Challenge (2)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77334" y="1561154"/>
            <a:ext cx="8596668" cy="75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noProof="0" dirty="0"/>
              <a:t>Mathematics can be a polarizing subject.</a:t>
            </a:r>
          </a:p>
        </p:txBody>
      </p:sp>
      <p:pic>
        <p:nvPicPr>
          <p:cNvPr id="3" name="Picture 2" descr="A head showing a brain trapped in a cage - 'Fixed Mindset'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33" y="2471633"/>
            <a:ext cx="1857375" cy="2857500"/>
          </a:xfrm>
          <a:prstGeom prst="rect">
            <a:avLst/>
          </a:prstGeom>
        </p:spPr>
      </p:pic>
      <p:sp>
        <p:nvSpPr>
          <p:cNvPr id="9" name="Oval Callout 8" descr="“I’m a natural at maths.”&#10;“I’ve always been good at maths.”&#10;“I don’t need to work hard to do well in maths.”" title="Statements about maths"/>
          <p:cNvSpPr/>
          <p:nvPr/>
        </p:nvSpPr>
        <p:spPr>
          <a:xfrm>
            <a:off x="1237957" y="2414018"/>
            <a:ext cx="5816448" cy="3719496"/>
          </a:xfrm>
          <a:prstGeom prst="wedgeEllipseCallout">
            <a:avLst>
              <a:gd name="adj1" fmla="val 59771"/>
              <a:gd name="adj2" fmla="val 1405"/>
            </a:avLst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2400" dirty="0">
                <a:solidFill>
                  <a:schemeClr val="tx1"/>
                </a:solidFill>
              </a:rPr>
              <a:t>“I’m a natural at maths.”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2400" dirty="0">
                <a:solidFill>
                  <a:schemeClr val="tx1"/>
                </a:solidFill>
              </a:rPr>
              <a:t>“I’ve always been good at maths.”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2400" dirty="0">
                <a:solidFill>
                  <a:schemeClr val="tx1"/>
                </a:solidFill>
              </a:rPr>
              <a:t>“I don’t need to work hard to do well in maths.”</a:t>
            </a:r>
          </a:p>
        </p:txBody>
      </p:sp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Our Challenge (3)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680877" y="2739384"/>
            <a:ext cx="530253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noProof="0" dirty="0"/>
              <a:t>The power of </a:t>
            </a:r>
            <a:r>
              <a:rPr lang="en-GB" sz="4400" noProof="0" dirty="0">
                <a:solidFill>
                  <a:srgbClr val="0070C0"/>
                </a:solidFill>
              </a:rPr>
              <a:t>yet!</a:t>
            </a:r>
          </a:p>
        </p:txBody>
      </p:sp>
      <p:pic>
        <p:nvPicPr>
          <p:cNvPr id="8" name="Content Placeholder 4" descr="A head showing a glowing brain - 'Growth Mindset'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1" y="4526146"/>
            <a:ext cx="1414092" cy="2175526"/>
          </a:xfr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8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Our Challenge (4)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2160589"/>
            <a:ext cx="931072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noProof="0" dirty="0"/>
              <a:t>“Picture your brain forming new connections as you meet the challenge and learn. Keep on going.”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noProof="0" dirty="0"/>
              <a:t>Carol S. Dweck, </a:t>
            </a:r>
            <a:r>
              <a:rPr lang="en-GB" sz="2800" i="1" noProof="0" dirty="0"/>
              <a:t>Mindset: The New Psychology of Success </a:t>
            </a:r>
          </a:p>
        </p:txBody>
      </p:sp>
      <p:pic>
        <p:nvPicPr>
          <p:cNvPr id="7" name="Content Placeholder 4" descr="A head showing a glowing brain - 'Growth Mindset'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1" y="4526146"/>
            <a:ext cx="1414092" cy="2175526"/>
          </a:xfrm>
          <a:prstGeom prst="rect">
            <a:avLst/>
          </a:prstGeo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Permeating our teaching (3)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683653" y="2160918"/>
            <a:ext cx="6429349" cy="3880773"/>
          </a:xfrm>
        </p:spPr>
        <p:txBody>
          <a:bodyPr>
            <a:no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chemeClr val="tx2"/>
                </a:solidFill>
              </a:rPr>
              <a:t>Our Challenge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>
                <a:solidFill>
                  <a:srgbClr val="0070C0"/>
                </a:solidFill>
              </a:rPr>
              <a:t>Senior Phase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Broad General Education (BGE)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Parents and Carers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LcPeriod"/>
            </a:pPr>
            <a:r>
              <a:rPr lang="en-GB" sz="3200" noProof="0" dirty="0"/>
              <a:t>Evidence</a:t>
            </a:r>
          </a:p>
        </p:txBody>
      </p:sp>
      <p:pic>
        <p:nvPicPr>
          <p:cNvPr id="5" name="Content Placeholder 4" descr="A head showing a glowing brain - 'Growth Mindset'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1" y="4526146"/>
            <a:ext cx="1414092" cy="2175526"/>
          </a:xfr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0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27274" cy="1320800"/>
          </a:xfrm>
        </p:spPr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Growth Mindset: Senior Phase</a:t>
            </a:r>
          </a:p>
        </p:txBody>
      </p:sp>
      <p:pic>
        <p:nvPicPr>
          <p:cNvPr id="3" name="Picture 2" descr="The diagram is taken from Education Scotland’s self-evaluation document How Good is our School. It shows three processes that contribute to the evaluation of quality: people’s views, direct observation and quantitative data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154" y="1159099"/>
            <a:ext cx="4690369" cy="4288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9724" y="5718219"/>
            <a:ext cx="415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How Good is Our School? (4</a:t>
            </a:r>
            <a:r>
              <a:rPr lang="en-GB" i="1" baseline="30000" dirty="0"/>
              <a:t>th</a:t>
            </a:r>
            <a:r>
              <a:rPr lang="en-GB" i="1" dirty="0"/>
              <a:t> edition)</a:t>
            </a:r>
          </a:p>
        </p:txBody>
      </p:sp>
      <p:pic>
        <p:nvPicPr>
          <p:cNvPr id="5" name="Content Placeholder 4" descr="A head showing a glowing brain - 'Growth Mindset'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1" y="4527010"/>
            <a:ext cx="1410933" cy="2170666"/>
          </a:xfrm>
        </p:spPr>
      </p:pic>
      <p:pic>
        <p:nvPicPr>
          <p:cNvPr id="4" name="Picture 3" descr="Calderglen High School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12" y="12744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243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651</TotalTime>
  <Words>1243</Words>
  <Application>Microsoft Office PowerPoint</Application>
  <PresentationFormat>Widescreen</PresentationFormat>
  <Paragraphs>198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 Unicode MS</vt:lpstr>
      <vt:lpstr>Arial</vt:lpstr>
      <vt:lpstr>Calibri</vt:lpstr>
      <vt:lpstr>Times New Roman</vt:lpstr>
      <vt:lpstr>Trebuchet MS</vt:lpstr>
      <vt:lpstr>Wingdings 3</vt:lpstr>
      <vt:lpstr>Facet</vt:lpstr>
      <vt:lpstr>Growth Mindset: Permeating our teaching</vt:lpstr>
      <vt:lpstr>Growth Mindset: Permeating our teaching (1)</vt:lpstr>
      <vt:lpstr>Growth Mindset: Permeating our teaching (2)</vt:lpstr>
      <vt:lpstr>Growth Mindset: Our Challenge (1)</vt:lpstr>
      <vt:lpstr>Growth Mindset: Our Challenge (2)</vt:lpstr>
      <vt:lpstr>Growth Mindset: Our Challenge (3)</vt:lpstr>
      <vt:lpstr>Growth Mindset: Our Challenge (4)</vt:lpstr>
      <vt:lpstr>Growth Mindset: Permeating our teaching (3)</vt:lpstr>
      <vt:lpstr>Growth Mindset: Senior Phase</vt:lpstr>
      <vt:lpstr>Growth Mindset: Permeating our teaching (4)</vt:lpstr>
      <vt:lpstr>Growth Mindset: Broad General Education (1)</vt:lpstr>
      <vt:lpstr>Growth Mindset: Broad General Education (2)</vt:lpstr>
      <vt:lpstr>Growth Mindset: Permeating our teaching (5)</vt:lpstr>
      <vt:lpstr>Growth Mindset: Parents and Carers (1)</vt:lpstr>
      <vt:lpstr>Growth Mindset: Parents and Carers (2)</vt:lpstr>
      <vt:lpstr>Growth Mindset: Parents and Carers (3)</vt:lpstr>
      <vt:lpstr>Growth Mindset: Parents and Carers (4)</vt:lpstr>
      <vt:lpstr>Growth Mindset: Permeating our teaching (6)</vt:lpstr>
      <vt:lpstr>Growth Mindset: Evidence (1)</vt:lpstr>
      <vt:lpstr>Growth Mindset: Evidence (2)</vt:lpstr>
      <vt:lpstr>Growth Mindset: Evidence (3)</vt:lpstr>
      <vt:lpstr>Growth Mindset: Evidence (4)</vt:lpstr>
      <vt:lpstr>Growth Mindset: Evidence (5)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mindset - permeating our teaching</dc:title>
  <dc:subject>Raising the Achievement of all Learners in Inclusive Education</dc:subject>
  <dc:creator>Scottish Learning Community</dc:creator>
  <cp:revision>107</cp:revision>
  <dcterms:created xsi:type="dcterms:W3CDTF">2016-11-06T13:09:07Z</dcterms:created>
  <dcterms:modified xsi:type="dcterms:W3CDTF">2018-08-10T08:36:44Z</dcterms:modified>
</cp:coreProperties>
</file>