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1"/>
    <p:sldMasterId id="2147483775" r:id="rId2"/>
    <p:sldMasterId id="2147483787" r:id="rId3"/>
  </p:sldMasterIdLst>
  <p:notesMasterIdLst>
    <p:notesMasterId r:id="rId24"/>
  </p:notesMasterIdLst>
  <p:handoutMasterIdLst>
    <p:handoutMasterId r:id="rId25"/>
  </p:handoutMasterIdLst>
  <p:sldIdLst>
    <p:sldId id="257" r:id="rId4"/>
    <p:sldId id="446" r:id="rId5"/>
    <p:sldId id="447" r:id="rId6"/>
    <p:sldId id="448" r:id="rId7"/>
    <p:sldId id="454" r:id="rId8"/>
    <p:sldId id="388" r:id="rId9"/>
    <p:sldId id="312" r:id="rId10"/>
    <p:sldId id="393" r:id="rId11"/>
    <p:sldId id="415" r:id="rId12"/>
    <p:sldId id="451" r:id="rId13"/>
    <p:sldId id="450" r:id="rId14"/>
    <p:sldId id="402" r:id="rId15"/>
    <p:sldId id="417" r:id="rId16"/>
    <p:sldId id="408" r:id="rId17"/>
    <p:sldId id="432" r:id="rId18"/>
    <p:sldId id="433" r:id="rId19"/>
    <p:sldId id="445" r:id="rId20"/>
    <p:sldId id="429" r:id="rId21"/>
    <p:sldId id="455" r:id="rId22"/>
    <p:sldId id="411" r:id="rId23"/>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347" autoAdjust="0"/>
  </p:normalViewPr>
  <p:slideViewPr>
    <p:cSldViewPr>
      <p:cViewPr varScale="1">
        <p:scale>
          <a:sx n="118" d="100"/>
          <a:sy n="118" d="100"/>
        </p:scale>
        <p:origin x="798" y="84"/>
      </p:cViewPr>
      <p:guideLst>
        <p:guide orient="horz" pos="2160"/>
        <p:guide pos="2880"/>
      </p:guideLst>
    </p:cSldViewPr>
  </p:slideViewPr>
  <p:outlineViewPr>
    <p:cViewPr>
      <p:scale>
        <a:sx n="33" d="100"/>
        <a:sy n="33" d="100"/>
      </p:scale>
      <p:origin x="0" y="-477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6" d="100"/>
          <a:sy n="96" d="100"/>
        </p:scale>
        <p:origin x="52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AF260-78D8-42ED-AC18-1E690A9C322D}" type="doc">
      <dgm:prSet loTypeId="urn:microsoft.com/office/officeart/2005/8/layout/chevron2" loCatId="process" qsTypeId="urn:microsoft.com/office/officeart/2005/8/quickstyle/simple1" qsCatId="simple" csTypeId="urn:microsoft.com/office/officeart/2005/8/colors/colorful1#1" csCatId="colorful" phldr="1"/>
      <dgm:spPr/>
      <dgm:t>
        <a:bodyPr/>
        <a:lstStyle/>
        <a:p>
          <a:endParaRPr lang="en-GB"/>
        </a:p>
      </dgm:t>
    </dgm:pt>
    <dgm:pt modelId="{2CA844E2-3CE7-4799-B463-FC5B298D15DE}">
      <dgm:prSet phldrT="[Text]"/>
      <dgm:spPr/>
      <dgm:t>
        <a:bodyPr/>
        <a:lstStyle/>
        <a:p>
          <a:r>
            <a:rPr lang="en-GB" dirty="0"/>
            <a:t>Audit 2015 </a:t>
          </a:r>
        </a:p>
      </dgm:t>
    </dgm:pt>
    <dgm:pt modelId="{ED9CB9AC-179C-4172-BCA8-C8FCF75602F3}" type="parTrans" cxnId="{33E2A7E1-476B-42B6-AA2C-A6C84645CAF1}">
      <dgm:prSet/>
      <dgm:spPr/>
      <dgm:t>
        <a:bodyPr/>
        <a:lstStyle/>
        <a:p>
          <a:endParaRPr lang="en-GB"/>
        </a:p>
      </dgm:t>
    </dgm:pt>
    <dgm:pt modelId="{2A13C465-7C6B-40A8-8038-617BDFBD4150}" type="sibTrans" cxnId="{33E2A7E1-476B-42B6-AA2C-A6C84645CAF1}">
      <dgm:prSet/>
      <dgm:spPr/>
      <dgm:t>
        <a:bodyPr/>
        <a:lstStyle/>
        <a:p>
          <a:endParaRPr lang="en-GB"/>
        </a:p>
      </dgm:t>
    </dgm:pt>
    <dgm:pt modelId="{F365C0CC-FF79-4B1A-949A-69710167A56F}">
      <dgm:prSet phldrT="[Text]"/>
      <dgm:spPr/>
      <dgm:t>
        <a:bodyPr/>
        <a:lstStyle/>
        <a:p>
          <a:r>
            <a:rPr lang="en-GB" dirty="0"/>
            <a:t> Results </a:t>
          </a:r>
        </a:p>
      </dgm:t>
    </dgm:pt>
    <dgm:pt modelId="{79767900-AE57-461B-ADF6-17496C4C4E70}" type="parTrans" cxnId="{8FD97F0A-4F60-4190-986C-4C05EEDD5734}">
      <dgm:prSet/>
      <dgm:spPr/>
      <dgm:t>
        <a:bodyPr/>
        <a:lstStyle/>
        <a:p>
          <a:endParaRPr lang="en-GB"/>
        </a:p>
      </dgm:t>
    </dgm:pt>
    <dgm:pt modelId="{B727B2D6-CB5C-43FA-8D20-636BBACE6372}" type="sibTrans" cxnId="{8FD97F0A-4F60-4190-986C-4C05EEDD5734}">
      <dgm:prSet/>
      <dgm:spPr/>
      <dgm:t>
        <a:bodyPr/>
        <a:lstStyle/>
        <a:p>
          <a:endParaRPr lang="en-GB"/>
        </a:p>
      </dgm:t>
    </dgm:pt>
    <dgm:pt modelId="{AB7EFC25-E759-4156-B67B-3E4E7472461E}">
      <dgm:prSet phldrT="[Text]"/>
      <dgm:spPr/>
      <dgm:t>
        <a:bodyPr/>
        <a:lstStyle/>
        <a:p>
          <a:r>
            <a:rPr lang="en-GB" dirty="0"/>
            <a:t>Audit 2015 </a:t>
          </a:r>
        </a:p>
      </dgm:t>
    </dgm:pt>
    <dgm:pt modelId="{6988B3B1-6B41-49E6-BB4A-C980FE8E1A14}" type="parTrans" cxnId="{35A295A7-DF92-4E67-8653-C7FFC8CB7AFC}">
      <dgm:prSet/>
      <dgm:spPr/>
      <dgm:t>
        <a:bodyPr/>
        <a:lstStyle/>
        <a:p>
          <a:endParaRPr lang="en-GB"/>
        </a:p>
      </dgm:t>
    </dgm:pt>
    <dgm:pt modelId="{9FCC67CC-678F-4B8E-B08F-92F7A7768A82}" type="sibTrans" cxnId="{35A295A7-DF92-4E67-8653-C7FFC8CB7AFC}">
      <dgm:prSet/>
      <dgm:spPr/>
      <dgm:t>
        <a:bodyPr/>
        <a:lstStyle/>
        <a:p>
          <a:endParaRPr lang="en-GB"/>
        </a:p>
      </dgm:t>
    </dgm:pt>
    <dgm:pt modelId="{F0BF952D-A26C-409B-B6ED-FBB24E138D38}">
      <dgm:prSet phldrT="[Text]"/>
      <dgm:spPr/>
      <dgm:t>
        <a:bodyPr/>
        <a:lstStyle/>
        <a:p>
          <a:r>
            <a:rPr lang="en-GB" dirty="0"/>
            <a:t>Recommendations </a:t>
          </a:r>
        </a:p>
      </dgm:t>
    </dgm:pt>
    <dgm:pt modelId="{058FA996-157C-453D-BFCE-3DF853AD3EC2}" type="parTrans" cxnId="{6E27C22B-5C0B-460A-B202-5D1F00D251CE}">
      <dgm:prSet/>
      <dgm:spPr/>
      <dgm:t>
        <a:bodyPr/>
        <a:lstStyle/>
        <a:p>
          <a:endParaRPr lang="en-GB"/>
        </a:p>
      </dgm:t>
    </dgm:pt>
    <dgm:pt modelId="{1339032C-D817-442C-B677-C9F9D4A1D8FB}" type="sibTrans" cxnId="{6E27C22B-5C0B-460A-B202-5D1F00D251CE}">
      <dgm:prSet/>
      <dgm:spPr/>
      <dgm:t>
        <a:bodyPr/>
        <a:lstStyle/>
        <a:p>
          <a:endParaRPr lang="en-GB"/>
        </a:p>
      </dgm:t>
    </dgm:pt>
    <dgm:pt modelId="{59AB3898-D841-4EE3-AD67-E1C22422A368}">
      <dgm:prSet phldrT="[Text]"/>
      <dgm:spPr/>
      <dgm:t>
        <a:bodyPr/>
        <a:lstStyle/>
        <a:p>
          <a:r>
            <a:rPr lang="en-GB" dirty="0"/>
            <a:t>Development Model </a:t>
          </a:r>
        </a:p>
      </dgm:t>
    </dgm:pt>
    <dgm:pt modelId="{DE81C198-EDA5-4ADD-A469-EC522DF04CDB}" type="parTrans" cxnId="{2C4736AF-F9C9-4E11-AC06-B431786F05D5}">
      <dgm:prSet/>
      <dgm:spPr/>
      <dgm:t>
        <a:bodyPr/>
        <a:lstStyle/>
        <a:p>
          <a:endParaRPr lang="en-GB"/>
        </a:p>
      </dgm:t>
    </dgm:pt>
    <dgm:pt modelId="{92A92C09-1852-4E05-A870-7ED65ECADF47}" type="sibTrans" cxnId="{2C4736AF-F9C9-4E11-AC06-B431786F05D5}">
      <dgm:prSet/>
      <dgm:spPr/>
      <dgm:t>
        <a:bodyPr/>
        <a:lstStyle/>
        <a:p>
          <a:endParaRPr lang="en-GB"/>
        </a:p>
      </dgm:t>
    </dgm:pt>
    <dgm:pt modelId="{13ADAC1C-B0C5-4309-B2C9-B67B36D59C4D}">
      <dgm:prSet phldrT="[Text]"/>
      <dgm:spPr/>
      <dgm:t>
        <a:bodyPr/>
        <a:lstStyle/>
        <a:p>
          <a:r>
            <a:rPr lang="en-GB" dirty="0"/>
            <a:t>Education for All </a:t>
          </a:r>
        </a:p>
      </dgm:t>
    </dgm:pt>
    <dgm:pt modelId="{E48C6CC1-2ACB-44EA-BE45-B68D373F55B3}" type="parTrans" cxnId="{2DC57B9F-812A-4819-AD61-4995D4C0E184}">
      <dgm:prSet/>
      <dgm:spPr/>
      <dgm:t>
        <a:bodyPr/>
        <a:lstStyle/>
        <a:p>
          <a:endParaRPr lang="en-GB"/>
        </a:p>
      </dgm:t>
    </dgm:pt>
    <dgm:pt modelId="{E420BF4B-6307-4BFF-806C-2CB965F7DD15}" type="sibTrans" cxnId="{2DC57B9F-812A-4819-AD61-4995D4C0E184}">
      <dgm:prSet/>
      <dgm:spPr/>
      <dgm:t>
        <a:bodyPr/>
        <a:lstStyle/>
        <a:p>
          <a:endParaRPr lang="en-GB"/>
        </a:p>
      </dgm:t>
    </dgm:pt>
    <dgm:pt modelId="{822926CA-C61B-4A0C-811F-1C0961FDAB9F}" type="pres">
      <dgm:prSet presAssocID="{87EAF260-78D8-42ED-AC18-1E690A9C322D}" presName="linearFlow" presStyleCnt="0">
        <dgm:presLayoutVars>
          <dgm:dir/>
          <dgm:animLvl val="lvl"/>
          <dgm:resizeHandles val="exact"/>
        </dgm:presLayoutVars>
      </dgm:prSet>
      <dgm:spPr/>
    </dgm:pt>
    <dgm:pt modelId="{D7D1F119-3009-4EEF-844E-CD5CF710E8AC}" type="pres">
      <dgm:prSet presAssocID="{2CA844E2-3CE7-4799-B463-FC5B298D15DE}" presName="composite" presStyleCnt="0"/>
      <dgm:spPr/>
    </dgm:pt>
    <dgm:pt modelId="{672E3DFC-E58B-4CD0-BD01-C452E9E1C41B}" type="pres">
      <dgm:prSet presAssocID="{2CA844E2-3CE7-4799-B463-FC5B298D15DE}" presName="parentText" presStyleLbl="alignNode1" presStyleIdx="0" presStyleCnt="3">
        <dgm:presLayoutVars>
          <dgm:chMax val="1"/>
          <dgm:bulletEnabled val="1"/>
        </dgm:presLayoutVars>
      </dgm:prSet>
      <dgm:spPr/>
    </dgm:pt>
    <dgm:pt modelId="{17D69949-7938-4940-AE7A-04629E91C8C1}" type="pres">
      <dgm:prSet presAssocID="{2CA844E2-3CE7-4799-B463-FC5B298D15DE}" presName="descendantText" presStyleLbl="alignAcc1" presStyleIdx="0" presStyleCnt="3">
        <dgm:presLayoutVars>
          <dgm:bulletEnabled val="1"/>
        </dgm:presLayoutVars>
      </dgm:prSet>
      <dgm:spPr/>
    </dgm:pt>
    <dgm:pt modelId="{5824C711-A53F-41FA-935B-8A4C3C49646D}" type="pres">
      <dgm:prSet presAssocID="{2A13C465-7C6B-40A8-8038-617BDFBD4150}" presName="sp" presStyleCnt="0"/>
      <dgm:spPr/>
    </dgm:pt>
    <dgm:pt modelId="{F1493709-A50F-4B28-AB5B-4C32D94AB090}" type="pres">
      <dgm:prSet presAssocID="{AB7EFC25-E759-4156-B67B-3E4E7472461E}" presName="composite" presStyleCnt="0"/>
      <dgm:spPr/>
    </dgm:pt>
    <dgm:pt modelId="{0CBDBF9A-8B29-4B1F-94B1-83DC4B13F5E3}" type="pres">
      <dgm:prSet presAssocID="{AB7EFC25-E759-4156-B67B-3E4E7472461E}" presName="parentText" presStyleLbl="alignNode1" presStyleIdx="1" presStyleCnt="3">
        <dgm:presLayoutVars>
          <dgm:chMax val="1"/>
          <dgm:bulletEnabled val="1"/>
        </dgm:presLayoutVars>
      </dgm:prSet>
      <dgm:spPr/>
    </dgm:pt>
    <dgm:pt modelId="{E9EC1946-B0F5-47B7-9747-74D127846CE5}" type="pres">
      <dgm:prSet presAssocID="{AB7EFC25-E759-4156-B67B-3E4E7472461E}" presName="descendantText" presStyleLbl="alignAcc1" presStyleIdx="1" presStyleCnt="3">
        <dgm:presLayoutVars>
          <dgm:bulletEnabled val="1"/>
        </dgm:presLayoutVars>
      </dgm:prSet>
      <dgm:spPr/>
    </dgm:pt>
    <dgm:pt modelId="{8B51F43E-4579-4A28-87BB-76380D5AC036}" type="pres">
      <dgm:prSet presAssocID="{9FCC67CC-678F-4B8E-B08F-92F7A7768A82}" presName="sp" presStyleCnt="0"/>
      <dgm:spPr/>
    </dgm:pt>
    <dgm:pt modelId="{9398C1A8-E95A-466C-BC5A-3E21F01EBC52}" type="pres">
      <dgm:prSet presAssocID="{59AB3898-D841-4EE3-AD67-E1C22422A368}" presName="composite" presStyleCnt="0"/>
      <dgm:spPr/>
    </dgm:pt>
    <dgm:pt modelId="{840D1B74-5D2A-4F92-87CF-260470B5A5B2}" type="pres">
      <dgm:prSet presAssocID="{59AB3898-D841-4EE3-AD67-E1C22422A368}" presName="parentText" presStyleLbl="alignNode1" presStyleIdx="2" presStyleCnt="3">
        <dgm:presLayoutVars>
          <dgm:chMax val="1"/>
          <dgm:bulletEnabled val="1"/>
        </dgm:presLayoutVars>
      </dgm:prSet>
      <dgm:spPr/>
    </dgm:pt>
    <dgm:pt modelId="{94BAB520-5EEB-41AC-8600-56888BD0C8CA}" type="pres">
      <dgm:prSet presAssocID="{59AB3898-D841-4EE3-AD67-E1C22422A368}" presName="descendantText" presStyleLbl="alignAcc1" presStyleIdx="2" presStyleCnt="3">
        <dgm:presLayoutVars>
          <dgm:bulletEnabled val="1"/>
        </dgm:presLayoutVars>
      </dgm:prSet>
      <dgm:spPr/>
    </dgm:pt>
  </dgm:ptLst>
  <dgm:cxnLst>
    <dgm:cxn modelId="{33E2A7E1-476B-42B6-AA2C-A6C84645CAF1}" srcId="{87EAF260-78D8-42ED-AC18-1E690A9C322D}" destId="{2CA844E2-3CE7-4799-B463-FC5B298D15DE}" srcOrd="0" destOrd="0" parTransId="{ED9CB9AC-179C-4172-BCA8-C8FCF75602F3}" sibTransId="{2A13C465-7C6B-40A8-8038-617BDFBD4150}"/>
    <dgm:cxn modelId="{8CB6B875-F0FC-4D7D-85CD-95C65C0D81C3}" type="presOf" srcId="{F0BF952D-A26C-409B-B6ED-FBB24E138D38}" destId="{E9EC1946-B0F5-47B7-9747-74D127846CE5}" srcOrd="0" destOrd="0" presId="urn:microsoft.com/office/officeart/2005/8/layout/chevron2"/>
    <dgm:cxn modelId="{3BECC05A-784B-4329-8E4D-F23E49AD2F85}" type="presOf" srcId="{87EAF260-78D8-42ED-AC18-1E690A9C322D}" destId="{822926CA-C61B-4A0C-811F-1C0961FDAB9F}" srcOrd="0" destOrd="0" presId="urn:microsoft.com/office/officeart/2005/8/layout/chevron2"/>
    <dgm:cxn modelId="{6E27C22B-5C0B-460A-B202-5D1F00D251CE}" srcId="{AB7EFC25-E759-4156-B67B-3E4E7472461E}" destId="{F0BF952D-A26C-409B-B6ED-FBB24E138D38}" srcOrd="0" destOrd="0" parTransId="{058FA996-157C-453D-BFCE-3DF853AD3EC2}" sibTransId="{1339032C-D817-442C-B677-C9F9D4A1D8FB}"/>
    <dgm:cxn modelId="{35A295A7-DF92-4E67-8653-C7FFC8CB7AFC}" srcId="{87EAF260-78D8-42ED-AC18-1E690A9C322D}" destId="{AB7EFC25-E759-4156-B67B-3E4E7472461E}" srcOrd="1" destOrd="0" parTransId="{6988B3B1-6B41-49E6-BB4A-C980FE8E1A14}" sibTransId="{9FCC67CC-678F-4B8E-B08F-92F7A7768A82}"/>
    <dgm:cxn modelId="{6A022E00-89DA-434E-BA53-D418E80CB1FF}" type="presOf" srcId="{13ADAC1C-B0C5-4309-B2C9-B67B36D59C4D}" destId="{94BAB520-5EEB-41AC-8600-56888BD0C8CA}" srcOrd="0" destOrd="0" presId="urn:microsoft.com/office/officeart/2005/8/layout/chevron2"/>
    <dgm:cxn modelId="{3D536589-E27A-4BE0-A4A1-7CC923E32315}" type="presOf" srcId="{F365C0CC-FF79-4B1A-949A-69710167A56F}" destId="{17D69949-7938-4940-AE7A-04629E91C8C1}" srcOrd="0" destOrd="0" presId="urn:microsoft.com/office/officeart/2005/8/layout/chevron2"/>
    <dgm:cxn modelId="{8FD97F0A-4F60-4190-986C-4C05EEDD5734}" srcId="{2CA844E2-3CE7-4799-B463-FC5B298D15DE}" destId="{F365C0CC-FF79-4B1A-949A-69710167A56F}" srcOrd="0" destOrd="0" parTransId="{79767900-AE57-461B-ADF6-17496C4C4E70}" sibTransId="{B727B2D6-CB5C-43FA-8D20-636BBACE6372}"/>
    <dgm:cxn modelId="{CC971D32-8E87-4E29-BF7B-DB708BB0B0B5}" type="presOf" srcId="{2CA844E2-3CE7-4799-B463-FC5B298D15DE}" destId="{672E3DFC-E58B-4CD0-BD01-C452E9E1C41B}" srcOrd="0" destOrd="0" presId="urn:microsoft.com/office/officeart/2005/8/layout/chevron2"/>
    <dgm:cxn modelId="{2669749C-F299-45FF-9908-2627445133A0}" type="presOf" srcId="{59AB3898-D841-4EE3-AD67-E1C22422A368}" destId="{840D1B74-5D2A-4F92-87CF-260470B5A5B2}" srcOrd="0" destOrd="0" presId="urn:microsoft.com/office/officeart/2005/8/layout/chevron2"/>
    <dgm:cxn modelId="{2DC57B9F-812A-4819-AD61-4995D4C0E184}" srcId="{59AB3898-D841-4EE3-AD67-E1C22422A368}" destId="{13ADAC1C-B0C5-4309-B2C9-B67B36D59C4D}" srcOrd="0" destOrd="0" parTransId="{E48C6CC1-2ACB-44EA-BE45-B68D373F55B3}" sibTransId="{E420BF4B-6307-4BFF-806C-2CB965F7DD15}"/>
    <dgm:cxn modelId="{2C4736AF-F9C9-4E11-AC06-B431786F05D5}" srcId="{87EAF260-78D8-42ED-AC18-1E690A9C322D}" destId="{59AB3898-D841-4EE3-AD67-E1C22422A368}" srcOrd="2" destOrd="0" parTransId="{DE81C198-EDA5-4ADD-A469-EC522DF04CDB}" sibTransId="{92A92C09-1852-4E05-A870-7ED65ECADF47}"/>
    <dgm:cxn modelId="{BD1655D9-3B8F-4238-826C-DEAC745CDBB8}" type="presOf" srcId="{AB7EFC25-E759-4156-B67B-3E4E7472461E}" destId="{0CBDBF9A-8B29-4B1F-94B1-83DC4B13F5E3}" srcOrd="0" destOrd="0" presId="urn:microsoft.com/office/officeart/2005/8/layout/chevron2"/>
    <dgm:cxn modelId="{1C797E80-16FC-42AF-A7D5-5D8C602E5900}" type="presParOf" srcId="{822926CA-C61B-4A0C-811F-1C0961FDAB9F}" destId="{D7D1F119-3009-4EEF-844E-CD5CF710E8AC}" srcOrd="0" destOrd="0" presId="urn:microsoft.com/office/officeart/2005/8/layout/chevron2"/>
    <dgm:cxn modelId="{E5404187-A08A-4B76-AF03-450D9F79C47C}" type="presParOf" srcId="{D7D1F119-3009-4EEF-844E-CD5CF710E8AC}" destId="{672E3DFC-E58B-4CD0-BD01-C452E9E1C41B}" srcOrd="0" destOrd="0" presId="urn:microsoft.com/office/officeart/2005/8/layout/chevron2"/>
    <dgm:cxn modelId="{5035A892-8BBC-4010-B73D-38D8DD120477}" type="presParOf" srcId="{D7D1F119-3009-4EEF-844E-CD5CF710E8AC}" destId="{17D69949-7938-4940-AE7A-04629E91C8C1}" srcOrd="1" destOrd="0" presId="urn:microsoft.com/office/officeart/2005/8/layout/chevron2"/>
    <dgm:cxn modelId="{CAF882B4-21F9-41AD-8DFD-40F9A1BA2F2B}" type="presParOf" srcId="{822926CA-C61B-4A0C-811F-1C0961FDAB9F}" destId="{5824C711-A53F-41FA-935B-8A4C3C49646D}" srcOrd="1" destOrd="0" presId="urn:microsoft.com/office/officeart/2005/8/layout/chevron2"/>
    <dgm:cxn modelId="{744A6935-822E-47C0-BCF1-66FD3CEA2BEB}" type="presParOf" srcId="{822926CA-C61B-4A0C-811F-1C0961FDAB9F}" destId="{F1493709-A50F-4B28-AB5B-4C32D94AB090}" srcOrd="2" destOrd="0" presId="urn:microsoft.com/office/officeart/2005/8/layout/chevron2"/>
    <dgm:cxn modelId="{6DC3D4FD-C979-4632-8E2D-D27845F9FDE3}" type="presParOf" srcId="{F1493709-A50F-4B28-AB5B-4C32D94AB090}" destId="{0CBDBF9A-8B29-4B1F-94B1-83DC4B13F5E3}" srcOrd="0" destOrd="0" presId="urn:microsoft.com/office/officeart/2005/8/layout/chevron2"/>
    <dgm:cxn modelId="{961939CC-F44C-49A1-9870-0879824BCCFF}" type="presParOf" srcId="{F1493709-A50F-4B28-AB5B-4C32D94AB090}" destId="{E9EC1946-B0F5-47B7-9747-74D127846CE5}" srcOrd="1" destOrd="0" presId="urn:microsoft.com/office/officeart/2005/8/layout/chevron2"/>
    <dgm:cxn modelId="{742230C0-75B6-4BD3-BBD4-B65333D35E1A}" type="presParOf" srcId="{822926CA-C61B-4A0C-811F-1C0961FDAB9F}" destId="{8B51F43E-4579-4A28-87BB-76380D5AC036}" srcOrd="3" destOrd="0" presId="urn:microsoft.com/office/officeart/2005/8/layout/chevron2"/>
    <dgm:cxn modelId="{41298D52-D032-4517-BC07-8ABAC207E103}" type="presParOf" srcId="{822926CA-C61B-4A0C-811F-1C0961FDAB9F}" destId="{9398C1A8-E95A-466C-BC5A-3E21F01EBC52}" srcOrd="4" destOrd="0" presId="urn:microsoft.com/office/officeart/2005/8/layout/chevron2"/>
    <dgm:cxn modelId="{ACD3786B-54EC-4965-8C50-144DBF566384}" type="presParOf" srcId="{9398C1A8-E95A-466C-BC5A-3E21F01EBC52}" destId="{840D1B74-5D2A-4F92-87CF-260470B5A5B2}" srcOrd="0" destOrd="0" presId="urn:microsoft.com/office/officeart/2005/8/layout/chevron2"/>
    <dgm:cxn modelId="{2CC7EAB4-F65A-42FA-9E54-A22DBCB4FBD3}" type="presParOf" srcId="{9398C1A8-E95A-466C-BC5A-3E21F01EBC52}" destId="{94BAB520-5EEB-41AC-8600-56888BD0C8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1E9D1-1731-4CBE-83B2-8F8F0EC9A901}" type="doc">
      <dgm:prSet loTypeId="urn:microsoft.com/office/officeart/2005/8/layout/chevron2" loCatId="process" qsTypeId="urn:microsoft.com/office/officeart/2005/8/quickstyle/simple1" qsCatId="simple" csTypeId="urn:microsoft.com/office/officeart/2005/8/colors/colorful1#2" csCatId="colorful" phldr="1"/>
      <dgm:spPr/>
      <dgm:t>
        <a:bodyPr/>
        <a:lstStyle/>
        <a:p>
          <a:endParaRPr lang="en-GB"/>
        </a:p>
      </dgm:t>
    </dgm:pt>
    <dgm:pt modelId="{1BB1540F-4F7D-4522-B80E-97A133BF0592}">
      <dgm:prSet phldrT="[Text]"/>
      <dgm:spPr/>
      <dgm:t>
        <a:bodyPr/>
        <a:lstStyle/>
        <a:p>
          <a:r>
            <a:rPr lang="en-GB" dirty="0"/>
            <a:t>Results </a:t>
          </a:r>
        </a:p>
      </dgm:t>
      <dgm:extLst>
        <a:ext uri="{E40237B7-FDA0-4F09-8148-C483321AD2D9}">
          <dgm14:cNvPr xmlns:dgm14="http://schemas.microsoft.com/office/drawing/2010/diagram" id="0" name="" descr="Inclusive education is seen as fragmented and not sufficiently coherent; &#10;Inclusion is viewed as ‘just another initiative’ or a ‘charitable’ initiative, instead of as a learner’s right; &#10;Stakeholders do not feel sufficiently enabled and empowered. &#10;Creating clarity around the concept of inclusion leading to a review of legislation and policy&#10;Re-focusing support to increase the capacity of colleges and schools to meet all learners’ needs&#10;Establishing a national training body to provide continuous professional development (skills, knowledge and understanding) for all education leaders, educators and support personnel"/>
        </a:ext>
      </dgm:extLst>
    </dgm:pt>
    <dgm:pt modelId="{044C1EDB-1F01-47A5-85B0-0792D72A4E2F}" type="parTrans" cxnId="{DCFCEB25-F64A-45AD-8182-D832D99D774D}">
      <dgm:prSet/>
      <dgm:spPr/>
      <dgm:t>
        <a:bodyPr/>
        <a:lstStyle/>
        <a:p>
          <a:endParaRPr lang="en-GB"/>
        </a:p>
      </dgm:t>
    </dgm:pt>
    <dgm:pt modelId="{DA04D2B8-1B03-48B9-B9A8-723768A84045}" type="sibTrans" cxnId="{DCFCEB25-F64A-45AD-8182-D832D99D774D}">
      <dgm:prSet/>
      <dgm:spPr/>
      <dgm:t>
        <a:bodyPr/>
        <a:lstStyle/>
        <a:p>
          <a:endParaRPr lang="en-GB"/>
        </a:p>
      </dgm:t>
    </dgm:pt>
    <dgm:pt modelId="{A8ACE708-5B2F-480A-9151-73F57EB7E587}">
      <dgm:prSet custT="1"/>
      <dgm:spPr/>
      <dgm:t>
        <a:bodyPr/>
        <a:lstStyle/>
        <a:p>
          <a:r>
            <a:rPr lang="en-GB" sz="1800" dirty="0">
              <a:latin typeface="Calibri" pitchFamily="34" charset="0"/>
            </a:rPr>
            <a:t>Inclusive education is seen as </a:t>
          </a:r>
          <a:r>
            <a:rPr lang="en-GB" sz="1800" dirty="0">
              <a:solidFill>
                <a:srgbClr val="0070C0"/>
              </a:solidFill>
              <a:latin typeface="Calibri" pitchFamily="34" charset="0"/>
            </a:rPr>
            <a:t>fragmented and not sufficiently coherent; </a:t>
          </a:r>
        </a:p>
      </dgm:t>
    </dgm:pt>
    <dgm:pt modelId="{9780048F-E337-41C7-86BB-353AFE819736}" type="parTrans" cxnId="{8E1A4D92-ED83-4E4D-8101-915152BF094C}">
      <dgm:prSet/>
      <dgm:spPr/>
      <dgm:t>
        <a:bodyPr/>
        <a:lstStyle/>
        <a:p>
          <a:endParaRPr lang="en-GB"/>
        </a:p>
      </dgm:t>
    </dgm:pt>
    <dgm:pt modelId="{EE5DDD43-DBAA-413B-887B-F27546551E81}" type="sibTrans" cxnId="{8E1A4D92-ED83-4E4D-8101-915152BF094C}">
      <dgm:prSet/>
      <dgm:spPr/>
      <dgm:t>
        <a:bodyPr/>
        <a:lstStyle/>
        <a:p>
          <a:endParaRPr lang="en-GB"/>
        </a:p>
      </dgm:t>
    </dgm:pt>
    <dgm:pt modelId="{C7828679-69E3-4F01-A1B6-FABE4F7B8CB1}">
      <dgm:prSet custT="1"/>
      <dgm:spPr/>
      <dgm:t>
        <a:bodyPr/>
        <a:lstStyle/>
        <a:p>
          <a:r>
            <a:rPr lang="en-GB" sz="1800" dirty="0">
              <a:latin typeface="Calibri" pitchFamily="34" charset="0"/>
            </a:rPr>
            <a:t>Inclusion is viewed as </a:t>
          </a:r>
          <a:r>
            <a:rPr lang="en-GB" sz="1800" dirty="0">
              <a:solidFill>
                <a:srgbClr val="0070C0"/>
              </a:solidFill>
              <a:latin typeface="Calibri" pitchFamily="34" charset="0"/>
            </a:rPr>
            <a:t>‘just another initiative’ </a:t>
          </a:r>
          <a:r>
            <a:rPr lang="en-GB" sz="1800" dirty="0">
              <a:latin typeface="Calibri" pitchFamily="34" charset="0"/>
            </a:rPr>
            <a:t>or a </a:t>
          </a:r>
          <a:r>
            <a:rPr lang="en-GB" sz="1800" dirty="0">
              <a:solidFill>
                <a:srgbClr val="0070C0"/>
              </a:solidFill>
              <a:latin typeface="Calibri" pitchFamily="34" charset="0"/>
            </a:rPr>
            <a:t>‘charitable’ initiative</a:t>
          </a:r>
          <a:r>
            <a:rPr lang="en-GB" sz="1800" dirty="0">
              <a:latin typeface="Calibri" pitchFamily="34" charset="0"/>
            </a:rPr>
            <a:t>, instead of as a learner’s right; </a:t>
          </a:r>
        </a:p>
      </dgm:t>
    </dgm:pt>
    <dgm:pt modelId="{6695A1C1-5291-4215-B23C-7279A32FD680}" type="parTrans" cxnId="{2CBFC0B3-088D-4068-B21E-972B747D28D8}">
      <dgm:prSet/>
      <dgm:spPr/>
      <dgm:t>
        <a:bodyPr/>
        <a:lstStyle/>
        <a:p>
          <a:endParaRPr lang="en-GB"/>
        </a:p>
      </dgm:t>
    </dgm:pt>
    <dgm:pt modelId="{5B3FA69F-15A6-45A1-B598-586BCDBFD552}" type="sibTrans" cxnId="{2CBFC0B3-088D-4068-B21E-972B747D28D8}">
      <dgm:prSet/>
      <dgm:spPr/>
      <dgm:t>
        <a:bodyPr/>
        <a:lstStyle/>
        <a:p>
          <a:endParaRPr lang="en-GB"/>
        </a:p>
      </dgm:t>
    </dgm:pt>
    <dgm:pt modelId="{A30EAC51-2C20-4F26-8EC6-889522E30EFD}">
      <dgm:prSet custT="1"/>
      <dgm:spPr/>
      <dgm:t>
        <a:bodyPr/>
        <a:lstStyle/>
        <a:p>
          <a:r>
            <a:rPr lang="en-GB" sz="1800" dirty="0">
              <a:latin typeface="Calibri" pitchFamily="34" charset="0"/>
            </a:rPr>
            <a:t>Stakeholders </a:t>
          </a:r>
          <a:r>
            <a:rPr lang="en-GB" sz="1800" dirty="0">
              <a:solidFill>
                <a:srgbClr val="0070C0"/>
              </a:solidFill>
              <a:latin typeface="Calibri" pitchFamily="34" charset="0"/>
            </a:rPr>
            <a:t>do not feel sufficiently enabled and empowered. </a:t>
          </a:r>
        </a:p>
      </dgm:t>
    </dgm:pt>
    <dgm:pt modelId="{F22AC55C-A2A7-4F19-A395-C61DA071A3DB}" type="parTrans" cxnId="{35E0E3B0-5342-4669-B24C-8A6243005432}">
      <dgm:prSet/>
      <dgm:spPr/>
      <dgm:t>
        <a:bodyPr/>
        <a:lstStyle/>
        <a:p>
          <a:endParaRPr lang="en-GB"/>
        </a:p>
      </dgm:t>
    </dgm:pt>
    <dgm:pt modelId="{14ED7278-1E6B-42C4-9545-DFD353698734}" type="sibTrans" cxnId="{35E0E3B0-5342-4669-B24C-8A6243005432}">
      <dgm:prSet/>
      <dgm:spPr/>
      <dgm:t>
        <a:bodyPr/>
        <a:lstStyle/>
        <a:p>
          <a:endParaRPr lang="en-GB"/>
        </a:p>
      </dgm:t>
    </dgm:pt>
    <dgm:pt modelId="{65688DAA-8D4C-447F-9F67-30007F15B0E6}">
      <dgm:prSet custT="1"/>
      <dgm:spPr/>
      <dgm:t>
        <a:bodyPr/>
        <a:lstStyle/>
        <a:p>
          <a:r>
            <a:rPr lang="en-GB" sz="1800" dirty="0">
              <a:solidFill>
                <a:srgbClr val="0070C0"/>
              </a:solidFill>
              <a:latin typeface="Calibri" pitchFamily="34" charset="0"/>
              <a:cs typeface="Times New Roman" panose="02020603050405020304" pitchFamily="18" charset="0"/>
            </a:rPr>
            <a:t>Creating clarity </a:t>
          </a:r>
          <a:r>
            <a:rPr lang="en-GB" sz="1800" dirty="0">
              <a:latin typeface="Calibri" pitchFamily="34" charset="0"/>
              <a:cs typeface="Times New Roman" panose="02020603050405020304" pitchFamily="18" charset="0"/>
            </a:rPr>
            <a:t>around the concept of inclusion leading to a review of legislation and policy</a:t>
          </a:r>
          <a:endParaRPr lang="en-GB" sz="1800" dirty="0">
            <a:latin typeface="Calibri" pitchFamily="34" charset="0"/>
          </a:endParaRPr>
        </a:p>
      </dgm:t>
    </dgm:pt>
    <dgm:pt modelId="{ADADCB65-EEF3-494B-8D1B-3C60C46698FA}" type="parTrans" cxnId="{C4E4A1C9-98EA-45F1-96F1-9FE08936D9BE}">
      <dgm:prSet/>
      <dgm:spPr/>
      <dgm:t>
        <a:bodyPr/>
        <a:lstStyle/>
        <a:p>
          <a:endParaRPr lang="en-GB"/>
        </a:p>
      </dgm:t>
    </dgm:pt>
    <dgm:pt modelId="{16C52405-1199-4A53-BB35-2D408584CF20}" type="sibTrans" cxnId="{C4E4A1C9-98EA-45F1-96F1-9FE08936D9BE}">
      <dgm:prSet/>
      <dgm:spPr/>
      <dgm:t>
        <a:bodyPr/>
        <a:lstStyle/>
        <a:p>
          <a:endParaRPr lang="en-GB"/>
        </a:p>
      </dgm:t>
    </dgm:pt>
    <dgm:pt modelId="{17BB91D8-6E6E-490B-9B1A-19EFDB3A4AC8}">
      <dgm:prSet custT="1"/>
      <dgm:spPr/>
      <dgm:t>
        <a:bodyPr/>
        <a:lstStyle/>
        <a:p>
          <a:r>
            <a:rPr lang="en-GB" sz="1800" dirty="0">
              <a:solidFill>
                <a:srgbClr val="0070C0"/>
              </a:solidFill>
              <a:latin typeface="Calibri" pitchFamily="34" charset="0"/>
              <a:cs typeface="Times New Roman" panose="02020603050405020304" pitchFamily="18" charset="0"/>
            </a:rPr>
            <a:t>Re-focusing support </a:t>
          </a:r>
          <a:r>
            <a:rPr lang="en-GB" sz="1800" dirty="0">
              <a:latin typeface="Calibri" pitchFamily="34" charset="0"/>
              <a:cs typeface="Times New Roman" panose="02020603050405020304" pitchFamily="18" charset="0"/>
            </a:rPr>
            <a:t>to increase the capacity of colleges and schools to meet all learners’ needs</a:t>
          </a:r>
        </a:p>
      </dgm:t>
    </dgm:pt>
    <dgm:pt modelId="{7F13AEC0-3511-4D8A-8697-C6E963CE76D0}" type="parTrans" cxnId="{5AFC45B9-A11D-4383-BF1A-424D97164E2D}">
      <dgm:prSet/>
      <dgm:spPr/>
      <dgm:t>
        <a:bodyPr/>
        <a:lstStyle/>
        <a:p>
          <a:endParaRPr lang="en-GB"/>
        </a:p>
      </dgm:t>
    </dgm:pt>
    <dgm:pt modelId="{4AC7342E-2C38-4A72-AE9B-4D75F44A8F88}" type="sibTrans" cxnId="{5AFC45B9-A11D-4383-BF1A-424D97164E2D}">
      <dgm:prSet/>
      <dgm:spPr/>
      <dgm:t>
        <a:bodyPr/>
        <a:lstStyle/>
        <a:p>
          <a:endParaRPr lang="en-GB"/>
        </a:p>
      </dgm:t>
    </dgm:pt>
    <dgm:pt modelId="{841C3E2A-F272-4E04-AA2D-051C69E83B5D}">
      <dgm:prSet custT="1"/>
      <dgm:spPr/>
      <dgm:t>
        <a:bodyPr/>
        <a:lstStyle/>
        <a:p>
          <a:r>
            <a:rPr lang="en-GB" sz="1800" dirty="0">
              <a:latin typeface="Calibri" pitchFamily="34" charset="0"/>
              <a:cs typeface="Times New Roman" panose="02020603050405020304" pitchFamily="18" charset="0"/>
            </a:rPr>
            <a:t>Establishing a </a:t>
          </a:r>
          <a:r>
            <a:rPr lang="en-GB" sz="1800" dirty="0">
              <a:solidFill>
                <a:srgbClr val="0070C0"/>
              </a:solidFill>
              <a:latin typeface="Calibri" pitchFamily="34" charset="0"/>
              <a:cs typeface="Times New Roman" panose="02020603050405020304" pitchFamily="18" charset="0"/>
            </a:rPr>
            <a:t>national training body </a:t>
          </a:r>
          <a:r>
            <a:rPr lang="en-GB" sz="1800" dirty="0">
              <a:latin typeface="Calibri" pitchFamily="34" charset="0"/>
              <a:cs typeface="Times New Roman" panose="02020603050405020304" pitchFamily="18" charset="0"/>
            </a:rPr>
            <a:t>to provide continuous professional development (skills, knowledge and understanding) for all education leaders, educators and support personnel</a:t>
          </a:r>
        </a:p>
      </dgm:t>
    </dgm:pt>
    <dgm:pt modelId="{8F2C9F6B-2922-4370-BDC2-A8ED0CACC760}" type="parTrans" cxnId="{BDF3400A-1DF1-48F7-B979-CFE8A82C0D26}">
      <dgm:prSet/>
      <dgm:spPr/>
      <dgm:t>
        <a:bodyPr/>
        <a:lstStyle/>
        <a:p>
          <a:endParaRPr lang="en-GB"/>
        </a:p>
      </dgm:t>
    </dgm:pt>
    <dgm:pt modelId="{A88C2871-B387-4209-B01F-49C9ED0D1D91}" type="sibTrans" cxnId="{BDF3400A-1DF1-48F7-B979-CFE8A82C0D26}">
      <dgm:prSet/>
      <dgm:spPr/>
      <dgm:t>
        <a:bodyPr/>
        <a:lstStyle/>
        <a:p>
          <a:endParaRPr lang="en-GB"/>
        </a:p>
      </dgm:t>
    </dgm:pt>
    <dgm:pt modelId="{F84EE5EA-A14C-48C2-BBC3-6E9A6439F2A5}" type="pres">
      <dgm:prSet presAssocID="{F9C1E9D1-1731-4CBE-83B2-8F8F0EC9A901}" presName="linearFlow" presStyleCnt="0">
        <dgm:presLayoutVars>
          <dgm:dir/>
          <dgm:animLvl val="lvl"/>
          <dgm:resizeHandles val="exact"/>
        </dgm:presLayoutVars>
      </dgm:prSet>
      <dgm:spPr/>
    </dgm:pt>
    <dgm:pt modelId="{3636F3F1-2E70-4FC1-BA42-AD5176D951BE}" type="pres">
      <dgm:prSet presAssocID="{1BB1540F-4F7D-4522-B80E-97A133BF0592}" presName="composite" presStyleCnt="0"/>
      <dgm:spPr/>
    </dgm:pt>
    <dgm:pt modelId="{E55C1C96-0A27-4AAA-9F48-97168553DAAD}" type="pres">
      <dgm:prSet presAssocID="{1BB1540F-4F7D-4522-B80E-97A133BF0592}" presName="parentText" presStyleLbl="alignNode1" presStyleIdx="0" presStyleCnt="1">
        <dgm:presLayoutVars>
          <dgm:chMax val="1"/>
          <dgm:bulletEnabled val="1"/>
        </dgm:presLayoutVars>
      </dgm:prSet>
      <dgm:spPr/>
    </dgm:pt>
    <dgm:pt modelId="{9BDE95FC-4FB1-4B48-9007-451CCEF780DD}" type="pres">
      <dgm:prSet presAssocID="{1BB1540F-4F7D-4522-B80E-97A133BF0592}" presName="descendantText" presStyleLbl="alignAcc1" presStyleIdx="0" presStyleCnt="1" custScaleY="143036">
        <dgm:presLayoutVars>
          <dgm:bulletEnabled val="1"/>
        </dgm:presLayoutVars>
      </dgm:prSet>
      <dgm:spPr/>
    </dgm:pt>
  </dgm:ptLst>
  <dgm:cxnLst>
    <dgm:cxn modelId="{CDB569FA-8294-493D-B04B-1A9FF467745D}" type="presOf" srcId="{F9C1E9D1-1731-4CBE-83B2-8F8F0EC9A901}" destId="{F84EE5EA-A14C-48C2-BBC3-6E9A6439F2A5}" srcOrd="0" destOrd="0" presId="urn:microsoft.com/office/officeart/2005/8/layout/chevron2"/>
    <dgm:cxn modelId="{C4E4A1C9-98EA-45F1-96F1-9FE08936D9BE}" srcId="{1BB1540F-4F7D-4522-B80E-97A133BF0592}" destId="{65688DAA-8D4C-447F-9F67-30007F15B0E6}" srcOrd="3" destOrd="0" parTransId="{ADADCB65-EEF3-494B-8D1B-3C60C46698FA}" sibTransId="{16C52405-1199-4A53-BB35-2D408584CF20}"/>
    <dgm:cxn modelId="{DCFCEB25-F64A-45AD-8182-D832D99D774D}" srcId="{F9C1E9D1-1731-4CBE-83B2-8F8F0EC9A901}" destId="{1BB1540F-4F7D-4522-B80E-97A133BF0592}" srcOrd="0" destOrd="0" parTransId="{044C1EDB-1F01-47A5-85B0-0792D72A4E2F}" sibTransId="{DA04D2B8-1B03-48B9-B9A8-723768A84045}"/>
    <dgm:cxn modelId="{35E0E3B0-5342-4669-B24C-8A6243005432}" srcId="{1BB1540F-4F7D-4522-B80E-97A133BF0592}" destId="{A30EAC51-2C20-4F26-8EC6-889522E30EFD}" srcOrd="2" destOrd="0" parTransId="{F22AC55C-A2A7-4F19-A395-C61DA071A3DB}" sibTransId="{14ED7278-1E6B-42C4-9545-DFD353698734}"/>
    <dgm:cxn modelId="{2CBFC0B3-088D-4068-B21E-972B747D28D8}" srcId="{1BB1540F-4F7D-4522-B80E-97A133BF0592}" destId="{C7828679-69E3-4F01-A1B6-FABE4F7B8CB1}" srcOrd="1" destOrd="0" parTransId="{6695A1C1-5291-4215-B23C-7279A32FD680}" sibTransId="{5B3FA69F-15A6-45A1-B598-586BCDBFD552}"/>
    <dgm:cxn modelId="{EDBA39E2-1F9C-4F04-B154-004EB512739C}" type="presOf" srcId="{A8ACE708-5B2F-480A-9151-73F57EB7E587}" destId="{9BDE95FC-4FB1-4B48-9007-451CCEF780DD}" srcOrd="0" destOrd="0" presId="urn:microsoft.com/office/officeart/2005/8/layout/chevron2"/>
    <dgm:cxn modelId="{8E1A4D92-ED83-4E4D-8101-915152BF094C}" srcId="{1BB1540F-4F7D-4522-B80E-97A133BF0592}" destId="{A8ACE708-5B2F-480A-9151-73F57EB7E587}" srcOrd="0" destOrd="0" parTransId="{9780048F-E337-41C7-86BB-353AFE819736}" sibTransId="{EE5DDD43-DBAA-413B-887B-F27546551E81}"/>
    <dgm:cxn modelId="{6CC3D189-525F-43C9-87FA-61799B88463E}" type="presOf" srcId="{17BB91D8-6E6E-490B-9B1A-19EFDB3A4AC8}" destId="{9BDE95FC-4FB1-4B48-9007-451CCEF780DD}" srcOrd="0" destOrd="4" presId="urn:microsoft.com/office/officeart/2005/8/layout/chevron2"/>
    <dgm:cxn modelId="{4088AD37-705A-40F7-BB08-999029605F9D}" type="presOf" srcId="{841C3E2A-F272-4E04-AA2D-051C69E83B5D}" destId="{9BDE95FC-4FB1-4B48-9007-451CCEF780DD}" srcOrd="0" destOrd="5" presId="urn:microsoft.com/office/officeart/2005/8/layout/chevron2"/>
    <dgm:cxn modelId="{5AFC45B9-A11D-4383-BF1A-424D97164E2D}" srcId="{1BB1540F-4F7D-4522-B80E-97A133BF0592}" destId="{17BB91D8-6E6E-490B-9B1A-19EFDB3A4AC8}" srcOrd="4" destOrd="0" parTransId="{7F13AEC0-3511-4D8A-8697-C6E963CE76D0}" sibTransId="{4AC7342E-2C38-4A72-AE9B-4D75F44A8F88}"/>
    <dgm:cxn modelId="{F7E30199-1CDF-4405-89B4-7C5F149465AA}" type="presOf" srcId="{65688DAA-8D4C-447F-9F67-30007F15B0E6}" destId="{9BDE95FC-4FB1-4B48-9007-451CCEF780DD}" srcOrd="0" destOrd="3" presId="urn:microsoft.com/office/officeart/2005/8/layout/chevron2"/>
    <dgm:cxn modelId="{222B728A-A9F5-4169-B60D-ABAF85F91CCE}" type="presOf" srcId="{C7828679-69E3-4F01-A1B6-FABE4F7B8CB1}" destId="{9BDE95FC-4FB1-4B48-9007-451CCEF780DD}" srcOrd="0" destOrd="1" presId="urn:microsoft.com/office/officeart/2005/8/layout/chevron2"/>
    <dgm:cxn modelId="{10814A11-E82D-4B68-B404-AAC7D7B0E4EA}" type="presOf" srcId="{A30EAC51-2C20-4F26-8EC6-889522E30EFD}" destId="{9BDE95FC-4FB1-4B48-9007-451CCEF780DD}" srcOrd="0" destOrd="2" presId="urn:microsoft.com/office/officeart/2005/8/layout/chevron2"/>
    <dgm:cxn modelId="{BDF3400A-1DF1-48F7-B979-CFE8A82C0D26}" srcId="{1BB1540F-4F7D-4522-B80E-97A133BF0592}" destId="{841C3E2A-F272-4E04-AA2D-051C69E83B5D}" srcOrd="5" destOrd="0" parTransId="{8F2C9F6B-2922-4370-BDC2-A8ED0CACC760}" sibTransId="{A88C2871-B387-4209-B01F-49C9ED0D1D91}"/>
    <dgm:cxn modelId="{978E2506-0DA6-4B9F-8F60-20117A10A290}" type="presOf" srcId="{1BB1540F-4F7D-4522-B80E-97A133BF0592}" destId="{E55C1C96-0A27-4AAA-9F48-97168553DAAD}" srcOrd="0" destOrd="0" presId="urn:microsoft.com/office/officeart/2005/8/layout/chevron2"/>
    <dgm:cxn modelId="{EB1822F9-5129-4DC3-B19B-E04C526BB58A}" type="presParOf" srcId="{F84EE5EA-A14C-48C2-BBC3-6E9A6439F2A5}" destId="{3636F3F1-2E70-4FC1-BA42-AD5176D951BE}" srcOrd="0" destOrd="0" presId="urn:microsoft.com/office/officeart/2005/8/layout/chevron2"/>
    <dgm:cxn modelId="{3708F6EF-631D-4628-AE94-67C0A35BD97F}" type="presParOf" srcId="{3636F3F1-2E70-4FC1-BA42-AD5176D951BE}" destId="{E55C1C96-0A27-4AAA-9F48-97168553DAAD}" srcOrd="0" destOrd="0" presId="urn:microsoft.com/office/officeart/2005/8/layout/chevron2"/>
    <dgm:cxn modelId="{0EA9B5AD-8DB1-4955-9213-78EC460936BE}" type="presParOf" srcId="{3636F3F1-2E70-4FC1-BA42-AD5176D951BE}" destId="{9BDE95FC-4FB1-4B48-9007-451CCEF780D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4C5334-8019-4DAE-872C-0DE63790A3E0}"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GB"/>
        </a:p>
      </dgm:t>
    </dgm:pt>
    <dgm:pt modelId="{FFBD07EC-3789-4ECF-A502-5317F04F752D}">
      <dgm:prSet phldrT="[Text]"/>
      <dgm:spPr/>
      <dgm:t>
        <a:bodyPr/>
        <a:lstStyle/>
        <a:p>
          <a:r>
            <a:rPr lang="en-GB" dirty="0"/>
            <a:t>Audit </a:t>
          </a:r>
        </a:p>
      </dgm:t>
    </dgm:pt>
    <dgm:pt modelId="{0337950D-DCAB-4004-8697-4C5456E02D43}" type="parTrans" cxnId="{00AD0FB2-3129-4E14-BDB6-C3E5DFE5F7A9}">
      <dgm:prSet/>
      <dgm:spPr/>
      <dgm:t>
        <a:bodyPr/>
        <a:lstStyle/>
        <a:p>
          <a:endParaRPr lang="en-GB"/>
        </a:p>
      </dgm:t>
    </dgm:pt>
    <dgm:pt modelId="{85AB47FD-A7CE-406B-824B-E9CD67C3994F}" type="sibTrans" cxnId="{00AD0FB2-3129-4E14-BDB6-C3E5DFE5F7A9}">
      <dgm:prSet/>
      <dgm:spPr/>
      <dgm:t>
        <a:bodyPr/>
        <a:lstStyle/>
        <a:p>
          <a:endParaRPr lang="en-GB"/>
        </a:p>
      </dgm:t>
    </dgm:pt>
    <dgm:pt modelId="{BD574EE7-E921-4FE7-A030-7F78C12A06FB}">
      <dgm:prSet custT="1"/>
      <dgm:spPr/>
      <dgm:t>
        <a:bodyPr/>
        <a:lstStyle/>
        <a:p>
          <a:pPr algn="l"/>
          <a:r>
            <a:rPr lang="en-GB" sz="3400" dirty="0"/>
            <a:t>Recommendations </a:t>
          </a:r>
          <a:r>
            <a:rPr lang="en-GB" sz="1200" dirty="0"/>
            <a:t>Audit 2015 </a:t>
          </a:r>
        </a:p>
      </dgm:t>
    </dgm:pt>
    <dgm:pt modelId="{E7A6A255-922B-47E2-9BD4-3C964BDB66BF}" type="parTrans" cxnId="{D947EA2B-75F9-43EC-9DB9-DEEBF13EFA15}">
      <dgm:prSet/>
      <dgm:spPr/>
      <dgm:t>
        <a:bodyPr/>
        <a:lstStyle/>
        <a:p>
          <a:endParaRPr lang="en-GB"/>
        </a:p>
      </dgm:t>
    </dgm:pt>
    <dgm:pt modelId="{0992FB94-96F1-493F-8AF3-B32977E3A4D8}" type="sibTrans" cxnId="{D947EA2B-75F9-43EC-9DB9-DEEBF13EFA15}">
      <dgm:prSet/>
      <dgm:spPr/>
      <dgm:t>
        <a:bodyPr/>
        <a:lstStyle/>
        <a:p>
          <a:endParaRPr lang="en-GB"/>
        </a:p>
      </dgm:t>
    </dgm:pt>
    <dgm:pt modelId="{3B3A612E-F355-49B7-8554-B751546E4576}" type="pres">
      <dgm:prSet presAssocID="{584C5334-8019-4DAE-872C-0DE63790A3E0}" presName="linearFlow" presStyleCnt="0">
        <dgm:presLayoutVars>
          <dgm:dir/>
          <dgm:animLvl val="lvl"/>
          <dgm:resizeHandles val="exact"/>
        </dgm:presLayoutVars>
      </dgm:prSet>
      <dgm:spPr/>
    </dgm:pt>
    <dgm:pt modelId="{AD917B73-A4BB-44EC-B6E7-3499F9D10C9A}" type="pres">
      <dgm:prSet presAssocID="{FFBD07EC-3789-4ECF-A502-5317F04F752D}" presName="composite" presStyleCnt="0"/>
      <dgm:spPr/>
    </dgm:pt>
    <dgm:pt modelId="{85810037-22E4-468B-838D-311E2DCD0088}" type="pres">
      <dgm:prSet presAssocID="{FFBD07EC-3789-4ECF-A502-5317F04F752D}" presName="parentText" presStyleLbl="alignNode1" presStyleIdx="0" presStyleCnt="1" custLinFactNeighborX="0" custLinFactNeighborY="0">
        <dgm:presLayoutVars>
          <dgm:chMax val="1"/>
          <dgm:bulletEnabled val="1"/>
        </dgm:presLayoutVars>
      </dgm:prSet>
      <dgm:spPr/>
    </dgm:pt>
    <dgm:pt modelId="{7B2C62C1-E67C-44A8-8D0A-3C17876F2099}" type="pres">
      <dgm:prSet presAssocID="{FFBD07EC-3789-4ECF-A502-5317F04F752D}" presName="descendantText" presStyleLbl="alignAcc1" presStyleIdx="0" presStyleCnt="1" custLinFactNeighborX="63" custLinFactNeighborY="0">
        <dgm:presLayoutVars>
          <dgm:bulletEnabled val="1"/>
        </dgm:presLayoutVars>
      </dgm:prSet>
      <dgm:spPr/>
    </dgm:pt>
  </dgm:ptLst>
  <dgm:cxnLst>
    <dgm:cxn modelId="{D947EA2B-75F9-43EC-9DB9-DEEBF13EFA15}" srcId="{FFBD07EC-3789-4ECF-A502-5317F04F752D}" destId="{BD574EE7-E921-4FE7-A030-7F78C12A06FB}" srcOrd="0" destOrd="0" parTransId="{E7A6A255-922B-47E2-9BD4-3C964BDB66BF}" sibTransId="{0992FB94-96F1-493F-8AF3-B32977E3A4D8}"/>
    <dgm:cxn modelId="{73CB3EAB-114F-43E0-8F63-BAEF9EFDF061}" type="presOf" srcId="{FFBD07EC-3789-4ECF-A502-5317F04F752D}" destId="{85810037-22E4-468B-838D-311E2DCD0088}" srcOrd="0" destOrd="0" presId="urn:microsoft.com/office/officeart/2005/8/layout/chevron2"/>
    <dgm:cxn modelId="{E012B18D-0361-4E49-A913-C5E9AD237669}" type="presOf" srcId="{584C5334-8019-4DAE-872C-0DE63790A3E0}" destId="{3B3A612E-F355-49B7-8554-B751546E4576}" srcOrd="0" destOrd="0" presId="urn:microsoft.com/office/officeart/2005/8/layout/chevron2"/>
    <dgm:cxn modelId="{00AD0FB2-3129-4E14-BDB6-C3E5DFE5F7A9}" srcId="{584C5334-8019-4DAE-872C-0DE63790A3E0}" destId="{FFBD07EC-3789-4ECF-A502-5317F04F752D}" srcOrd="0" destOrd="0" parTransId="{0337950D-DCAB-4004-8697-4C5456E02D43}" sibTransId="{85AB47FD-A7CE-406B-824B-E9CD67C3994F}"/>
    <dgm:cxn modelId="{1D481D4A-E1F1-4290-B049-5D4CBD4E6FD1}" type="presOf" srcId="{BD574EE7-E921-4FE7-A030-7F78C12A06FB}" destId="{7B2C62C1-E67C-44A8-8D0A-3C17876F2099}" srcOrd="0" destOrd="0" presId="urn:microsoft.com/office/officeart/2005/8/layout/chevron2"/>
    <dgm:cxn modelId="{7B91D77E-15F8-44F1-A48D-3A5E744D121B}" type="presParOf" srcId="{3B3A612E-F355-49B7-8554-B751546E4576}" destId="{AD917B73-A4BB-44EC-B6E7-3499F9D10C9A}" srcOrd="0" destOrd="0" presId="urn:microsoft.com/office/officeart/2005/8/layout/chevron2"/>
    <dgm:cxn modelId="{D03D5661-8884-4164-90B9-0B22A7453852}" type="presParOf" srcId="{AD917B73-A4BB-44EC-B6E7-3499F9D10C9A}" destId="{85810037-22E4-468B-838D-311E2DCD0088}" srcOrd="0" destOrd="0" presId="urn:microsoft.com/office/officeart/2005/8/layout/chevron2"/>
    <dgm:cxn modelId="{C1834806-2917-470C-BB21-248801559FAE}" type="presParOf" srcId="{AD917B73-A4BB-44EC-B6E7-3499F9D10C9A}" destId="{7B2C62C1-E67C-44A8-8D0A-3C17876F209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E3DFC-E58B-4CD0-BD01-C452E9E1C41B}">
      <dsp:nvSpPr>
        <dsp:cNvPr id="0" name=""/>
        <dsp:cNvSpPr/>
      </dsp:nvSpPr>
      <dsp:spPr>
        <a:xfrm rot="5400000">
          <a:off x="-263146" y="264970"/>
          <a:ext cx="1754311" cy="1228017"/>
        </a:xfrm>
        <a:prstGeom prst="chevron">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Audit 2015 </a:t>
          </a:r>
        </a:p>
      </dsp:txBody>
      <dsp:txXfrm rot="-5400000">
        <a:off x="2" y="615832"/>
        <a:ext cx="1228017" cy="526294"/>
      </dsp:txXfrm>
    </dsp:sp>
    <dsp:sp modelId="{17D69949-7938-4940-AE7A-04629E91C8C1}">
      <dsp:nvSpPr>
        <dsp:cNvPr id="0" name=""/>
        <dsp:cNvSpPr/>
      </dsp:nvSpPr>
      <dsp:spPr>
        <a:xfrm rot="5400000">
          <a:off x="4158657" y="-2928815"/>
          <a:ext cx="1140302" cy="7001582"/>
        </a:xfrm>
        <a:prstGeom prst="round2Same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 Results </a:t>
          </a:r>
        </a:p>
      </dsp:txBody>
      <dsp:txXfrm rot="-5400000">
        <a:off x="1228018" y="57489"/>
        <a:ext cx="6945917" cy="1028972"/>
      </dsp:txXfrm>
    </dsp:sp>
    <dsp:sp modelId="{0CBDBF9A-8B29-4B1F-94B1-83DC4B13F5E3}">
      <dsp:nvSpPr>
        <dsp:cNvPr id="0" name=""/>
        <dsp:cNvSpPr/>
      </dsp:nvSpPr>
      <dsp:spPr>
        <a:xfrm rot="5400000">
          <a:off x="-263146" y="1826772"/>
          <a:ext cx="1754311" cy="1228017"/>
        </a:xfrm>
        <a:prstGeom prst="chevron">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Audit 2015 </a:t>
          </a:r>
        </a:p>
      </dsp:txBody>
      <dsp:txXfrm rot="-5400000">
        <a:off x="2" y="2177634"/>
        <a:ext cx="1228017" cy="526294"/>
      </dsp:txXfrm>
    </dsp:sp>
    <dsp:sp modelId="{E9EC1946-B0F5-47B7-9747-74D127846CE5}">
      <dsp:nvSpPr>
        <dsp:cNvPr id="0" name=""/>
        <dsp:cNvSpPr/>
      </dsp:nvSpPr>
      <dsp:spPr>
        <a:xfrm rot="5400000">
          <a:off x="4158657" y="-1367014"/>
          <a:ext cx="1140302" cy="7001582"/>
        </a:xfrm>
        <a:prstGeom prst="round2Same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Recommendations </a:t>
          </a:r>
        </a:p>
      </dsp:txBody>
      <dsp:txXfrm rot="-5400000">
        <a:off x="1228018" y="1619290"/>
        <a:ext cx="6945917" cy="1028972"/>
      </dsp:txXfrm>
    </dsp:sp>
    <dsp:sp modelId="{840D1B74-5D2A-4F92-87CF-260470B5A5B2}">
      <dsp:nvSpPr>
        <dsp:cNvPr id="0" name=""/>
        <dsp:cNvSpPr/>
      </dsp:nvSpPr>
      <dsp:spPr>
        <a:xfrm rot="5400000">
          <a:off x="-263146" y="3388573"/>
          <a:ext cx="1754311" cy="1228017"/>
        </a:xfrm>
        <a:prstGeom prst="chevron">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Development Model </a:t>
          </a:r>
        </a:p>
      </dsp:txBody>
      <dsp:txXfrm rot="-5400000">
        <a:off x="2" y="3739435"/>
        <a:ext cx="1228017" cy="526294"/>
      </dsp:txXfrm>
    </dsp:sp>
    <dsp:sp modelId="{94BAB520-5EEB-41AC-8600-56888BD0C8CA}">
      <dsp:nvSpPr>
        <dsp:cNvPr id="0" name=""/>
        <dsp:cNvSpPr/>
      </dsp:nvSpPr>
      <dsp:spPr>
        <a:xfrm rot="5400000">
          <a:off x="4158657" y="194786"/>
          <a:ext cx="1140302" cy="7001582"/>
        </a:xfrm>
        <a:prstGeom prst="round2SameRect">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Education for All </a:t>
          </a:r>
        </a:p>
      </dsp:txBody>
      <dsp:txXfrm rot="-5400000">
        <a:off x="1228018" y="3181091"/>
        <a:ext cx="6945917" cy="1028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C1C96-0A27-4AAA-9F48-97168553DAAD}">
      <dsp:nvSpPr>
        <dsp:cNvPr id="0" name=""/>
        <dsp:cNvSpPr/>
      </dsp:nvSpPr>
      <dsp:spPr>
        <a:xfrm rot="5400000">
          <a:off x="-648900" y="1265613"/>
          <a:ext cx="4326001" cy="3028201"/>
        </a:xfrm>
        <a:prstGeom prst="chevron">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t>Results </a:t>
          </a:r>
        </a:p>
      </dsp:txBody>
      <dsp:txXfrm rot="-5400000">
        <a:off x="1" y="2130814"/>
        <a:ext cx="3028201" cy="1297800"/>
      </dsp:txXfrm>
    </dsp:sp>
    <dsp:sp modelId="{9BDE95FC-4FB1-4B48-9007-451CCEF780DD}">
      <dsp:nvSpPr>
        <dsp:cNvPr id="0" name=""/>
        <dsp:cNvSpPr/>
      </dsp:nvSpPr>
      <dsp:spPr>
        <a:xfrm rot="5400000">
          <a:off x="3648717" y="-608867"/>
          <a:ext cx="4022030" cy="5263062"/>
        </a:xfrm>
        <a:prstGeom prst="round2Same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Calibri" pitchFamily="34" charset="0"/>
            </a:rPr>
            <a:t>Inclusive education is seen as </a:t>
          </a:r>
          <a:r>
            <a:rPr lang="en-GB" sz="1800" kern="1200" dirty="0">
              <a:solidFill>
                <a:srgbClr val="0070C0"/>
              </a:solidFill>
              <a:latin typeface="Calibri" pitchFamily="34" charset="0"/>
            </a:rPr>
            <a:t>fragmented and not sufficiently coherent; </a:t>
          </a:r>
        </a:p>
        <a:p>
          <a:pPr marL="171450" lvl="1" indent="-171450" algn="l" defTabSz="800100">
            <a:lnSpc>
              <a:spcPct val="90000"/>
            </a:lnSpc>
            <a:spcBef>
              <a:spcPct val="0"/>
            </a:spcBef>
            <a:spcAft>
              <a:spcPct val="15000"/>
            </a:spcAft>
            <a:buChar char="•"/>
          </a:pPr>
          <a:r>
            <a:rPr lang="en-GB" sz="1800" kern="1200" dirty="0">
              <a:latin typeface="Calibri" pitchFamily="34" charset="0"/>
            </a:rPr>
            <a:t>Inclusion is viewed as </a:t>
          </a:r>
          <a:r>
            <a:rPr lang="en-GB" sz="1800" kern="1200" dirty="0">
              <a:solidFill>
                <a:srgbClr val="0070C0"/>
              </a:solidFill>
              <a:latin typeface="Calibri" pitchFamily="34" charset="0"/>
            </a:rPr>
            <a:t>‘just another initiative’ </a:t>
          </a:r>
          <a:r>
            <a:rPr lang="en-GB" sz="1800" kern="1200" dirty="0">
              <a:latin typeface="Calibri" pitchFamily="34" charset="0"/>
            </a:rPr>
            <a:t>or a </a:t>
          </a:r>
          <a:r>
            <a:rPr lang="en-GB" sz="1800" kern="1200" dirty="0">
              <a:solidFill>
                <a:srgbClr val="0070C0"/>
              </a:solidFill>
              <a:latin typeface="Calibri" pitchFamily="34" charset="0"/>
            </a:rPr>
            <a:t>‘charitable’ initiative</a:t>
          </a:r>
          <a:r>
            <a:rPr lang="en-GB" sz="1800" kern="1200" dirty="0">
              <a:latin typeface="Calibri" pitchFamily="34" charset="0"/>
            </a:rPr>
            <a:t>, instead of as a learner’s right; </a:t>
          </a:r>
        </a:p>
        <a:p>
          <a:pPr marL="171450" lvl="1" indent="-171450" algn="l" defTabSz="800100">
            <a:lnSpc>
              <a:spcPct val="90000"/>
            </a:lnSpc>
            <a:spcBef>
              <a:spcPct val="0"/>
            </a:spcBef>
            <a:spcAft>
              <a:spcPct val="15000"/>
            </a:spcAft>
            <a:buChar char="•"/>
          </a:pPr>
          <a:r>
            <a:rPr lang="en-GB" sz="1800" kern="1200" dirty="0">
              <a:latin typeface="Calibri" pitchFamily="34" charset="0"/>
            </a:rPr>
            <a:t>Stakeholders </a:t>
          </a:r>
          <a:r>
            <a:rPr lang="en-GB" sz="1800" kern="1200" dirty="0">
              <a:solidFill>
                <a:srgbClr val="0070C0"/>
              </a:solidFill>
              <a:latin typeface="Calibri" pitchFamily="34" charset="0"/>
            </a:rPr>
            <a:t>do not feel sufficiently enabled and empowered. </a:t>
          </a:r>
        </a:p>
        <a:p>
          <a:pPr marL="171450" lvl="1" indent="-171450" algn="l" defTabSz="800100">
            <a:lnSpc>
              <a:spcPct val="90000"/>
            </a:lnSpc>
            <a:spcBef>
              <a:spcPct val="0"/>
            </a:spcBef>
            <a:spcAft>
              <a:spcPct val="15000"/>
            </a:spcAft>
            <a:buChar char="•"/>
          </a:pPr>
          <a:r>
            <a:rPr lang="en-GB" sz="1800" kern="1200" dirty="0">
              <a:solidFill>
                <a:srgbClr val="0070C0"/>
              </a:solidFill>
              <a:latin typeface="Calibri" pitchFamily="34" charset="0"/>
              <a:cs typeface="Times New Roman" panose="02020603050405020304" pitchFamily="18" charset="0"/>
            </a:rPr>
            <a:t>Creating clarity </a:t>
          </a:r>
          <a:r>
            <a:rPr lang="en-GB" sz="1800" kern="1200" dirty="0">
              <a:latin typeface="Calibri" pitchFamily="34" charset="0"/>
              <a:cs typeface="Times New Roman" panose="02020603050405020304" pitchFamily="18" charset="0"/>
            </a:rPr>
            <a:t>around the concept of inclusion leading to a review of legislation and policy</a:t>
          </a:r>
          <a:endParaRPr lang="en-GB" sz="1800" kern="1200" dirty="0">
            <a:latin typeface="Calibri" pitchFamily="34" charset="0"/>
          </a:endParaRPr>
        </a:p>
        <a:p>
          <a:pPr marL="171450" lvl="1" indent="-171450" algn="l" defTabSz="800100">
            <a:lnSpc>
              <a:spcPct val="90000"/>
            </a:lnSpc>
            <a:spcBef>
              <a:spcPct val="0"/>
            </a:spcBef>
            <a:spcAft>
              <a:spcPct val="15000"/>
            </a:spcAft>
            <a:buChar char="•"/>
          </a:pPr>
          <a:r>
            <a:rPr lang="en-GB" sz="1800" kern="1200" dirty="0">
              <a:solidFill>
                <a:srgbClr val="0070C0"/>
              </a:solidFill>
              <a:latin typeface="Calibri" pitchFamily="34" charset="0"/>
              <a:cs typeface="Times New Roman" panose="02020603050405020304" pitchFamily="18" charset="0"/>
            </a:rPr>
            <a:t>Re-focusing support </a:t>
          </a:r>
          <a:r>
            <a:rPr lang="en-GB" sz="1800" kern="1200" dirty="0">
              <a:latin typeface="Calibri" pitchFamily="34" charset="0"/>
              <a:cs typeface="Times New Roman" panose="02020603050405020304" pitchFamily="18" charset="0"/>
            </a:rPr>
            <a:t>to increase the capacity of colleges and schools to meet all learners’ needs</a:t>
          </a:r>
        </a:p>
        <a:p>
          <a:pPr marL="171450" lvl="1" indent="-171450" algn="l" defTabSz="800100">
            <a:lnSpc>
              <a:spcPct val="90000"/>
            </a:lnSpc>
            <a:spcBef>
              <a:spcPct val="0"/>
            </a:spcBef>
            <a:spcAft>
              <a:spcPct val="15000"/>
            </a:spcAft>
            <a:buChar char="•"/>
          </a:pPr>
          <a:r>
            <a:rPr lang="en-GB" sz="1800" kern="1200" dirty="0">
              <a:latin typeface="Calibri" pitchFamily="34" charset="0"/>
              <a:cs typeface="Times New Roman" panose="02020603050405020304" pitchFamily="18" charset="0"/>
            </a:rPr>
            <a:t>Establishing a </a:t>
          </a:r>
          <a:r>
            <a:rPr lang="en-GB" sz="1800" kern="1200" dirty="0">
              <a:solidFill>
                <a:srgbClr val="0070C0"/>
              </a:solidFill>
              <a:latin typeface="Calibri" pitchFamily="34" charset="0"/>
              <a:cs typeface="Times New Roman" panose="02020603050405020304" pitchFamily="18" charset="0"/>
            </a:rPr>
            <a:t>national training body </a:t>
          </a:r>
          <a:r>
            <a:rPr lang="en-GB" sz="1800" kern="1200" dirty="0">
              <a:latin typeface="Calibri" pitchFamily="34" charset="0"/>
              <a:cs typeface="Times New Roman" panose="02020603050405020304" pitchFamily="18" charset="0"/>
            </a:rPr>
            <a:t>to provide continuous professional development (skills, knowledge and understanding) for all education leaders, educators and support personnel</a:t>
          </a:r>
        </a:p>
      </dsp:txBody>
      <dsp:txXfrm rot="-5400000">
        <a:off x="3028202" y="207987"/>
        <a:ext cx="5066723" cy="3629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10037-22E4-468B-838D-311E2DCD0088}">
      <dsp:nvSpPr>
        <dsp:cNvPr id="0" name=""/>
        <dsp:cNvSpPr/>
      </dsp:nvSpPr>
      <dsp:spPr>
        <a:xfrm rot="5400000">
          <a:off x="-168711" y="168711"/>
          <a:ext cx="1124744" cy="787320"/>
        </a:xfrm>
        <a:prstGeom prst="chevron">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Audit </a:t>
          </a:r>
        </a:p>
      </dsp:txBody>
      <dsp:txXfrm rot="-5400000">
        <a:off x="1" y="393659"/>
        <a:ext cx="787320" cy="337424"/>
      </dsp:txXfrm>
    </dsp:sp>
    <dsp:sp modelId="{7B2C62C1-E67C-44A8-8D0A-3C17876F2099}">
      <dsp:nvSpPr>
        <dsp:cNvPr id="0" name=""/>
        <dsp:cNvSpPr/>
      </dsp:nvSpPr>
      <dsp:spPr>
        <a:xfrm rot="5400000">
          <a:off x="4204582" y="-3417261"/>
          <a:ext cx="731083" cy="7565607"/>
        </a:xfrm>
        <a:prstGeom prst="round2Same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GB" sz="3400" kern="1200" dirty="0"/>
            <a:t>Recommendations </a:t>
          </a:r>
          <a:r>
            <a:rPr lang="en-GB" sz="1200" kern="1200" dirty="0"/>
            <a:t>Audit 2015 </a:t>
          </a:r>
        </a:p>
      </dsp:txBody>
      <dsp:txXfrm rot="-5400000">
        <a:off x="787321" y="35689"/>
        <a:ext cx="7529918" cy="6597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7637" y="0"/>
            <a:ext cx="2951163" cy="497126"/>
          </a:xfrm>
          <a:prstGeom prst="rect">
            <a:avLst/>
          </a:prstGeom>
        </p:spPr>
        <p:txBody>
          <a:bodyPr vert="horz" lIns="91440" tIns="45720" rIns="91440" bIns="45720" rtlCol="0"/>
          <a:lstStyle>
            <a:lvl1pPr algn="r">
              <a:defRPr sz="1200"/>
            </a:lvl1pPr>
          </a:lstStyle>
          <a:p>
            <a:fld id="{F9094789-4C00-4649-8343-E1E52699CBCE}" type="datetimeFigureOut">
              <a:rPr lang="en-GB" smtClean="0"/>
              <a:pPr/>
              <a:t>10/08/2018</a:t>
            </a:fld>
            <a:endParaRPr lang="en-GB" dirty="0"/>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637" y="9443662"/>
            <a:ext cx="2951163" cy="497126"/>
          </a:xfrm>
          <a:prstGeom prst="rect">
            <a:avLst/>
          </a:prstGeom>
        </p:spPr>
        <p:txBody>
          <a:bodyPr vert="horz" lIns="91440" tIns="45720" rIns="91440" bIns="45720" rtlCol="0" anchor="b"/>
          <a:lstStyle>
            <a:lvl1pPr algn="r">
              <a:defRPr sz="1200"/>
            </a:lvl1pPr>
          </a:lstStyle>
          <a:p>
            <a:fld id="{D179F748-EBF5-4766-BDA8-E87C250342E8}"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noProof="0" dirty="0"/>
          </a:p>
        </p:txBody>
      </p:sp>
      <p:sp>
        <p:nvSpPr>
          <p:cNvPr id="3" name="Date Placeholder 2"/>
          <p:cNvSpPr>
            <a:spLocks noGrp="1"/>
          </p:cNvSpPr>
          <p:nvPr>
            <p:ph type="dt" idx="1"/>
          </p:nvPr>
        </p:nvSpPr>
        <p:spPr>
          <a:xfrm>
            <a:off x="3857637" y="0"/>
            <a:ext cx="2951163"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ED5668-042D-4279-BB5F-10DE7FB187A3}" type="datetimeFigureOut">
              <a:rPr lang="en-GB" noProof="0"/>
              <a:pPr>
                <a:defRPr/>
              </a:pPr>
              <a:t>10/08/2018</a:t>
            </a:fld>
            <a:endParaRPr lang="en-GB" noProof="0" dirty="0"/>
          </a:p>
        </p:txBody>
      </p:sp>
      <p:sp>
        <p:nvSpPr>
          <p:cNvPr id="4" name="Slide Image Placeholder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noProof="0" dirty="0"/>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F54265-84D2-4F4A-8E93-EABA0CC2E6B2}" type="slidenum">
              <a:rPr lang="en-GB" noProof="0"/>
              <a:pPr>
                <a:defRPr/>
              </a:pPr>
              <a:t>‹#›</a:t>
            </a:fld>
            <a:endParaRPr lang="en-GB" noProof="0"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4400" noProof="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ea typeface="+mn-ea"/>
                <a:cs typeface="+mn-cs"/>
              </a:rPr>
              <a:t>Education For All</a:t>
            </a:r>
            <a:endParaRPr lang="en-GB" noProof="0" dirty="0"/>
          </a:p>
          <a:p>
            <a:pPr marL="109728" indent="0" algn="l">
              <a:buNone/>
            </a:pPr>
            <a:r>
              <a:rPr lang="en-GB" sz="1050" noProof="0" dirty="0">
                <a:solidFill>
                  <a:srgbClr val="706F6F"/>
                </a:solidFill>
                <a:latin typeface="Arial"/>
                <a:ea typeface="Times New Roman"/>
                <a:cs typeface="Times New Roman"/>
              </a:rPr>
              <a:t>MINISTRY FOR EDUCATION AND EMPLOYMENT</a:t>
            </a:r>
            <a:endParaRPr lang="en-GB" sz="1050" noProof="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a:p>
            <a:pPr marL="109728" indent="0" algn="l">
              <a:buNone/>
            </a:pPr>
            <a:r>
              <a:rPr lang="en-GB" noProof="0" dirty="0"/>
              <a:t>Our Values </a:t>
            </a:r>
            <a:br>
              <a:rPr lang="en-GB" noProof="0" dirty="0"/>
            </a:br>
            <a:r>
              <a:rPr lang="en-GB" noProof="0" dirty="0"/>
              <a:t>Our Organisation</a:t>
            </a:r>
            <a:br>
              <a:rPr lang="en-GB" noProof="0" dirty="0"/>
            </a:br>
            <a:r>
              <a:rPr lang="en-GB" noProof="0" dirty="0"/>
              <a:t>Our Initiatives</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a:t>
            </a:fld>
            <a:endParaRPr lang="en-GB" noProof="0" dirty="0"/>
          </a:p>
        </p:txBody>
      </p:sp>
    </p:spTree>
    <p:extLst>
      <p:ext uri="{BB962C8B-B14F-4D97-AF65-F5344CB8AC3E}">
        <p14:creationId xmlns:p14="http://schemas.microsoft.com/office/powerpoint/2010/main" val="1913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noProof="0" dirty="0">
                <a:solidFill>
                  <a:schemeClr val="tx1"/>
                </a:solidFill>
                <a:latin typeface="Calibri" pitchFamily="34" charset="0"/>
              </a:rPr>
              <a:t>Development of Other Recommendations </a:t>
            </a:r>
            <a:endParaRPr lang="en-GB" sz="1600" noProof="0" dirty="0">
              <a:solidFill>
                <a:schemeClr val="tx1"/>
              </a:solidFill>
            </a:endParaRPr>
          </a:p>
          <a:p>
            <a:pPr>
              <a:buNone/>
            </a:pPr>
            <a:r>
              <a:rPr lang="en-GB" sz="1200" noProof="0" dirty="0">
                <a:solidFill>
                  <a:schemeClr val="accent5"/>
                </a:solidFill>
              </a:rPr>
              <a:t>Stakeholders </a:t>
            </a:r>
          </a:p>
          <a:p>
            <a:pPr>
              <a:spcBef>
                <a:spcPts val="0"/>
              </a:spcBef>
              <a:defRPr/>
            </a:pPr>
            <a:r>
              <a:rPr lang="en-GB" sz="1200" noProof="0" dirty="0"/>
              <a:t>College Principals and Heads of Schools (roll out)</a:t>
            </a:r>
          </a:p>
          <a:p>
            <a:pPr>
              <a:spcBef>
                <a:spcPts val="0"/>
              </a:spcBef>
              <a:defRPr/>
            </a:pPr>
            <a:r>
              <a:rPr lang="en-GB" sz="1200" noProof="0" dirty="0"/>
              <a:t>Steering Committee </a:t>
            </a:r>
          </a:p>
          <a:p>
            <a:r>
              <a:rPr lang="en-GB" sz="1200" noProof="0" dirty="0"/>
              <a:t>Core Group </a:t>
            </a:r>
          </a:p>
          <a:p>
            <a:r>
              <a:rPr lang="en-GB" sz="1200" noProof="0" dirty="0"/>
              <a:t>Development Team</a:t>
            </a:r>
          </a:p>
          <a:p>
            <a:r>
              <a:rPr lang="en-GB" sz="1200" noProof="0" dirty="0"/>
              <a:t>Respective working groups including:</a:t>
            </a:r>
          </a:p>
          <a:p>
            <a:pPr marL="571500" indent="-571500">
              <a:buFont typeface="+mj-lt"/>
              <a:buAutoNum type="romanLcPeriod"/>
            </a:pPr>
            <a:r>
              <a:rPr lang="en-GB" sz="1200" noProof="0" dirty="0"/>
              <a:t>College Principals </a:t>
            </a:r>
          </a:p>
          <a:p>
            <a:pPr marL="571500" indent="-571500">
              <a:buFont typeface="+mj-lt"/>
              <a:buAutoNum type="romanLcPeriod"/>
            </a:pPr>
            <a:r>
              <a:rPr lang="en-GB" sz="1200" noProof="0" dirty="0"/>
              <a:t>SMT (Church, State, Independent)</a:t>
            </a:r>
          </a:p>
          <a:p>
            <a:pPr marL="571500" indent="-571500">
              <a:buFont typeface="+mj-lt"/>
              <a:buAutoNum type="romanLcPeriod"/>
            </a:pPr>
            <a:r>
              <a:rPr lang="en-GB" sz="1200" noProof="0" dirty="0"/>
              <a:t>Educators </a:t>
            </a:r>
          </a:p>
          <a:p>
            <a:pPr marL="571500" indent="-571500">
              <a:buFont typeface="+mj-lt"/>
              <a:buAutoNum type="romanLcPeriod"/>
            </a:pPr>
            <a:r>
              <a:rPr lang="en-GB" sz="1200" noProof="0" dirty="0"/>
              <a:t>Parents</a:t>
            </a:r>
            <a:endParaRPr lang="en-GB" noProof="0" dirty="0"/>
          </a:p>
          <a:p>
            <a:r>
              <a:rPr lang="en-US" dirty="0"/>
              <a:t>The diagram shows further recommendations from the Agency audit in Malta regarding training and leadership, teaching for diversity, curriculum development and self-review</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smtClean="0"/>
              <a:pPr>
                <a:defRPr/>
              </a:pPr>
              <a:t>10</a:t>
            </a:fld>
            <a:endParaRPr lang="en-GB" dirty="0"/>
          </a:p>
        </p:txBody>
      </p:sp>
    </p:spTree>
    <p:extLst>
      <p:ext uri="{BB962C8B-B14F-4D97-AF65-F5344CB8AC3E}">
        <p14:creationId xmlns:p14="http://schemas.microsoft.com/office/powerpoint/2010/main" val="329160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noProof="0" dirty="0">
                <a:solidFill>
                  <a:schemeClr val="tx1"/>
                </a:solidFill>
                <a:latin typeface="Calibri" pitchFamily="34" charset="0"/>
              </a:rPr>
              <a:t>Priority Areas emerging from recommendations and Stakeholders</a:t>
            </a:r>
          </a:p>
          <a:p>
            <a:pPr>
              <a:buFont typeface="Arial" pitchFamily="34" charset="0"/>
              <a:buChar char="•"/>
            </a:pPr>
            <a:r>
              <a:rPr lang="en-GB" altLang="en-US" sz="1200" noProof="0" dirty="0"/>
              <a:t>Leadership and Good Governance </a:t>
            </a:r>
          </a:p>
          <a:p>
            <a:pPr>
              <a:buFont typeface="Arial" pitchFamily="34" charset="0"/>
              <a:buChar char="•"/>
            </a:pPr>
            <a:r>
              <a:rPr lang="en-GB" altLang="en-US" sz="1200" noProof="0" dirty="0">
                <a:solidFill>
                  <a:srgbClr val="7030A0"/>
                </a:solidFill>
              </a:rPr>
              <a:t>Organisation of Support, Resource and Strategies in Colleges and Schools </a:t>
            </a:r>
          </a:p>
          <a:p>
            <a:pPr>
              <a:buFont typeface="Arial" pitchFamily="34" charset="0"/>
              <a:buChar char="•"/>
            </a:pPr>
            <a:r>
              <a:rPr lang="en-GB" altLang="en-US" sz="1200" noProof="0" dirty="0">
                <a:solidFill>
                  <a:srgbClr val="0070C0"/>
                </a:solidFill>
              </a:rPr>
              <a:t>Initial Training and CPD</a:t>
            </a:r>
          </a:p>
          <a:p>
            <a:pPr>
              <a:buFont typeface="Arial" pitchFamily="34" charset="0"/>
              <a:buChar char="•"/>
            </a:pPr>
            <a:r>
              <a:rPr lang="en-GB" altLang="en-US" sz="1200" noProof="0" dirty="0"/>
              <a:t>Curriculum Development </a:t>
            </a:r>
          </a:p>
          <a:p>
            <a:pPr>
              <a:buFont typeface="Arial" pitchFamily="34" charset="0"/>
              <a:buChar char="•"/>
            </a:pPr>
            <a:r>
              <a:rPr lang="en-GB" altLang="en-US" sz="1200" noProof="0" dirty="0">
                <a:solidFill>
                  <a:srgbClr val="FF9933"/>
                </a:solidFill>
              </a:rPr>
              <a:t>Positive Learning Communities </a:t>
            </a:r>
          </a:p>
          <a:p>
            <a:pPr>
              <a:buFont typeface="Arial" pitchFamily="34" charset="0"/>
              <a:buChar char="•"/>
            </a:pPr>
            <a:r>
              <a:rPr lang="en-GB" altLang="en-US" sz="1200" noProof="0" dirty="0"/>
              <a:t>Evaluation and Internal review</a:t>
            </a:r>
          </a:p>
          <a:p>
            <a:pPr>
              <a:buFont typeface="Arial" pitchFamily="34" charset="0"/>
              <a:buChar char="•"/>
            </a:pPr>
            <a:r>
              <a:rPr lang="en-GB" altLang="en-US" sz="1200" noProof="0" dirty="0">
                <a:solidFill>
                  <a:schemeClr val="accent2">
                    <a:lumMod val="60000"/>
                    <a:lumOff val="40000"/>
                  </a:schemeClr>
                </a:solidFill>
              </a:rPr>
              <a:t>Research</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11</a:t>
            </a:fld>
            <a:endParaRPr lang="en-GB" noProof="0" dirty="0"/>
          </a:p>
        </p:txBody>
      </p:sp>
    </p:spTree>
    <p:extLst>
      <p:ext uri="{BB962C8B-B14F-4D97-AF65-F5344CB8AC3E}">
        <p14:creationId xmlns:p14="http://schemas.microsoft.com/office/powerpoint/2010/main" val="137820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noProof="0" dirty="0">
                <a:solidFill>
                  <a:srgbClr val="FF9933"/>
                </a:solidFill>
              </a:rPr>
              <a:t>Priority Area: </a:t>
            </a:r>
            <a:r>
              <a:rPr lang="en-GB" altLang="en-US" sz="1600" b="0" noProof="0" dirty="0">
                <a:solidFill>
                  <a:srgbClr val="FF9933"/>
                </a:solidFill>
              </a:rPr>
              <a:t>Leadership</a:t>
            </a:r>
            <a:r>
              <a:rPr lang="en-GB" b="0" dirty="0">
                <a:effectLst/>
              </a:rPr>
              <a:t> </a:t>
            </a:r>
            <a:r>
              <a:rPr lang="en-GB" altLang="en-US" sz="1600" b="0" noProof="0" dirty="0">
                <a:solidFill>
                  <a:srgbClr val="FF9933"/>
                </a:solidFill>
              </a:rPr>
              <a:t>and</a:t>
            </a:r>
            <a:r>
              <a:rPr lang="en-GB" b="0" dirty="0">
                <a:effectLst/>
              </a:rPr>
              <a:t> </a:t>
            </a:r>
            <a:r>
              <a:rPr lang="en-GB" altLang="en-US" sz="1600" b="0" noProof="0" dirty="0">
                <a:solidFill>
                  <a:srgbClr val="FF9933"/>
                </a:solidFill>
              </a:rPr>
              <a:t>Good</a:t>
            </a:r>
            <a:r>
              <a:rPr lang="en-GB" b="0" dirty="0">
                <a:effectLst/>
              </a:rPr>
              <a:t> </a:t>
            </a:r>
            <a:r>
              <a:rPr lang="en-GB" altLang="en-US" sz="1600" b="0" noProof="0" dirty="0">
                <a:solidFill>
                  <a:srgbClr val="FF9933"/>
                </a:solidFill>
              </a:rPr>
              <a:t>Governance </a:t>
            </a:r>
            <a:endParaRPr lang="en-GB" b="0" noProof="0" dirty="0"/>
          </a:p>
          <a:p>
            <a:pPr>
              <a:buNone/>
            </a:pPr>
            <a:r>
              <a:rPr lang="en-GB" noProof="0" dirty="0"/>
              <a:t>Leaders at all levels that:</a:t>
            </a:r>
          </a:p>
          <a:p>
            <a:pPr lvl="0"/>
            <a:r>
              <a:rPr lang="en-GB" sz="1200" noProof="0" dirty="0"/>
              <a:t>Have vision, mission and values</a:t>
            </a:r>
          </a:p>
          <a:p>
            <a:pPr lvl="0"/>
            <a:r>
              <a:rPr lang="en-GB" sz="1200" noProof="0" dirty="0"/>
              <a:t>Create teams, empower people, and develop stakeholders’ potential</a:t>
            </a:r>
          </a:p>
          <a:p>
            <a:pPr lvl="0"/>
            <a:r>
              <a:rPr lang="en-GB" sz="1200" noProof="0" dirty="0"/>
              <a:t>Facilitate constructive dialogue with all stakeholders leading to a clear plan of action while catering for the needs of all learners</a:t>
            </a:r>
          </a:p>
          <a:p>
            <a:pPr lvl="0"/>
            <a:r>
              <a:rPr lang="en-GB" sz="1200" noProof="0" dirty="0"/>
              <a:t>Think creatively and use innovative and pro-active strategies in order to challenge the status quo and bring about change in practices, policies and structures</a:t>
            </a:r>
            <a:endParaRPr lang="en-GB" noProof="0"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12</a:t>
            </a:fld>
            <a:endParaRPr lang="en-GB" noProof="0" dirty="0"/>
          </a:p>
        </p:txBody>
      </p:sp>
    </p:spTree>
    <p:extLst>
      <p:ext uri="{BB962C8B-B14F-4D97-AF65-F5344CB8AC3E}">
        <p14:creationId xmlns:p14="http://schemas.microsoft.com/office/powerpoint/2010/main" val="24051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noProof="0" dirty="0">
                <a:solidFill>
                  <a:schemeClr val="tx1"/>
                </a:solidFill>
              </a:rPr>
              <a:t>Priority Area: </a:t>
            </a:r>
            <a:r>
              <a:rPr lang="en-GB" sz="1800" b="0" noProof="0" dirty="0"/>
              <a:t>Positive</a:t>
            </a:r>
            <a:r>
              <a:rPr lang="en-GB" sz="1800" b="0" dirty="0">
                <a:effectLst/>
              </a:rPr>
              <a:t> </a:t>
            </a:r>
            <a:r>
              <a:rPr lang="en-GB" sz="1800" b="0" noProof="0" dirty="0"/>
              <a:t>Learning</a:t>
            </a:r>
            <a:r>
              <a:rPr lang="en-GB" sz="1800" b="0" dirty="0">
                <a:effectLst/>
              </a:rPr>
              <a:t> </a:t>
            </a:r>
            <a:r>
              <a:rPr lang="en-GB" sz="1800" b="0" noProof="0" dirty="0"/>
              <a:t>Communities </a:t>
            </a:r>
          </a:p>
          <a:p>
            <a:pPr algn="l">
              <a:lnSpc>
                <a:spcPct val="200000"/>
              </a:lnSpc>
              <a:spcBef>
                <a:spcPts val="600"/>
              </a:spcBef>
            </a:pPr>
            <a:r>
              <a:rPr lang="en-GB" noProof="0" dirty="0"/>
              <a:t>Parental Engagement </a:t>
            </a:r>
          </a:p>
          <a:p>
            <a:pPr algn="l">
              <a:lnSpc>
                <a:spcPct val="200000"/>
              </a:lnSpc>
              <a:spcBef>
                <a:spcPts val="600"/>
              </a:spcBef>
            </a:pPr>
            <a:r>
              <a:rPr lang="en-GB" noProof="0" dirty="0"/>
              <a:t>Learner Engagement </a:t>
            </a:r>
          </a:p>
          <a:p>
            <a:pPr algn="l">
              <a:lnSpc>
                <a:spcPct val="200000"/>
              </a:lnSpc>
              <a:spcBef>
                <a:spcPts val="600"/>
              </a:spcBef>
            </a:pPr>
            <a:r>
              <a:rPr lang="en-GB" noProof="0" dirty="0"/>
              <a:t>Community Engagement </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13</a:t>
            </a:fld>
            <a:endParaRPr lang="en-GB" noProof="0" dirty="0"/>
          </a:p>
        </p:txBody>
      </p:sp>
    </p:spTree>
    <p:extLst>
      <p:ext uri="{BB962C8B-B14F-4D97-AF65-F5344CB8AC3E}">
        <p14:creationId xmlns:p14="http://schemas.microsoft.com/office/powerpoint/2010/main" val="232368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en-US" sz="1800" b="0" noProof="0" dirty="0">
                <a:solidFill>
                  <a:schemeClr val="tx1"/>
                </a:solidFill>
              </a:rPr>
              <a:t>Priority Area: </a:t>
            </a:r>
            <a:r>
              <a:rPr lang="en-GB" altLang="en-US" sz="1800" b="0" noProof="0" dirty="0"/>
              <a:t>Enhancing a culture of internal review and research</a:t>
            </a:r>
            <a:endParaRPr lang="en-GB" sz="1800" b="0" noProof="0" dirty="0"/>
          </a:p>
          <a:p>
            <a:pPr algn="l">
              <a:spcBef>
                <a:spcPts val="1800"/>
              </a:spcBef>
              <a:spcAft>
                <a:spcPts val="1200"/>
              </a:spcAft>
              <a:buNone/>
            </a:pPr>
            <a:r>
              <a:rPr lang="en-GB" sz="1400" noProof="0" dirty="0"/>
              <a:t> </a:t>
            </a:r>
            <a:r>
              <a:rPr lang="en-GB" sz="1200" noProof="0" dirty="0"/>
              <a:t>Evaluation and review of current processes and procedures within the educational systems</a:t>
            </a:r>
          </a:p>
          <a:p>
            <a:pPr algn="l">
              <a:spcBef>
                <a:spcPts val="1800"/>
              </a:spcBef>
              <a:spcAft>
                <a:spcPts val="1200"/>
              </a:spcAft>
            </a:pPr>
            <a:r>
              <a:rPr lang="en-GB" sz="1200" noProof="0" dirty="0"/>
              <a:t>Identification of the current strengths, weaknesses and needs at national, college and school level</a:t>
            </a:r>
          </a:p>
          <a:p>
            <a:pPr algn="l">
              <a:spcBef>
                <a:spcPts val="1800"/>
              </a:spcBef>
              <a:spcAft>
                <a:spcPts val="1200"/>
              </a:spcAft>
            </a:pPr>
            <a:r>
              <a:rPr lang="en-GB" sz="1200" noProof="0" dirty="0"/>
              <a:t>Strengthening of decision making processes</a:t>
            </a:r>
          </a:p>
          <a:p>
            <a:pPr algn="l">
              <a:spcBef>
                <a:spcPts val="1800"/>
              </a:spcBef>
              <a:spcAft>
                <a:spcPts val="1200"/>
              </a:spcAft>
            </a:pPr>
            <a:r>
              <a:rPr lang="en-GB" sz="1200" noProof="0" dirty="0"/>
              <a:t>Development of informed national, college and school policies based on the strengths</a:t>
            </a:r>
            <a:endParaRPr lang="en-GB" noProof="0"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14</a:t>
            </a:fld>
            <a:endParaRPr lang="en-GB" noProof="0" dirty="0"/>
          </a:p>
        </p:txBody>
      </p:sp>
    </p:spTree>
    <p:extLst>
      <p:ext uri="{BB962C8B-B14F-4D97-AF65-F5344CB8AC3E}">
        <p14:creationId xmlns:p14="http://schemas.microsoft.com/office/powerpoint/2010/main" val="163516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noProof="0" dirty="0"/>
              <a:t>Cooperative and Collaborative Learning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The diagram, entitled ‘Class/School/College Cooperative-Collaborative Processes for a High Quality Education for All’, shows the focus on all learners, including those from ‘at risk’ groups in a cooperative and collaborative learning process. ‘All learners’ appears in the circle at the centre of the diagram. The following terms appear around the circle: Religious and Faith; Social and Economic, e.g. BM 88; Physical and Psychological, e.g. </a:t>
            </a:r>
            <a:r>
              <a:rPr lang="en-GB" sz="1200" dirty="0"/>
              <a:t>Dyslexia-friendly, autism-friendly, accessibility; gender, e.g. Trans, Gender Variant and Intersex Students in school policy; Cultural, e.g. Communication hubs; Educational</a:t>
            </a:r>
            <a:r>
              <a:rPr lang="en-GB" sz="1200" baseline="0" dirty="0"/>
              <a:t> and Ability</a:t>
            </a:r>
            <a:endParaRPr lang="en-GB" sz="1200" dirty="0"/>
          </a:p>
          <a:p>
            <a:endParaRPr lang="en-GB" noProof="0"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smtClean="0"/>
              <a:pPr>
                <a:defRPr/>
              </a:pPr>
              <a:t>15</a:t>
            </a:fld>
            <a:endParaRPr lang="en-GB" dirty="0"/>
          </a:p>
        </p:txBody>
      </p:sp>
    </p:spTree>
    <p:extLst>
      <p:ext uri="{BB962C8B-B14F-4D97-AF65-F5344CB8AC3E}">
        <p14:creationId xmlns:p14="http://schemas.microsoft.com/office/powerpoint/2010/main" val="394861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000" b="0" noProof="0" dirty="0"/>
              <a:t>Class/School/College </a:t>
            </a:r>
            <a:r>
              <a:rPr lang="en-GB" sz="2000" noProof="0" dirty="0"/>
              <a:t>Support</a:t>
            </a:r>
          </a:p>
          <a:p>
            <a:pPr algn="l"/>
            <a:r>
              <a:rPr lang="en-GB" sz="1200" noProof="0" dirty="0">
                <a:latin typeface="Arial" pitchFamily="34" charset="0"/>
                <a:cs typeface="Arial" pitchFamily="34" charset="0"/>
              </a:rPr>
              <a:t>Teacher together with Class Assistant plan strategies, support and assessment in relation to curriculum for all learners in the class </a:t>
            </a:r>
          </a:p>
          <a:p>
            <a:pPr algn="l"/>
            <a:r>
              <a:rPr lang="en-GB" sz="1200" noProof="0" dirty="0">
                <a:latin typeface="Arial" pitchFamily="34" charset="0"/>
                <a:cs typeface="Arial" pitchFamily="34" charset="0"/>
              </a:rPr>
              <a:t>Monitoring of all learners’ progress </a:t>
            </a:r>
          </a:p>
          <a:p>
            <a:pPr algn="l"/>
            <a:r>
              <a:rPr lang="en-GB" sz="1200" noProof="0" dirty="0">
                <a:latin typeface="Arial" pitchFamily="34" charset="0"/>
                <a:cs typeface="Arial" pitchFamily="34" charset="0"/>
              </a:rPr>
              <a:t>Adjustment of strategy and support</a:t>
            </a:r>
          </a:p>
          <a:p>
            <a:pPr algn="l"/>
            <a:r>
              <a:rPr lang="en-GB" sz="1200" noProof="0" dirty="0">
                <a:latin typeface="Arial" pitchFamily="34" charset="0"/>
                <a:cs typeface="Arial" pitchFamily="34" charset="0"/>
              </a:rPr>
              <a:t>Monitoring and evaluation </a:t>
            </a:r>
          </a:p>
          <a:p>
            <a:pPr algn="l"/>
            <a:r>
              <a:rPr lang="en-GB" sz="1200" noProof="0" dirty="0">
                <a:latin typeface="Arial" pitchFamily="34" charset="0"/>
                <a:cs typeface="Arial" pitchFamily="34" charset="0"/>
              </a:rPr>
              <a:t>When a learner, after the necessary adjustments is still not reaching his set outcomes the class team in consultation with the HoS will call on the support of specialised support staff within the school and College and/or other Agencies and Units according to the needs of the learner to form a professional learning team (PLT).</a:t>
            </a:r>
          </a:p>
          <a:p>
            <a:pPr algn="l"/>
            <a:r>
              <a:rPr lang="en-GB" sz="1200" noProof="0" dirty="0"/>
              <a:t>The PLT will plan more personalised strategies, support and assessment using quality resources.</a:t>
            </a:r>
          </a:p>
          <a:p>
            <a:pPr algn="l"/>
            <a:r>
              <a:rPr lang="en-GB" sz="1200" noProof="0" dirty="0"/>
              <a:t>Learner’s progress continues to be monitored and strategies and support continue to be adjusted accordingly. </a:t>
            </a:r>
            <a:endParaRPr lang="en-GB" noProof="0"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16</a:t>
            </a:fld>
            <a:endParaRPr lang="en-GB" noProof="0" dirty="0"/>
          </a:p>
        </p:txBody>
      </p:sp>
    </p:spTree>
    <p:extLst>
      <p:ext uri="{BB962C8B-B14F-4D97-AF65-F5344CB8AC3E}">
        <p14:creationId xmlns:p14="http://schemas.microsoft.com/office/powerpoint/2010/main" val="68015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noProof="0" dirty="0"/>
              <a:t> Educators </a:t>
            </a:r>
          </a:p>
          <a:p>
            <a:pPr algn="l">
              <a:spcBef>
                <a:spcPts val="1200"/>
              </a:spcBef>
              <a:spcAft>
                <a:spcPts val="1800"/>
              </a:spcAft>
              <a:buNone/>
            </a:pPr>
            <a:r>
              <a:rPr lang="en-GB" noProof="0" dirty="0"/>
              <a:t>Evaluation and Development </a:t>
            </a:r>
          </a:p>
          <a:p>
            <a:pPr algn="l">
              <a:spcBef>
                <a:spcPts val="600"/>
              </a:spcBef>
              <a:spcAft>
                <a:spcPts val="600"/>
              </a:spcAft>
            </a:pPr>
            <a:r>
              <a:rPr lang="en-GB" noProof="0" dirty="0"/>
              <a:t>Educators’ Strengths and Areas of Development </a:t>
            </a:r>
          </a:p>
          <a:p>
            <a:pPr algn="l">
              <a:spcBef>
                <a:spcPts val="600"/>
              </a:spcBef>
              <a:spcAft>
                <a:spcPts val="600"/>
              </a:spcAft>
            </a:pPr>
            <a:r>
              <a:rPr lang="en-GB" noProof="0" dirty="0"/>
              <a:t>Educator – Educator relationship </a:t>
            </a:r>
          </a:p>
          <a:p>
            <a:pPr algn="l">
              <a:spcBef>
                <a:spcPts val="600"/>
              </a:spcBef>
              <a:spcAft>
                <a:spcPts val="600"/>
              </a:spcAft>
            </a:pPr>
            <a:r>
              <a:rPr lang="en-GB" noProof="0" dirty="0"/>
              <a:t>Educator – Learner relationship </a:t>
            </a:r>
          </a:p>
          <a:p>
            <a:pPr algn="l">
              <a:spcBef>
                <a:spcPts val="600"/>
              </a:spcBef>
              <a:spcAft>
                <a:spcPts val="600"/>
              </a:spcAft>
            </a:pPr>
            <a:r>
              <a:rPr lang="en-GB" noProof="0" dirty="0"/>
              <a:t>Educator – Community relationship </a:t>
            </a:r>
          </a:p>
          <a:p>
            <a:pPr algn="l">
              <a:spcBef>
                <a:spcPts val="600"/>
              </a:spcBef>
              <a:spcAft>
                <a:spcPts val="600"/>
              </a:spcAft>
            </a:pPr>
            <a:r>
              <a:rPr lang="en-GB" noProof="0" dirty="0"/>
              <a:t>Up-skilling </a:t>
            </a:r>
          </a:p>
          <a:p>
            <a:pPr algn="l">
              <a:spcBef>
                <a:spcPts val="600"/>
              </a:spcBef>
              <a:spcAft>
                <a:spcPts val="600"/>
              </a:spcAft>
            </a:pPr>
            <a:r>
              <a:rPr lang="en-GB" noProof="0" dirty="0"/>
              <a:t>Learning and Social Environment </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17</a:t>
            </a:fld>
            <a:endParaRPr lang="en-GB" noProof="0" dirty="0"/>
          </a:p>
        </p:txBody>
      </p:sp>
    </p:spTree>
    <p:extLst>
      <p:ext uri="{BB962C8B-B14F-4D97-AF65-F5344CB8AC3E}">
        <p14:creationId xmlns:p14="http://schemas.microsoft.com/office/powerpoint/2010/main" val="2043460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Action Research</a:t>
            </a:r>
          </a:p>
          <a:p>
            <a:r>
              <a:rPr lang="en-GB" noProof="0" dirty="0"/>
              <a:t>In order to continually improve on the quality and processes a review mechanism will be set up as an integral development process to the implementation</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18</a:t>
            </a:fld>
            <a:endParaRPr lang="en-GB" noProof="0" dirty="0"/>
          </a:p>
        </p:txBody>
      </p:sp>
    </p:spTree>
    <p:extLst>
      <p:ext uri="{BB962C8B-B14F-4D97-AF65-F5344CB8AC3E}">
        <p14:creationId xmlns:p14="http://schemas.microsoft.com/office/powerpoint/2010/main" val="277643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 conclusion</a:t>
            </a:r>
          </a:p>
          <a:p>
            <a:pPr>
              <a:buNone/>
            </a:pPr>
            <a:r>
              <a:rPr lang="en-GB" noProof="0" dirty="0"/>
              <a:t>The Education for All </a:t>
            </a:r>
          </a:p>
          <a:p>
            <a:r>
              <a:rPr lang="en-GB" noProof="0" dirty="0"/>
              <a:t>is a process of development within schools</a:t>
            </a:r>
          </a:p>
          <a:p>
            <a:r>
              <a:rPr lang="en-GB" noProof="0" dirty="0"/>
              <a:t> that aims to provide high quality educational experiences resulting from</a:t>
            </a:r>
          </a:p>
          <a:p>
            <a:r>
              <a:rPr lang="en-GB" noProof="0" dirty="0"/>
              <a:t>meeting the diverse needs of each learner </a:t>
            </a:r>
          </a:p>
          <a:p>
            <a:r>
              <a:rPr lang="en-GB" noProof="0" dirty="0"/>
              <a:t>in order to ensure that each learner achieves through learning to know, to do, to be and to live together.</a:t>
            </a:r>
          </a:p>
          <a:p>
            <a:r>
              <a:rPr lang="en-GB" noProof="0" dirty="0"/>
              <a:t>This can only be achieved by moving away from a one size fits all system of education.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Austrian Delegation 24/10/16</a:t>
            </a:r>
            <a:endParaRPr lang="en-GB" noProof="0" dirty="0"/>
          </a:p>
          <a:p>
            <a:endParaRPr lang="en-GB"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19</a:t>
            </a:fld>
            <a:endParaRPr lang="en-GB" noProof="0" dirty="0"/>
          </a:p>
        </p:txBody>
      </p:sp>
    </p:spTree>
    <p:extLst>
      <p:ext uri="{BB962C8B-B14F-4D97-AF65-F5344CB8AC3E}">
        <p14:creationId xmlns:p14="http://schemas.microsoft.com/office/powerpoint/2010/main" val="142715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noProof="0" dirty="0"/>
              <a:t>Education for All</a:t>
            </a:r>
            <a:r>
              <a:rPr lang="en-GB" sz="1200" baseline="0" noProof="0" dirty="0"/>
              <a:t> </a:t>
            </a:r>
            <a:r>
              <a:rPr lang="en-GB" sz="1200" noProof="0" dirty="0"/>
              <a:t>(1)</a:t>
            </a:r>
          </a:p>
          <a:p>
            <a:pPr lvl="0"/>
            <a:r>
              <a:rPr lang="en-GB" dirty="0"/>
              <a:t>Audit 2015 </a:t>
            </a:r>
          </a:p>
          <a:p>
            <a:pPr lvl="1"/>
            <a:r>
              <a:rPr lang="en-GB" dirty="0"/>
              <a:t> Results </a:t>
            </a:r>
          </a:p>
          <a:p>
            <a:pPr lvl="0"/>
            <a:r>
              <a:rPr lang="en-GB" dirty="0"/>
              <a:t>Audit 2015 </a:t>
            </a:r>
          </a:p>
          <a:p>
            <a:pPr lvl="1"/>
            <a:r>
              <a:rPr lang="en-GB" dirty="0"/>
              <a:t>Recommendations </a:t>
            </a:r>
          </a:p>
          <a:p>
            <a:pPr lvl="0"/>
            <a:r>
              <a:rPr lang="en-GB" dirty="0"/>
              <a:t>Development Model </a:t>
            </a:r>
          </a:p>
          <a:p>
            <a:pPr lvl="1"/>
            <a:r>
              <a:rPr lang="en-GB" dirty="0"/>
              <a:t>Education for All </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2</a:t>
            </a:fld>
            <a:endParaRPr lang="en-GB" noProof="0" dirty="0"/>
          </a:p>
        </p:txBody>
      </p:sp>
    </p:spTree>
    <p:extLst>
      <p:ext uri="{BB962C8B-B14F-4D97-AF65-F5344CB8AC3E}">
        <p14:creationId xmlns:p14="http://schemas.microsoft.com/office/powerpoint/2010/main" val="197188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Thank</a:t>
            </a:r>
            <a:r>
              <a:rPr lang="en-GB" baseline="0" noProof="0" dirty="0"/>
              <a:t> you</a:t>
            </a:r>
            <a:endParaRPr lang="en-GB" noProof="0"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smtClean="0"/>
              <a:pPr>
                <a:defRPr/>
              </a:pPr>
              <a:t>20</a:t>
            </a:fld>
            <a:endParaRPr lang="en-GB" dirty="0"/>
          </a:p>
        </p:txBody>
      </p:sp>
    </p:spTree>
    <p:extLst>
      <p:ext uri="{BB962C8B-B14F-4D97-AF65-F5344CB8AC3E}">
        <p14:creationId xmlns:p14="http://schemas.microsoft.com/office/powerpoint/2010/main" val="171167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 Results</a:t>
            </a:r>
          </a:p>
          <a:p>
            <a:pPr lvl="0"/>
            <a:r>
              <a:rPr lang="en-GB" sz="1200" dirty="0">
                <a:latin typeface="Calibri" pitchFamily="34" charset="0"/>
              </a:rPr>
              <a:t>Inclusive education is seen as </a:t>
            </a:r>
            <a:r>
              <a:rPr lang="en-GB" sz="1200" dirty="0">
                <a:solidFill>
                  <a:srgbClr val="00B050"/>
                </a:solidFill>
                <a:latin typeface="Calibri" pitchFamily="34" charset="0"/>
              </a:rPr>
              <a:t>fragmented and not sufficiently coherent; </a:t>
            </a:r>
          </a:p>
          <a:p>
            <a:pPr lvl="0"/>
            <a:r>
              <a:rPr lang="en-GB" sz="1200" dirty="0">
                <a:latin typeface="Calibri" pitchFamily="34" charset="0"/>
              </a:rPr>
              <a:t>Inclusion is viewed as </a:t>
            </a:r>
            <a:r>
              <a:rPr lang="en-GB" sz="1200" dirty="0">
                <a:solidFill>
                  <a:srgbClr val="00B050"/>
                </a:solidFill>
                <a:latin typeface="Calibri" pitchFamily="34" charset="0"/>
              </a:rPr>
              <a:t>‘just another initiative</a:t>
            </a:r>
            <a:r>
              <a:rPr lang="en-GB" sz="1200" dirty="0">
                <a:latin typeface="Calibri" pitchFamily="34" charset="0"/>
              </a:rPr>
              <a:t>’ or a </a:t>
            </a:r>
            <a:r>
              <a:rPr lang="en-GB" sz="1200" dirty="0">
                <a:solidFill>
                  <a:srgbClr val="00B050"/>
                </a:solidFill>
                <a:latin typeface="Calibri" pitchFamily="34" charset="0"/>
              </a:rPr>
              <a:t>‘charitable’ initiative</a:t>
            </a:r>
            <a:r>
              <a:rPr lang="en-GB" sz="1200" dirty="0">
                <a:latin typeface="Calibri" pitchFamily="34" charset="0"/>
              </a:rPr>
              <a:t>, instead of as a learner’s right; </a:t>
            </a:r>
          </a:p>
          <a:p>
            <a:pPr lvl="0"/>
            <a:r>
              <a:rPr lang="en-GB" sz="1200" dirty="0">
                <a:latin typeface="Calibri" pitchFamily="34" charset="0"/>
              </a:rPr>
              <a:t>Stakeholders </a:t>
            </a:r>
            <a:r>
              <a:rPr lang="en-GB" sz="1200" dirty="0">
                <a:solidFill>
                  <a:srgbClr val="00B050"/>
                </a:solidFill>
                <a:latin typeface="Calibri" pitchFamily="34" charset="0"/>
              </a:rPr>
              <a:t>do not feel sufficiently enabled and empowered. </a:t>
            </a:r>
          </a:p>
          <a:p>
            <a:pPr lvl="0"/>
            <a:r>
              <a:rPr lang="en-GB" sz="1200" dirty="0">
                <a:solidFill>
                  <a:srgbClr val="00B050"/>
                </a:solidFill>
                <a:latin typeface="Calibri" pitchFamily="34" charset="0"/>
                <a:cs typeface="Times New Roman" panose="02020603050405020304" pitchFamily="18" charset="0"/>
              </a:rPr>
              <a:t>Creating clarity </a:t>
            </a:r>
            <a:r>
              <a:rPr lang="en-GB" sz="1200" dirty="0">
                <a:latin typeface="Calibri" pitchFamily="34" charset="0"/>
                <a:cs typeface="Times New Roman" panose="02020603050405020304" pitchFamily="18" charset="0"/>
              </a:rPr>
              <a:t>around the concept of inclusion leading to a review of legislation and policy</a:t>
            </a:r>
            <a:endParaRPr lang="en-GB" sz="1200" dirty="0">
              <a:latin typeface="Calibri" pitchFamily="34" charset="0"/>
            </a:endParaRPr>
          </a:p>
          <a:p>
            <a:pPr lvl="0"/>
            <a:r>
              <a:rPr lang="en-GB" sz="1200" dirty="0">
                <a:solidFill>
                  <a:srgbClr val="00B050"/>
                </a:solidFill>
                <a:latin typeface="Calibri" pitchFamily="34" charset="0"/>
                <a:cs typeface="Times New Roman" panose="02020603050405020304" pitchFamily="18" charset="0"/>
              </a:rPr>
              <a:t>Re-focusing support </a:t>
            </a:r>
            <a:r>
              <a:rPr lang="en-GB" sz="1200" dirty="0">
                <a:latin typeface="Calibri" pitchFamily="34" charset="0"/>
                <a:cs typeface="Times New Roman" panose="02020603050405020304" pitchFamily="18" charset="0"/>
              </a:rPr>
              <a:t>to increase the capacity of colleges and schools to meet all learners’ needs</a:t>
            </a:r>
          </a:p>
          <a:p>
            <a:pPr lvl="0"/>
            <a:r>
              <a:rPr lang="en-GB" sz="1200" dirty="0">
                <a:latin typeface="Calibri" pitchFamily="34" charset="0"/>
                <a:cs typeface="Times New Roman" panose="02020603050405020304" pitchFamily="18" charset="0"/>
              </a:rPr>
              <a:t>Establishing a </a:t>
            </a:r>
            <a:r>
              <a:rPr lang="en-GB" sz="1200" dirty="0">
                <a:solidFill>
                  <a:srgbClr val="00B050"/>
                </a:solidFill>
                <a:latin typeface="Calibri" pitchFamily="34" charset="0"/>
                <a:cs typeface="Times New Roman" panose="02020603050405020304" pitchFamily="18" charset="0"/>
              </a:rPr>
              <a:t>national training body </a:t>
            </a:r>
            <a:r>
              <a:rPr lang="en-GB" sz="1200" dirty="0">
                <a:latin typeface="Calibri" pitchFamily="34" charset="0"/>
                <a:cs typeface="Times New Roman" panose="02020603050405020304" pitchFamily="18" charset="0"/>
              </a:rPr>
              <a:t>to provide continuous professional development (skills, knowledge and understanding) for all education leaders, educators and support personnel</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3</a:t>
            </a:fld>
            <a:endParaRPr lang="en-GB" noProof="0" dirty="0"/>
          </a:p>
        </p:txBody>
      </p:sp>
    </p:spTree>
    <p:extLst>
      <p:ext uri="{BB962C8B-B14F-4D97-AF65-F5344CB8AC3E}">
        <p14:creationId xmlns:p14="http://schemas.microsoft.com/office/powerpoint/2010/main" val="6618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noProof="0" dirty="0"/>
              <a:t>Recommendations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E" noProof="0" dirty="0"/>
              <a:t>Audit 2015</a:t>
            </a:r>
            <a:endParaRPr lang="en-GB" noProof="0" dirty="0"/>
          </a:p>
          <a:p>
            <a:r>
              <a:rPr lang="en-GB" dirty="0"/>
              <a:t>The diagram shows the inter-connected recommendations from the Agency audit in Malta in 2015: national dialogue, conceptual clarity, legislation and policy review, training and leadership development, self-review, curriculum development, teaching for diversity, re-focused support to schools</a:t>
            </a:r>
          </a:p>
          <a:p>
            <a:endParaRPr lang="en-US"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smtClean="0"/>
              <a:pPr>
                <a:defRPr/>
              </a:pPr>
              <a:t>4</a:t>
            </a:fld>
            <a:endParaRPr lang="en-GB" dirty="0"/>
          </a:p>
        </p:txBody>
      </p:sp>
    </p:spTree>
    <p:extLst>
      <p:ext uri="{BB962C8B-B14F-4D97-AF65-F5344CB8AC3E}">
        <p14:creationId xmlns:p14="http://schemas.microsoft.com/office/powerpoint/2010/main" val="406672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noProof="0" dirty="0"/>
              <a:t>Implementation of Recommendations</a:t>
            </a:r>
          </a:p>
          <a:p>
            <a:pPr>
              <a:buNone/>
            </a:pPr>
            <a:r>
              <a:rPr lang="en-GB" sz="1200" noProof="0" dirty="0">
                <a:solidFill>
                  <a:srgbClr val="0070C0"/>
                </a:solidFill>
              </a:rPr>
              <a:t>Recommendation: National Dialogue </a:t>
            </a:r>
          </a:p>
          <a:p>
            <a:pPr>
              <a:buNone/>
            </a:pPr>
            <a:r>
              <a:rPr lang="en-GB" sz="1200" noProof="0" dirty="0"/>
              <a:t>Setting up of “Education for All” structures and developmental process: </a:t>
            </a:r>
          </a:p>
          <a:p>
            <a:pPr>
              <a:buNone/>
            </a:pPr>
            <a:r>
              <a:rPr lang="en-GB" sz="1200" noProof="0" dirty="0"/>
              <a:t>Steering Committee, Core Group, Stakeholder Dialogue, Development Team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Austrian Delegation 24/10/16</a:t>
            </a:r>
            <a:endParaRPr lang="en-GB" sz="1200" noProof="0" dirty="0"/>
          </a:p>
          <a:p>
            <a:endParaRPr lang="en-GB"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5</a:t>
            </a:fld>
            <a:endParaRPr lang="en-GB" noProof="0" dirty="0"/>
          </a:p>
        </p:txBody>
      </p:sp>
    </p:spTree>
    <p:extLst>
      <p:ext uri="{BB962C8B-B14F-4D97-AF65-F5344CB8AC3E}">
        <p14:creationId xmlns:p14="http://schemas.microsoft.com/office/powerpoint/2010/main" val="122664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Whole school philosophy</a:t>
            </a:r>
          </a:p>
          <a:p>
            <a:pPr algn="l"/>
            <a:r>
              <a:rPr lang="en-GB" altLang="en-US" b="1" noProof="0" dirty="0"/>
              <a:t>Education for All guiding principle </a:t>
            </a:r>
          </a:p>
          <a:p>
            <a:pPr marL="0" indent="0" algn="l">
              <a:buFont typeface="Arial" charset="0"/>
              <a:buNone/>
            </a:pPr>
            <a:r>
              <a:rPr lang="en-GB" altLang="en-US" sz="1200" noProof="0" dirty="0"/>
              <a:t>High Quality Education</a:t>
            </a:r>
            <a:r>
              <a:rPr lang="en-GB" dirty="0"/>
              <a:t> </a:t>
            </a:r>
            <a:r>
              <a:rPr lang="en-GB" altLang="en-US" sz="1200" noProof="0" dirty="0"/>
              <a:t>for</a:t>
            </a:r>
            <a:r>
              <a:rPr lang="en-GB" dirty="0"/>
              <a:t> </a:t>
            </a:r>
            <a:r>
              <a:rPr lang="en-GB" altLang="en-US" sz="1200" noProof="0" dirty="0"/>
              <a:t>All, through dialogue, resolves</a:t>
            </a:r>
            <a:r>
              <a:rPr lang="en-GB" dirty="0"/>
              <a:t> </a:t>
            </a:r>
            <a:r>
              <a:rPr lang="en-GB" altLang="en-US" sz="1200" noProof="0" dirty="0"/>
              <a:t>to</a:t>
            </a:r>
            <a:r>
              <a:rPr lang="en-GB" dirty="0"/>
              <a:t> </a:t>
            </a:r>
            <a:r>
              <a:rPr lang="en-GB" altLang="en-US" sz="1200" noProof="0" dirty="0"/>
              <a:t>work and support all stakeholders in order to ensure that each and every learner will learn to know, to do, to be and to live together</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smtClean="0"/>
              <a:pPr>
                <a:defRPr/>
              </a:pPr>
              <a:t>6</a:t>
            </a:fld>
            <a:endParaRPr lang="en-GB" dirty="0"/>
          </a:p>
        </p:txBody>
      </p:sp>
    </p:spTree>
    <p:extLst>
      <p:ext uri="{BB962C8B-B14F-4D97-AF65-F5344CB8AC3E}">
        <p14:creationId xmlns:p14="http://schemas.microsoft.com/office/powerpoint/2010/main" val="86411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spcBef>
                <a:spcPts val="0"/>
              </a:spcBef>
              <a:spcAft>
                <a:spcPts val="0"/>
              </a:spcAft>
              <a:defRPr/>
            </a:pPr>
            <a:r>
              <a:rPr lang="en-GB" sz="1100" noProof="0" dirty="0">
                <a:solidFill>
                  <a:srgbClr val="FF0000"/>
                </a:solidFill>
              </a:rPr>
              <a:t>Education for All adopts a </a:t>
            </a:r>
            <a:r>
              <a:rPr lang="en-GB" sz="1100" noProof="0" dirty="0">
                <a:solidFill>
                  <a:srgbClr val="FF0000"/>
                </a:solidFill>
                <a:effectLst>
                  <a:outerShdw blurRad="50800" dist="38100" algn="l" rotWithShape="0">
                    <a:prstClr val="black">
                      <a:alpha val="40000"/>
                    </a:prstClr>
                  </a:outerShdw>
                </a:effectLst>
              </a:rPr>
              <a:t>whole school approach philosophy</a:t>
            </a:r>
            <a:endParaRPr lang="en-GB" sz="1100" noProof="0" dirty="0"/>
          </a:p>
          <a:p>
            <a:pPr marL="109728" indent="0" algn="l">
              <a:spcBef>
                <a:spcPts val="0"/>
              </a:spcBef>
              <a:buNone/>
              <a:defRPr/>
            </a:pPr>
            <a:r>
              <a:rPr lang="en-GB" b="1" noProof="0" dirty="0"/>
              <a:t>Working collectively and collaboratively to improve student learning, behaviour, well being and the conditions that support these practices</a:t>
            </a:r>
          </a:p>
          <a:p>
            <a:pPr marL="109728" indent="0" algn="l">
              <a:spcBef>
                <a:spcPts val="0"/>
              </a:spcBef>
              <a:buNone/>
              <a:defRPr/>
            </a:pPr>
            <a:r>
              <a:rPr lang="en-GB" altLang="en-US" sz="1200" dirty="0"/>
              <a:t>Senior Management Team</a:t>
            </a:r>
          </a:p>
          <a:p>
            <a:pPr marL="109728" indent="0" algn="l">
              <a:spcBef>
                <a:spcPts val="0"/>
              </a:spcBef>
              <a:buNone/>
              <a:defRPr/>
            </a:pPr>
            <a:r>
              <a:rPr lang="en-GB" altLang="en-US" sz="1200" dirty="0"/>
              <a:t>Students</a:t>
            </a:r>
          </a:p>
          <a:p>
            <a:pPr algn="l"/>
            <a:r>
              <a:rPr lang="en-GB" altLang="en-US" sz="1200" dirty="0"/>
              <a:t>Parents and families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Local Organisations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Residents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Ancillary staff members</a:t>
            </a:r>
          </a:p>
          <a:p>
            <a:pPr algn="l"/>
            <a:r>
              <a:rPr lang="en-GB" altLang="en-US" sz="1200" dirty="0"/>
              <a:t>Learning Support</a:t>
            </a:r>
            <a:r>
              <a:rPr lang="en-GB" altLang="en-US" sz="1200" baseline="0" dirty="0"/>
              <a:t> </a:t>
            </a:r>
            <a:r>
              <a:rPr lang="en-GB" altLang="en-US" sz="1200" dirty="0"/>
              <a:t>Assistants</a:t>
            </a:r>
          </a:p>
          <a:p>
            <a:pPr algn="l"/>
            <a:r>
              <a:rPr lang="en-GB" altLang="en-US" sz="1600" dirty="0"/>
              <a:t>Teachers: </a:t>
            </a:r>
            <a:r>
              <a:rPr lang="en-GB" altLang="en-US" sz="1200" dirty="0"/>
              <a:t>Early years, Primary, Middle and Senior</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7</a:t>
            </a:fld>
            <a:endParaRPr lang="en-GB" noProof="0" dirty="0"/>
          </a:p>
        </p:txBody>
      </p:sp>
    </p:spTree>
    <p:extLst>
      <p:ext uri="{BB962C8B-B14F-4D97-AF65-F5344CB8AC3E}">
        <p14:creationId xmlns:p14="http://schemas.microsoft.com/office/powerpoint/2010/main" val="4105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0" noProof="0" dirty="0"/>
              <a:t>The Developmental Model</a:t>
            </a:r>
          </a:p>
          <a:p>
            <a:r>
              <a:rPr lang="en-GB" b="0" noProof="0" dirty="0"/>
              <a:t>The diagram shows the developmental model adopted in Malta which consists of: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noProof="0" dirty="0"/>
              <a:t>Stage 1 Vision (involvement and engagement of stakeholders;</a:t>
            </a:r>
            <a:r>
              <a:rPr lang="en-GB" b="0" baseline="0" noProof="0" dirty="0"/>
              <a:t> </a:t>
            </a:r>
            <a:r>
              <a:rPr lang="en-GB" sz="1200" b="0" dirty="0">
                <a:solidFill>
                  <a:schemeClr val="tx1"/>
                </a:solidFill>
              </a:rPr>
              <a:t>Development of concepts of priority areas in consultation with different stakeholders</a:t>
            </a:r>
            <a:r>
              <a:rPr lang="en-GB" b="0" noProof="0" dirty="0"/>
              <a:t>), </a:t>
            </a:r>
            <a:r>
              <a:rPr lang="en-GB" b="0" noProof="0" dirty="0"/>
              <a:t>Stage 2</a:t>
            </a:r>
            <a:r>
              <a:rPr lang="en-GB" b="0" baseline="0" noProof="0" dirty="0"/>
              <a:t> </a:t>
            </a:r>
            <a:r>
              <a:rPr lang="en-GB" b="0" noProof="0" dirty="0"/>
              <a:t>plan (identify, analyse and propose actions; </a:t>
            </a:r>
            <a:r>
              <a:rPr lang="en-GB" sz="1200" b="0" dirty="0">
                <a:solidFill>
                  <a:schemeClr val="tx1"/>
                </a:solidFill>
              </a:rPr>
              <a:t>Working Groups developing action plans</a:t>
            </a:r>
            <a:r>
              <a:rPr lang="en-GB" b="0" noProof="0" dirty="0"/>
              <a:t>), </a:t>
            </a:r>
            <a:r>
              <a:rPr lang="en-GB" b="0" noProof="0" dirty="0"/>
              <a:t>Stage 3</a:t>
            </a:r>
            <a:r>
              <a:rPr lang="en-GB" b="0" noProof="0" dirty="0"/>
              <a:t> implement (</a:t>
            </a:r>
            <a:r>
              <a:rPr lang="en-GB" b="0" noProof="0" dirty="0"/>
              <a:t>implement </a:t>
            </a:r>
            <a:r>
              <a:rPr lang="en-GB" b="0" noProof="0" dirty="0"/>
              <a:t>and monitor; </a:t>
            </a:r>
            <a:r>
              <a:rPr lang="en-GB" sz="1200" b="0" dirty="0">
                <a:solidFill>
                  <a:schemeClr val="tx1"/>
                </a:solidFill>
              </a:rPr>
              <a:t>Education for All project in 2 primary schools from 2 Colleges in Malta and 1 in Gozo</a:t>
            </a:r>
            <a:r>
              <a:rPr lang="en-GB" b="0" noProof="0" dirty="0"/>
              <a:t>), then </a:t>
            </a:r>
            <a:r>
              <a:rPr lang="en-GB" b="0" noProof="0" dirty="0"/>
              <a:t>Stage 4</a:t>
            </a:r>
            <a:r>
              <a:rPr lang="en-GB" b="0" baseline="0" noProof="0" dirty="0"/>
              <a:t> assess</a:t>
            </a:r>
            <a:r>
              <a:rPr lang="en-GB" b="0" noProof="0" dirty="0"/>
              <a:t> (evaluate and review; </a:t>
            </a:r>
            <a:r>
              <a:rPr lang="en-GB" sz="1200" b="0" dirty="0">
                <a:solidFill>
                  <a:schemeClr val="tx1"/>
                </a:solidFill>
              </a:rPr>
              <a:t>Evaluation and reviewing of project</a:t>
            </a:r>
            <a:r>
              <a:rPr lang="en-GB" b="0" noProof="0" dirty="0"/>
              <a:t>).</a:t>
            </a:r>
          </a:p>
        </p:txBody>
      </p:sp>
      <p:sp>
        <p:nvSpPr>
          <p:cNvPr id="4" name="Slide Number Placeholder 3"/>
          <p:cNvSpPr>
            <a:spLocks noGrp="1"/>
          </p:cNvSpPr>
          <p:nvPr>
            <p:ph type="sldNum" sz="quarter" idx="10"/>
          </p:nvPr>
        </p:nvSpPr>
        <p:spPr/>
        <p:txBody>
          <a:bodyPr/>
          <a:lstStyle/>
          <a:p>
            <a:pPr>
              <a:defRPr/>
            </a:pPr>
            <a:fld id="{00F54265-84D2-4F4A-8E93-EABA0CC2E6B2}" type="slidenum">
              <a:rPr lang="en-GB" smtClean="0"/>
              <a:pPr>
                <a:defRPr/>
              </a:pPr>
              <a:t>8</a:t>
            </a:fld>
            <a:endParaRPr lang="en-GB" dirty="0"/>
          </a:p>
        </p:txBody>
      </p:sp>
    </p:spTree>
    <p:extLst>
      <p:ext uri="{BB962C8B-B14F-4D97-AF65-F5344CB8AC3E}">
        <p14:creationId xmlns:p14="http://schemas.microsoft.com/office/powerpoint/2010/main" val="344219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noProof="0" dirty="0">
                <a:solidFill>
                  <a:schemeClr val="tx1"/>
                </a:solidFill>
              </a:rPr>
              <a:t>Recommendation: creating conceptual clarity around the concept of inclusion </a:t>
            </a:r>
          </a:p>
          <a:p>
            <a:pPr algn="l">
              <a:spcBef>
                <a:spcPts val="1200"/>
              </a:spcBef>
              <a:spcAft>
                <a:spcPts val="1200"/>
              </a:spcAft>
              <a:buNone/>
            </a:pPr>
            <a:r>
              <a:rPr lang="en-GB" sz="1200" noProof="0" dirty="0"/>
              <a:t>From </a:t>
            </a:r>
          </a:p>
          <a:p>
            <a:pPr algn="l">
              <a:spcBef>
                <a:spcPts val="1200"/>
              </a:spcBef>
              <a:spcAft>
                <a:spcPts val="1200"/>
              </a:spcAft>
              <a:buNone/>
            </a:pPr>
            <a:r>
              <a:rPr lang="en-GB" sz="1200" noProof="0" dirty="0"/>
              <a:t>Special Needs to </a:t>
            </a:r>
            <a:r>
              <a:rPr lang="en-GB" sz="1100" noProof="0" dirty="0">
                <a:solidFill>
                  <a:srgbClr val="FF9933"/>
                </a:solidFill>
              </a:rPr>
              <a:t>Education for All</a:t>
            </a:r>
          </a:p>
          <a:p>
            <a:pPr algn="l">
              <a:spcBef>
                <a:spcPts val="1200"/>
              </a:spcBef>
              <a:spcAft>
                <a:spcPts val="1200"/>
              </a:spcAft>
              <a:buNone/>
            </a:pPr>
            <a:r>
              <a:rPr lang="en-GB" sz="1200" noProof="0" dirty="0"/>
              <a:t>Learners with Special Needs</a:t>
            </a:r>
            <a:r>
              <a:rPr lang="en-GB" sz="1200" noProof="0" dirty="0">
                <a:solidFill>
                  <a:srgbClr val="FF9933"/>
                </a:solidFill>
              </a:rPr>
              <a:t> to </a:t>
            </a:r>
            <a:r>
              <a:rPr lang="en-GB" sz="1100" noProof="0" dirty="0">
                <a:solidFill>
                  <a:srgbClr val="FF9933"/>
                </a:solidFill>
              </a:rPr>
              <a:t>All Learners</a:t>
            </a:r>
            <a:endParaRPr lang="en-GB" noProof="0" dirty="0">
              <a:solidFill>
                <a:srgbClr val="FF9933"/>
              </a:solidFill>
            </a:endParaRPr>
          </a:p>
          <a:p>
            <a:pPr algn="l">
              <a:spcBef>
                <a:spcPts val="1200"/>
              </a:spcBef>
              <a:spcAft>
                <a:spcPts val="1200"/>
              </a:spcAft>
              <a:buNone/>
            </a:pPr>
            <a:r>
              <a:rPr lang="en-GB" noProof="0" dirty="0">
                <a:solidFill>
                  <a:srgbClr val="FF9933"/>
                </a:solidFill>
              </a:rPr>
              <a:t>Knowing &amp; addressing the needs of all</a:t>
            </a:r>
            <a:r>
              <a:rPr lang="en-GB" baseline="0" noProof="0" dirty="0">
                <a:solidFill>
                  <a:srgbClr val="FF9933"/>
                </a:solidFill>
              </a:rPr>
              <a:t> </a:t>
            </a:r>
            <a:r>
              <a:rPr lang="en-GB" noProof="0" dirty="0">
                <a:solidFill>
                  <a:srgbClr val="FF9933"/>
                </a:solidFill>
              </a:rPr>
              <a:t>learners</a:t>
            </a:r>
            <a:endParaRPr lang="en-GB" noProof="0" dirty="0"/>
          </a:p>
        </p:txBody>
      </p:sp>
      <p:sp>
        <p:nvSpPr>
          <p:cNvPr id="4" name="Slide Number Placeholder 3"/>
          <p:cNvSpPr>
            <a:spLocks noGrp="1"/>
          </p:cNvSpPr>
          <p:nvPr>
            <p:ph type="sldNum" sz="quarter" idx="10"/>
          </p:nvPr>
        </p:nvSpPr>
        <p:spPr/>
        <p:txBody>
          <a:bodyPr/>
          <a:lstStyle/>
          <a:p>
            <a:pPr>
              <a:defRPr/>
            </a:pPr>
            <a:fld id="{00F54265-84D2-4F4A-8E93-EABA0CC2E6B2}" type="slidenum">
              <a:rPr lang="en-GB" noProof="0" smtClean="0"/>
              <a:pPr>
                <a:defRPr/>
              </a:pPr>
              <a:t>9</a:t>
            </a:fld>
            <a:endParaRPr lang="en-GB" noProof="0" dirty="0"/>
          </a:p>
        </p:txBody>
      </p:sp>
    </p:spTree>
    <p:extLst>
      <p:ext uri="{BB962C8B-B14F-4D97-AF65-F5344CB8AC3E}">
        <p14:creationId xmlns:p14="http://schemas.microsoft.com/office/powerpoint/2010/main" val="1365291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383F04B-BC94-45A5-BD1A-6425A5E5279E}" type="datetime1">
              <a:rPr lang="en-GB" smtClean="0"/>
              <a:pPr>
                <a:defRPr/>
              </a:pPr>
              <a:t>10/08/2018</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GB" dirty="0"/>
              <a:t>Austrian Delegation 24/10/16</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1CCD26B-123B-4AF7-9677-684B797F0A21}"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8CE8725-B4D8-4AE2-A678-FDDBF3E8A54A}"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9F4F977E-45B2-453F-AD92-9ED086076272}"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5C06366-CDF5-443A-9C3B-558A29B9CEDA}"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802BCABC-CCD7-4674-ABFD-77DD725397D2}"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3E7A475-4DCE-4270-A34F-30911DEEAD4D}" type="datetime1">
              <a:rPr lang="en-GB" smtClean="0"/>
              <a:pPr>
                <a:defRPr/>
              </a:pPr>
              <a:t>10/08/2018</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GB" dirty="0"/>
              <a:t>Austrian Delegation 24/10/16</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2711CED-2AC7-4FBB-A55A-EF1185F70B2C}" type="slidenum">
              <a:rPr lang="en-GB" smtClean="0"/>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0A56D6B-72D3-4B0D-9E80-E89B41E33C51}"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B98820D3-5E38-43F6-9CDF-7C8B5663A6A5}" type="slidenum">
              <a:rPr lang="en-GB" smtClean="0"/>
              <a:pPr>
                <a:defRPr/>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67C1E9BF-94A4-4923-9A4E-C30B9DFAA65A}"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BE789EC4-EA5F-4A5C-ABCD-10928D154DE3}" type="slidenum">
              <a:rPr lang="en-GB" smtClean="0"/>
              <a:pPr>
                <a:defRPr/>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7A10587-05EF-4442-85DE-A109B444E35E}" type="datetime1">
              <a:rPr lang="en-GB" smtClean="0"/>
              <a:pPr>
                <a:defRPr/>
              </a:pPr>
              <a:t>10/08/2018</a:t>
            </a:fld>
            <a:endParaRPr lang="en-GB" dirty="0"/>
          </a:p>
        </p:txBody>
      </p:sp>
      <p:sp>
        <p:nvSpPr>
          <p:cNvPr id="6" name="Footer Placeholder 5"/>
          <p:cNvSpPr>
            <a:spLocks noGrp="1"/>
          </p:cNvSpPr>
          <p:nvPr>
            <p:ph type="ftr" sz="quarter" idx="11"/>
          </p:nvPr>
        </p:nvSpPr>
        <p:spPr/>
        <p:txBody>
          <a:bodyPr/>
          <a:lstStyle/>
          <a:p>
            <a:pPr>
              <a:defRPr/>
            </a:pPr>
            <a:r>
              <a:rPr lang="en-GB" dirty="0"/>
              <a:t>Austrian Delegation 24/10/16</a:t>
            </a:r>
          </a:p>
        </p:txBody>
      </p:sp>
      <p:sp>
        <p:nvSpPr>
          <p:cNvPr id="7" name="Slide Number Placeholder 6"/>
          <p:cNvSpPr>
            <a:spLocks noGrp="1"/>
          </p:cNvSpPr>
          <p:nvPr>
            <p:ph type="sldNum" sz="quarter" idx="12"/>
          </p:nvPr>
        </p:nvSpPr>
        <p:spPr/>
        <p:txBody>
          <a:bodyPr/>
          <a:lstStyle/>
          <a:p>
            <a:pPr>
              <a:defRPr/>
            </a:pPr>
            <a:fld id="{8E522658-9B70-4E72-9175-D9D6F82C278A}" type="slidenum">
              <a:rPr lang="en-GB" smtClean="0"/>
              <a:pPr>
                <a:defRPr/>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A217C530-0EA3-4AD2-8589-F63F9B46C43C}" type="datetime1">
              <a:rPr lang="en-GB" smtClean="0"/>
              <a:pPr>
                <a:defRPr/>
              </a:pPr>
              <a:t>10/08/2018</a:t>
            </a:fld>
            <a:endParaRPr lang="en-GB" dirty="0"/>
          </a:p>
        </p:txBody>
      </p:sp>
      <p:sp>
        <p:nvSpPr>
          <p:cNvPr id="8" name="Footer Placeholder 7"/>
          <p:cNvSpPr>
            <a:spLocks noGrp="1"/>
          </p:cNvSpPr>
          <p:nvPr>
            <p:ph type="ftr" sz="quarter" idx="11"/>
          </p:nvPr>
        </p:nvSpPr>
        <p:spPr/>
        <p:txBody>
          <a:bodyPr/>
          <a:lstStyle/>
          <a:p>
            <a:pPr>
              <a:defRPr/>
            </a:pPr>
            <a:r>
              <a:rPr lang="en-GB" dirty="0"/>
              <a:t>Austrian Delegation 24/10/16</a:t>
            </a:r>
          </a:p>
        </p:txBody>
      </p:sp>
      <p:sp>
        <p:nvSpPr>
          <p:cNvPr id="9" name="Slide Number Placeholder 8"/>
          <p:cNvSpPr>
            <a:spLocks noGrp="1"/>
          </p:cNvSpPr>
          <p:nvPr>
            <p:ph type="sldNum" sz="quarter" idx="12"/>
          </p:nvPr>
        </p:nvSpPr>
        <p:spPr/>
        <p:txBody>
          <a:bodyPr/>
          <a:lstStyle/>
          <a:p>
            <a:pPr>
              <a:defRPr/>
            </a:pPr>
            <a:fld id="{2F9EFBE0-05B1-4EDC-BC83-1FD00C528811}"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8AEAFD1-5466-4B93-8581-404A043BCF65}" type="datetime1">
              <a:rPr lang="en-GB" smtClean="0"/>
              <a:pPr>
                <a:defRPr/>
              </a:pPr>
              <a:t>10/08/2018</a:t>
            </a:fld>
            <a:endParaRPr lang="en-GB" dirty="0"/>
          </a:p>
        </p:txBody>
      </p:sp>
      <p:sp>
        <p:nvSpPr>
          <p:cNvPr id="4" name="Footer Placeholder 3"/>
          <p:cNvSpPr>
            <a:spLocks noGrp="1"/>
          </p:cNvSpPr>
          <p:nvPr>
            <p:ph type="ftr" sz="quarter" idx="11"/>
          </p:nvPr>
        </p:nvSpPr>
        <p:spPr/>
        <p:txBody>
          <a:bodyPr/>
          <a:lstStyle/>
          <a:p>
            <a:pPr>
              <a:defRPr/>
            </a:pPr>
            <a:r>
              <a:rPr lang="en-GB" dirty="0"/>
              <a:t>Austrian Delegation 24/10/16</a:t>
            </a:r>
          </a:p>
        </p:txBody>
      </p:sp>
      <p:sp>
        <p:nvSpPr>
          <p:cNvPr id="5" name="Slide Number Placeholder 4"/>
          <p:cNvSpPr>
            <a:spLocks noGrp="1"/>
          </p:cNvSpPr>
          <p:nvPr>
            <p:ph type="sldNum" sz="quarter" idx="12"/>
          </p:nvPr>
        </p:nvSpPr>
        <p:spPr/>
        <p:txBody>
          <a:bodyPr/>
          <a:lstStyle/>
          <a:p>
            <a:pPr>
              <a:defRPr/>
            </a:pPr>
            <a:fld id="{83348B23-8E13-4C26-A59A-7ACFDB4B4F60}" type="slidenum">
              <a:rPr lang="en-GB" smtClean="0"/>
              <a:pPr>
                <a:defRPr/>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29BA79-4796-4604-B49A-EA2F58F7C4DA}" type="datetime1">
              <a:rPr lang="en-GB" smtClean="0"/>
              <a:pPr>
                <a:defRPr/>
              </a:pPr>
              <a:t>10/08/2018</a:t>
            </a:fld>
            <a:endParaRPr lang="en-GB" dirty="0"/>
          </a:p>
        </p:txBody>
      </p:sp>
      <p:sp>
        <p:nvSpPr>
          <p:cNvPr id="3" name="Footer Placeholder 2"/>
          <p:cNvSpPr>
            <a:spLocks noGrp="1"/>
          </p:cNvSpPr>
          <p:nvPr>
            <p:ph type="ftr" sz="quarter" idx="11"/>
          </p:nvPr>
        </p:nvSpPr>
        <p:spPr/>
        <p:txBody>
          <a:bodyPr/>
          <a:lstStyle/>
          <a:p>
            <a:pPr>
              <a:defRPr/>
            </a:pPr>
            <a:r>
              <a:rPr lang="en-GB" dirty="0"/>
              <a:t>Austrian Delegation 24/10/16</a:t>
            </a:r>
          </a:p>
        </p:txBody>
      </p:sp>
      <p:sp>
        <p:nvSpPr>
          <p:cNvPr id="4" name="Slide Number Placeholder 3"/>
          <p:cNvSpPr>
            <a:spLocks noGrp="1"/>
          </p:cNvSpPr>
          <p:nvPr>
            <p:ph type="sldNum" sz="quarter" idx="12"/>
          </p:nvPr>
        </p:nvSpPr>
        <p:spPr/>
        <p:txBody>
          <a:bodyPr/>
          <a:lstStyle/>
          <a:p>
            <a:pPr>
              <a:defRPr/>
            </a:pPr>
            <a:fld id="{3C866950-B513-4AAB-B1C5-BEEE99D64C2D}" type="slidenum">
              <a:rPr lang="en-GB" smtClean="0"/>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9F201C3B-04A4-4697-B2D6-B38E6965C263}" type="datetime1">
              <a:rPr lang="en-GB" smtClean="0"/>
              <a:pPr>
                <a:defRPr/>
              </a:pPr>
              <a:t>10/08/2018</a:t>
            </a:fld>
            <a:endParaRPr lang="en-GB" dirty="0"/>
          </a:p>
        </p:txBody>
      </p:sp>
      <p:sp>
        <p:nvSpPr>
          <p:cNvPr id="6" name="Footer Placeholder 5"/>
          <p:cNvSpPr>
            <a:spLocks noGrp="1"/>
          </p:cNvSpPr>
          <p:nvPr>
            <p:ph type="ftr" sz="quarter" idx="11"/>
          </p:nvPr>
        </p:nvSpPr>
        <p:spPr/>
        <p:txBody>
          <a:bodyPr/>
          <a:lstStyle/>
          <a:p>
            <a:pPr>
              <a:defRPr/>
            </a:pPr>
            <a:r>
              <a:rPr lang="en-GB" dirty="0"/>
              <a:t>Austrian Delegation 24/10/16</a:t>
            </a:r>
          </a:p>
        </p:txBody>
      </p:sp>
      <p:sp>
        <p:nvSpPr>
          <p:cNvPr id="7" name="Slide Number Placeholder 6"/>
          <p:cNvSpPr>
            <a:spLocks noGrp="1"/>
          </p:cNvSpPr>
          <p:nvPr>
            <p:ph type="sldNum" sz="quarter" idx="12"/>
          </p:nvPr>
        </p:nvSpPr>
        <p:spPr/>
        <p:txBody>
          <a:bodyPr/>
          <a:lstStyle/>
          <a:p>
            <a:pPr>
              <a:defRPr/>
            </a:pPr>
            <a:fld id="{324911AA-FAC8-4827-81FA-2D65592F0763}"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1D6205B-7016-4587-87A6-5EE9AC4A2778}"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6E771FD6-D7DD-4E41-86FD-297369228636}" type="slidenum">
              <a:rPr lang="en-GB" smtClean="0"/>
              <a:pPr>
                <a:defRPr/>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9389EC69-C8E9-422C-8514-94FA8351AC59}" type="datetime1">
              <a:rPr lang="en-GB" smtClean="0"/>
              <a:pPr>
                <a:defRPr/>
              </a:pPr>
              <a:t>10/08/2018</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GB" dirty="0"/>
              <a:t>Austrian Delegation 24/10/16</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1BC887E-0B09-428D-89D3-FA1C415AF965}" type="slidenum">
              <a:rPr lang="en-GB" smtClean="0"/>
              <a:pPr>
                <a:defRPr/>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00DA0F0-2716-4FE7-8B64-E41E27C7A5C1}"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9EC6689C-A1D9-4F83-8257-3214724BA68C}" type="slidenum">
              <a:rPr lang="en-GB" smtClean="0"/>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DFCE598-3526-48C9-9B67-A4009A07D51F}"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D3BC6B08-DBE7-47E7-A242-9B3C10590D07}" type="slidenum">
              <a:rPr lang="en-GB" smtClean="0"/>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1DF5484E-24A8-4BAC-9248-057693491A5E}" type="datetime1">
              <a:rPr lang="en-GB" smtClean="0"/>
              <a:pPr>
                <a:defRPr/>
              </a:pPr>
              <a:t>10/08/2018</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GB" dirty="0"/>
              <a:t>Austrian Delegation 24/10/16</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C8DF28A-65F1-4893-9834-20174DD53D03}" type="slidenum">
              <a:rPr lang="en-GB" smtClean="0"/>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D0307C1-9D5E-4A04-8B85-3739703498ED}"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F4E541C9-7991-4BDF-BF58-D79D1ADC8D5A}" type="slidenum">
              <a:rPr lang="en-GB" smtClean="0"/>
              <a:pPr>
                <a:defRPr/>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05328FF5-475B-46C6-BDC0-455C5593EA1D}"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BA068AE0-D9EF-47E7-8E4F-390325D7E9D7}" type="slidenum">
              <a:rPr lang="en-GB" smtClean="0"/>
              <a:pPr>
                <a:defRPr/>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32A258-9C82-4411-B9F4-CD627FB3508B}" type="datetime1">
              <a:rPr lang="en-GB" smtClean="0"/>
              <a:pPr>
                <a:defRPr/>
              </a:pPr>
              <a:t>10/08/2018</a:t>
            </a:fld>
            <a:endParaRPr lang="en-GB" dirty="0"/>
          </a:p>
        </p:txBody>
      </p:sp>
      <p:sp>
        <p:nvSpPr>
          <p:cNvPr id="6" name="Footer Placeholder 5"/>
          <p:cNvSpPr>
            <a:spLocks noGrp="1"/>
          </p:cNvSpPr>
          <p:nvPr>
            <p:ph type="ftr" sz="quarter" idx="11"/>
          </p:nvPr>
        </p:nvSpPr>
        <p:spPr/>
        <p:txBody>
          <a:bodyPr/>
          <a:lstStyle/>
          <a:p>
            <a:pPr>
              <a:defRPr/>
            </a:pPr>
            <a:r>
              <a:rPr lang="en-GB" dirty="0"/>
              <a:t>Austrian Delegation 24/10/16</a:t>
            </a:r>
          </a:p>
        </p:txBody>
      </p:sp>
      <p:sp>
        <p:nvSpPr>
          <p:cNvPr id="7" name="Slide Number Placeholder 6"/>
          <p:cNvSpPr>
            <a:spLocks noGrp="1"/>
          </p:cNvSpPr>
          <p:nvPr>
            <p:ph type="sldNum" sz="quarter" idx="12"/>
          </p:nvPr>
        </p:nvSpPr>
        <p:spPr/>
        <p:txBody>
          <a:bodyPr/>
          <a:lstStyle/>
          <a:p>
            <a:pPr>
              <a:defRPr/>
            </a:pPr>
            <a:fld id="{626DF63C-9CFD-4D8A-BD8A-C5394CEEB10A}" type="slidenum">
              <a:rPr lang="en-GB" smtClean="0"/>
              <a:pPr>
                <a:defRPr/>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2BDF42AE-AB02-4CD5-8D6E-FD7333F6E28A}" type="datetime1">
              <a:rPr lang="en-GB" smtClean="0"/>
              <a:pPr>
                <a:defRPr/>
              </a:pPr>
              <a:t>10/08/2018</a:t>
            </a:fld>
            <a:endParaRPr lang="en-GB" dirty="0"/>
          </a:p>
        </p:txBody>
      </p:sp>
      <p:sp>
        <p:nvSpPr>
          <p:cNvPr id="8" name="Footer Placeholder 7"/>
          <p:cNvSpPr>
            <a:spLocks noGrp="1"/>
          </p:cNvSpPr>
          <p:nvPr>
            <p:ph type="ftr" sz="quarter" idx="11"/>
          </p:nvPr>
        </p:nvSpPr>
        <p:spPr/>
        <p:txBody>
          <a:bodyPr/>
          <a:lstStyle/>
          <a:p>
            <a:pPr>
              <a:defRPr/>
            </a:pPr>
            <a:r>
              <a:rPr lang="en-GB" dirty="0"/>
              <a:t>Austrian Delegation 24/10/16</a:t>
            </a:r>
          </a:p>
        </p:txBody>
      </p:sp>
      <p:sp>
        <p:nvSpPr>
          <p:cNvPr id="9" name="Slide Number Placeholder 8"/>
          <p:cNvSpPr>
            <a:spLocks noGrp="1"/>
          </p:cNvSpPr>
          <p:nvPr>
            <p:ph type="sldNum" sz="quarter" idx="12"/>
          </p:nvPr>
        </p:nvSpPr>
        <p:spPr/>
        <p:txBody>
          <a:bodyPr/>
          <a:lstStyle/>
          <a:p>
            <a:pPr>
              <a:defRPr/>
            </a:pPr>
            <a:fld id="{9BC46B2A-80E7-4373-B746-672B418F78A5}"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2D2A657-00CA-49E1-A543-A6CE28CE350E}" type="datetime1">
              <a:rPr lang="en-GB" smtClean="0"/>
              <a:pPr>
                <a:defRPr/>
              </a:pPr>
              <a:t>10/08/2018</a:t>
            </a:fld>
            <a:endParaRPr lang="en-GB" dirty="0"/>
          </a:p>
        </p:txBody>
      </p:sp>
      <p:sp>
        <p:nvSpPr>
          <p:cNvPr id="4" name="Footer Placeholder 3"/>
          <p:cNvSpPr>
            <a:spLocks noGrp="1"/>
          </p:cNvSpPr>
          <p:nvPr>
            <p:ph type="ftr" sz="quarter" idx="11"/>
          </p:nvPr>
        </p:nvSpPr>
        <p:spPr/>
        <p:txBody>
          <a:bodyPr/>
          <a:lstStyle/>
          <a:p>
            <a:pPr>
              <a:defRPr/>
            </a:pPr>
            <a:r>
              <a:rPr lang="en-GB" dirty="0"/>
              <a:t>Austrian Delegation 24/10/16</a:t>
            </a:r>
          </a:p>
        </p:txBody>
      </p:sp>
      <p:sp>
        <p:nvSpPr>
          <p:cNvPr id="5" name="Slide Number Placeholder 4"/>
          <p:cNvSpPr>
            <a:spLocks noGrp="1"/>
          </p:cNvSpPr>
          <p:nvPr>
            <p:ph type="sldNum" sz="quarter" idx="12"/>
          </p:nvPr>
        </p:nvSpPr>
        <p:spPr/>
        <p:txBody>
          <a:bodyPr/>
          <a:lstStyle/>
          <a:p>
            <a:pPr>
              <a:defRPr/>
            </a:pPr>
            <a:fld id="{1671BDBA-512B-4232-BE80-164D1DCD91BF}" type="slidenum">
              <a:rPr lang="en-GB" smtClean="0"/>
              <a:pPr>
                <a:defRPr/>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0B9BB5-7FFC-4655-8B0A-65F30F2DD82E}" type="datetime1">
              <a:rPr lang="en-GB" smtClean="0"/>
              <a:pPr>
                <a:defRPr/>
              </a:pPr>
              <a:t>10/08/2018</a:t>
            </a:fld>
            <a:endParaRPr lang="en-GB" dirty="0"/>
          </a:p>
        </p:txBody>
      </p:sp>
      <p:sp>
        <p:nvSpPr>
          <p:cNvPr id="3" name="Footer Placeholder 2"/>
          <p:cNvSpPr>
            <a:spLocks noGrp="1"/>
          </p:cNvSpPr>
          <p:nvPr>
            <p:ph type="ftr" sz="quarter" idx="11"/>
          </p:nvPr>
        </p:nvSpPr>
        <p:spPr/>
        <p:txBody>
          <a:bodyPr/>
          <a:lstStyle/>
          <a:p>
            <a:pPr>
              <a:defRPr/>
            </a:pPr>
            <a:r>
              <a:rPr lang="en-GB" dirty="0"/>
              <a:t>Austrian Delegation 24/10/16</a:t>
            </a:r>
          </a:p>
        </p:txBody>
      </p:sp>
      <p:sp>
        <p:nvSpPr>
          <p:cNvPr id="4" name="Slide Number Placeholder 3"/>
          <p:cNvSpPr>
            <a:spLocks noGrp="1"/>
          </p:cNvSpPr>
          <p:nvPr>
            <p:ph type="sldNum" sz="quarter" idx="12"/>
          </p:nvPr>
        </p:nvSpPr>
        <p:spPr/>
        <p:txBody>
          <a:bodyPr/>
          <a:lstStyle/>
          <a:p>
            <a:pPr>
              <a:defRPr/>
            </a:pPr>
            <a:fld id="{EBB1D5BF-17B3-4943-8D2D-6E566F61F741}"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878B7C0A-E44F-4922-B44E-335710C912B1}"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C9E31AFF-1896-4A55-B7CD-E339FB63C55A}" type="slidenum">
              <a:rPr lang="en-GB" smtClean="0"/>
              <a:pPr>
                <a:defRPr/>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55E99737-D305-4E26-AC85-B29B704EDB18}" type="datetime1">
              <a:rPr lang="en-GB" smtClean="0"/>
              <a:pPr>
                <a:defRPr/>
              </a:pPr>
              <a:t>10/08/2018</a:t>
            </a:fld>
            <a:endParaRPr lang="en-GB" dirty="0"/>
          </a:p>
        </p:txBody>
      </p:sp>
      <p:sp>
        <p:nvSpPr>
          <p:cNvPr id="6" name="Footer Placeholder 5"/>
          <p:cNvSpPr>
            <a:spLocks noGrp="1"/>
          </p:cNvSpPr>
          <p:nvPr>
            <p:ph type="ftr" sz="quarter" idx="11"/>
          </p:nvPr>
        </p:nvSpPr>
        <p:spPr/>
        <p:txBody>
          <a:bodyPr/>
          <a:lstStyle/>
          <a:p>
            <a:pPr>
              <a:defRPr/>
            </a:pPr>
            <a:r>
              <a:rPr lang="en-GB" dirty="0"/>
              <a:t>Austrian Delegation 24/10/16</a:t>
            </a:r>
          </a:p>
        </p:txBody>
      </p:sp>
      <p:sp>
        <p:nvSpPr>
          <p:cNvPr id="7" name="Slide Number Placeholder 6"/>
          <p:cNvSpPr>
            <a:spLocks noGrp="1"/>
          </p:cNvSpPr>
          <p:nvPr>
            <p:ph type="sldNum" sz="quarter" idx="12"/>
          </p:nvPr>
        </p:nvSpPr>
        <p:spPr/>
        <p:txBody>
          <a:bodyPr/>
          <a:lstStyle/>
          <a:p>
            <a:pPr>
              <a:defRPr/>
            </a:pPr>
            <a:fld id="{15265ADA-640B-469E-9A64-7E44B2B844BD}"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850D4E04-42E2-43B7-A22D-B4CF72C5E99E}" type="datetime1">
              <a:rPr lang="en-GB" smtClean="0"/>
              <a:pPr>
                <a:defRPr/>
              </a:pPr>
              <a:t>10/08/2018</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GB" dirty="0"/>
              <a:t>Austrian Delegation 24/10/16</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BE86FCB-65D9-4E62-8D1B-BD5AD0125005}" type="slidenum">
              <a:rPr lang="en-GB" smtClean="0"/>
              <a:pPr>
                <a:defRPr/>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69E9295-5BC4-4C7E-8407-37EFF6FDD7F8}"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F33B9DAF-F792-4E34-A6E6-73DB692FE107}" type="slidenum">
              <a:rPr lang="en-GB" smtClean="0"/>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9BCBB9C-5E14-4921-B6DF-BB784BBC0AC0}" type="datetime1">
              <a:rPr lang="en-GB" smtClean="0"/>
              <a:pPr>
                <a:defRPr/>
              </a:pPr>
              <a:t>10/08/2018</a:t>
            </a:fld>
            <a:endParaRPr lang="en-GB" dirty="0"/>
          </a:p>
        </p:txBody>
      </p:sp>
      <p:sp>
        <p:nvSpPr>
          <p:cNvPr id="5" name="Footer Placeholder 4"/>
          <p:cNvSpPr>
            <a:spLocks noGrp="1"/>
          </p:cNvSpPr>
          <p:nvPr>
            <p:ph type="ftr" sz="quarter" idx="11"/>
          </p:nvPr>
        </p:nvSpPr>
        <p:spPr/>
        <p:txBody>
          <a:bodyPr/>
          <a:lstStyle/>
          <a:p>
            <a:pPr>
              <a:defRPr/>
            </a:pPr>
            <a:r>
              <a:rPr lang="en-GB" dirty="0"/>
              <a:t>Austrian Delegation 24/10/16</a:t>
            </a:r>
          </a:p>
        </p:txBody>
      </p:sp>
      <p:sp>
        <p:nvSpPr>
          <p:cNvPr id="6" name="Slide Number Placeholder 5"/>
          <p:cNvSpPr>
            <a:spLocks noGrp="1"/>
          </p:cNvSpPr>
          <p:nvPr>
            <p:ph type="sldNum" sz="quarter" idx="12"/>
          </p:nvPr>
        </p:nvSpPr>
        <p:spPr/>
        <p:txBody>
          <a:bodyPr/>
          <a:lstStyle/>
          <a:p>
            <a:pPr>
              <a:defRPr/>
            </a:pPr>
            <a:fld id="{8EE9E743-7A03-4D96-A5B9-10C14F5CC27F}"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2B9B3E3-3F9C-48D7-84A9-9D0AA904D2EF}" type="datetime1">
              <a:rPr lang="en-GB" smtClean="0"/>
              <a:pPr>
                <a:defRPr/>
              </a:pPr>
              <a:t>10/08/2018</a:t>
            </a:fld>
            <a:endParaRPr lang="en-GB" dirty="0"/>
          </a:p>
        </p:txBody>
      </p:sp>
      <p:sp>
        <p:nvSpPr>
          <p:cNvPr id="6" name="Footer Placeholder 5"/>
          <p:cNvSpPr>
            <a:spLocks noGrp="1"/>
          </p:cNvSpPr>
          <p:nvPr>
            <p:ph type="ftr" sz="quarter" idx="11"/>
          </p:nvPr>
        </p:nvSpPr>
        <p:spPr/>
        <p:txBody>
          <a:bodyPr/>
          <a:lstStyle/>
          <a:p>
            <a:pPr>
              <a:defRPr/>
            </a:pPr>
            <a:r>
              <a:rPr lang="en-GB" dirty="0"/>
              <a:t>Austrian Delegation 24/10/16</a:t>
            </a:r>
          </a:p>
        </p:txBody>
      </p:sp>
      <p:sp>
        <p:nvSpPr>
          <p:cNvPr id="7" name="Slide Number Placeholder 6"/>
          <p:cNvSpPr>
            <a:spLocks noGrp="1"/>
          </p:cNvSpPr>
          <p:nvPr>
            <p:ph type="sldNum" sz="quarter" idx="12"/>
          </p:nvPr>
        </p:nvSpPr>
        <p:spPr/>
        <p:txBody>
          <a:bodyPr/>
          <a:lstStyle/>
          <a:p>
            <a:pPr>
              <a:defRPr/>
            </a:pPr>
            <a:fld id="{B415560A-87D2-479B-BDA1-2FF5E3A3EF10}" type="slidenum">
              <a:rPr lang="en-GB" smtClean="0"/>
              <a:pPr>
                <a:defRPr/>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C8A512C8-857A-42D7-A28D-EF7775FF9F80}" type="datetime1">
              <a:rPr lang="en-GB" smtClean="0"/>
              <a:pPr>
                <a:defRPr/>
              </a:pPr>
              <a:t>10/08/2018</a:t>
            </a:fld>
            <a:endParaRPr lang="en-GB" dirty="0"/>
          </a:p>
        </p:txBody>
      </p:sp>
      <p:sp>
        <p:nvSpPr>
          <p:cNvPr id="8" name="Footer Placeholder 7"/>
          <p:cNvSpPr>
            <a:spLocks noGrp="1"/>
          </p:cNvSpPr>
          <p:nvPr>
            <p:ph type="ftr" sz="quarter" idx="11"/>
          </p:nvPr>
        </p:nvSpPr>
        <p:spPr/>
        <p:txBody>
          <a:bodyPr/>
          <a:lstStyle/>
          <a:p>
            <a:pPr>
              <a:defRPr/>
            </a:pPr>
            <a:r>
              <a:rPr lang="en-GB" dirty="0"/>
              <a:t>Austrian Delegation 24/10/16</a:t>
            </a:r>
          </a:p>
        </p:txBody>
      </p:sp>
      <p:sp>
        <p:nvSpPr>
          <p:cNvPr id="9" name="Slide Number Placeholder 8"/>
          <p:cNvSpPr>
            <a:spLocks noGrp="1"/>
          </p:cNvSpPr>
          <p:nvPr>
            <p:ph type="sldNum" sz="quarter" idx="12"/>
          </p:nvPr>
        </p:nvSpPr>
        <p:spPr/>
        <p:txBody>
          <a:bodyPr/>
          <a:lstStyle/>
          <a:p>
            <a:pPr>
              <a:defRPr/>
            </a:pPr>
            <a:fld id="{D4DCA652-E57D-4958-BAB7-76AF2909F846}"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73969CF-2A82-48B8-ACAC-73A898993A0B}" type="datetime1">
              <a:rPr lang="en-GB" smtClean="0"/>
              <a:pPr>
                <a:defRPr/>
              </a:pPr>
              <a:t>10/08/2018</a:t>
            </a:fld>
            <a:endParaRPr lang="en-GB" dirty="0"/>
          </a:p>
        </p:txBody>
      </p:sp>
      <p:sp>
        <p:nvSpPr>
          <p:cNvPr id="4" name="Footer Placeholder 3"/>
          <p:cNvSpPr>
            <a:spLocks noGrp="1"/>
          </p:cNvSpPr>
          <p:nvPr>
            <p:ph type="ftr" sz="quarter" idx="11"/>
          </p:nvPr>
        </p:nvSpPr>
        <p:spPr/>
        <p:txBody>
          <a:bodyPr/>
          <a:lstStyle/>
          <a:p>
            <a:pPr>
              <a:defRPr/>
            </a:pPr>
            <a:r>
              <a:rPr lang="en-GB" dirty="0"/>
              <a:t>Austrian Delegation 24/10/16</a:t>
            </a:r>
          </a:p>
        </p:txBody>
      </p:sp>
      <p:sp>
        <p:nvSpPr>
          <p:cNvPr id="5" name="Slide Number Placeholder 4"/>
          <p:cNvSpPr>
            <a:spLocks noGrp="1"/>
          </p:cNvSpPr>
          <p:nvPr>
            <p:ph type="sldNum" sz="quarter" idx="12"/>
          </p:nvPr>
        </p:nvSpPr>
        <p:spPr/>
        <p:txBody>
          <a:bodyPr/>
          <a:lstStyle/>
          <a:p>
            <a:pPr>
              <a:defRPr/>
            </a:pPr>
            <a:fld id="{F8B40C0E-AE74-41E3-880F-8BBAB5F1F087}" type="slidenum">
              <a:rPr lang="en-GB" smtClean="0"/>
              <a:pPr>
                <a:defRPr/>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2B82AF-7468-471C-A5F8-336935DCA1B7}" type="datetime1">
              <a:rPr lang="en-GB" smtClean="0"/>
              <a:pPr>
                <a:defRPr/>
              </a:pPr>
              <a:t>10/08/2018</a:t>
            </a:fld>
            <a:endParaRPr lang="en-GB" dirty="0"/>
          </a:p>
        </p:txBody>
      </p:sp>
      <p:sp>
        <p:nvSpPr>
          <p:cNvPr id="3" name="Footer Placeholder 2"/>
          <p:cNvSpPr>
            <a:spLocks noGrp="1"/>
          </p:cNvSpPr>
          <p:nvPr>
            <p:ph type="ftr" sz="quarter" idx="11"/>
          </p:nvPr>
        </p:nvSpPr>
        <p:spPr/>
        <p:txBody>
          <a:bodyPr/>
          <a:lstStyle/>
          <a:p>
            <a:pPr>
              <a:defRPr/>
            </a:pPr>
            <a:r>
              <a:rPr lang="en-GB" dirty="0"/>
              <a:t>Austrian Delegation 24/10/16</a:t>
            </a:r>
          </a:p>
        </p:txBody>
      </p:sp>
      <p:sp>
        <p:nvSpPr>
          <p:cNvPr id="4" name="Slide Number Placeholder 3"/>
          <p:cNvSpPr>
            <a:spLocks noGrp="1"/>
          </p:cNvSpPr>
          <p:nvPr>
            <p:ph type="sldNum" sz="quarter" idx="12"/>
          </p:nvPr>
        </p:nvSpPr>
        <p:spPr/>
        <p:txBody>
          <a:bodyPr/>
          <a:lstStyle/>
          <a:p>
            <a:pPr>
              <a:defRPr/>
            </a:pPr>
            <a:fld id="{8C7158BA-D05B-4AFC-9398-46C66452F15D}"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6B7D0B32-A05B-45B3-9B7B-0E455D33E47E}" type="datetime1">
              <a:rPr lang="en-GB" smtClean="0"/>
              <a:pPr>
                <a:defRPr/>
              </a:pPr>
              <a:t>10/08/2018</a:t>
            </a:fld>
            <a:endParaRPr lang="en-GB" dirty="0"/>
          </a:p>
        </p:txBody>
      </p:sp>
      <p:sp>
        <p:nvSpPr>
          <p:cNvPr id="6" name="Footer Placeholder 5"/>
          <p:cNvSpPr>
            <a:spLocks noGrp="1"/>
          </p:cNvSpPr>
          <p:nvPr>
            <p:ph type="ftr" sz="quarter" idx="11"/>
          </p:nvPr>
        </p:nvSpPr>
        <p:spPr/>
        <p:txBody>
          <a:bodyPr/>
          <a:lstStyle/>
          <a:p>
            <a:pPr>
              <a:defRPr/>
            </a:pPr>
            <a:r>
              <a:rPr lang="en-GB" dirty="0"/>
              <a:t>Austrian Delegation 24/10/16</a:t>
            </a:r>
          </a:p>
        </p:txBody>
      </p:sp>
      <p:sp>
        <p:nvSpPr>
          <p:cNvPr id="7" name="Slide Number Placeholder 6"/>
          <p:cNvSpPr>
            <a:spLocks noGrp="1"/>
          </p:cNvSpPr>
          <p:nvPr>
            <p:ph type="sldNum" sz="quarter" idx="12"/>
          </p:nvPr>
        </p:nvSpPr>
        <p:spPr/>
        <p:txBody>
          <a:bodyPr/>
          <a:lstStyle/>
          <a:p>
            <a:pPr>
              <a:defRPr/>
            </a:pPr>
            <a:fld id="{2A0E7B8D-F288-4659-91B2-F17D4E1320FD}" type="slidenum">
              <a:rPr lang="en-GB" smtClean="0"/>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2CC6E3BB-B45F-41A7-A0BC-A77BCFB962C9}" type="datetime1">
              <a:rPr lang="en-GB" smtClean="0"/>
              <a:pPr>
                <a:defRPr/>
              </a:pPr>
              <a:t>10/08/2018</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GB" dirty="0"/>
              <a:t>Austrian Delegation 24/10/16</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AB1A7E59-F196-48BF-814E-13D37B7C8C31}" type="slidenum">
              <a:rPr lang="en-GB" smtClean="0"/>
              <a:pPr>
                <a:defRPr/>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GB" noProof="0"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GB" noProof="0"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GB" noProof="0"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GB" noProof="0"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GB" noProof="0" dirty="0"/>
              <a:t>Click to edit Master text styles</a:t>
            </a:r>
          </a:p>
          <a:p>
            <a:pPr lvl="1" eaLnBrk="1" latinLnBrk="0" hangingPunct="1"/>
            <a:r>
              <a:rPr kumimoji="0" lang="en-GB" noProof="0" dirty="0"/>
              <a:t>Second level</a:t>
            </a:r>
          </a:p>
          <a:p>
            <a:pPr lvl="2" eaLnBrk="1" latinLnBrk="0" hangingPunct="1"/>
            <a:r>
              <a:rPr kumimoji="0" lang="en-GB" noProof="0" dirty="0"/>
              <a:t>Third level</a:t>
            </a:r>
          </a:p>
          <a:p>
            <a:pPr lvl="3" eaLnBrk="1" latinLnBrk="0" hangingPunct="1"/>
            <a:r>
              <a:rPr kumimoji="0" lang="en-GB" noProof="0" dirty="0"/>
              <a:t>Fourth level</a:t>
            </a:r>
          </a:p>
          <a:p>
            <a:pPr lvl="4" eaLnBrk="1" latinLnBrk="0" hangingPunct="1"/>
            <a:r>
              <a:rPr kumimoji="0" lang="en-GB" noProof="0"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778D3A06-BED0-4314-A72F-4370472326A7}" type="datetime1">
              <a:rPr lang="en-GB" noProof="0" smtClean="0"/>
              <a:pPr>
                <a:defRPr/>
              </a:pPr>
              <a:t>10/08/2018</a:t>
            </a:fld>
            <a:endParaRPr lang="en-GB" noProof="0"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noProof="0" dirty="0"/>
              <a:t>Austrian Delegation 24/10/16</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B9F420C-8C69-4361-B0EE-C1A033664D1F}" type="slidenum">
              <a:rPr lang="en-GB" noProof="0" smtClean="0"/>
              <a:pPr>
                <a:defRPr/>
              </a:pPr>
              <a:t>‹#›</a:t>
            </a:fld>
            <a:endParaRPr lang="en-GB" noProof="0"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5555825-5E90-466B-A51D-1B2022BC151E}" type="datetime1">
              <a:rPr lang="en-GB" smtClean="0"/>
              <a:pPr>
                <a:defRPr/>
              </a:pPr>
              <a:t>10/08/2018</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dirty="0"/>
              <a:t>Austrian Delegation 24/10/16</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B6F3BA2-EED3-4B83-B59D-3F6A87D67D1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E2A505A6-2425-40C7-BADA-50925A8FE7E7}" type="datetime1">
              <a:rPr lang="en-GB" smtClean="0"/>
              <a:pPr>
                <a:defRPr/>
              </a:pPr>
              <a:t>10/08/2018</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dirty="0"/>
              <a:t>Austrian Delegation 24/10/16</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B6F3BA2-EED3-4B83-B59D-3F6A87D67D1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604533" y="2752931"/>
            <a:ext cx="8229600" cy="1143000"/>
          </a:xfrm>
        </p:spPr>
        <p:txBody>
          <a:bodyPr>
            <a:normAutofit/>
          </a:bodyPr>
          <a:lstStyle/>
          <a:p>
            <a:pPr algn="r"/>
            <a:r>
              <a:rPr lang="en-GB" sz="6700" b="0" noProof="0" dirty="0">
                <a:ln w="18415" cmpd="sng">
                  <a:solidFill>
                    <a:srgbClr val="FFFFFF"/>
                  </a:solidFill>
                  <a:prstDash val="solid"/>
                </a:ln>
                <a:solidFill>
                  <a:schemeClr val="accent4"/>
                </a:solidFill>
                <a:effectLst/>
                <a:latin typeface="+mn-lt"/>
                <a:ea typeface="+mn-ea"/>
                <a:cs typeface="+mn-cs"/>
              </a:rPr>
              <a:t>Education</a:t>
            </a:r>
            <a:r>
              <a:rPr lang="en-GB" sz="6700" noProof="0" dirty="0">
                <a:ln w="18415" cmpd="sng">
                  <a:solidFill>
                    <a:srgbClr val="FFFFFF"/>
                  </a:solidFill>
                  <a:prstDash val="solid"/>
                </a:ln>
                <a:solidFill>
                  <a:schemeClr val="accent4"/>
                </a:solidFill>
                <a:effectLst/>
                <a:latin typeface="+mn-lt"/>
                <a:ea typeface="+mn-ea"/>
                <a:cs typeface="+mn-cs"/>
              </a:rPr>
              <a:t> </a:t>
            </a:r>
            <a:r>
              <a:rPr lang="en-GB" sz="6700" b="0" noProof="0" dirty="0">
                <a:ln w="18415" cmpd="sng">
                  <a:solidFill>
                    <a:srgbClr val="FFFFFF"/>
                  </a:solidFill>
                  <a:prstDash val="solid"/>
                </a:ln>
                <a:solidFill>
                  <a:schemeClr val="accent4"/>
                </a:solidFill>
                <a:effectLst/>
                <a:latin typeface="+mn-lt"/>
                <a:ea typeface="+mn-ea"/>
                <a:cs typeface="+mn-cs"/>
              </a:rPr>
              <a:t>For All</a:t>
            </a:r>
            <a:endParaRPr lang="en-GB" b="0" noProof="0" dirty="0">
              <a:solidFill>
                <a:schemeClr val="accent4"/>
              </a:solidFill>
              <a:effectLst/>
            </a:endParaRPr>
          </a:p>
        </p:txBody>
      </p:sp>
      <p:sp>
        <p:nvSpPr>
          <p:cNvPr id="5123" name="Content Placeholder 2"/>
          <p:cNvSpPr>
            <a:spLocks noGrp="1"/>
          </p:cNvSpPr>
          <p:nvPr>
            <p:ph sz="quarter" idx="2"/>
          </p:nvPr>
        </p:nvSpPr>
        <p:spPr>
          <a:xfrm>
            <a:off x="195732" y="2129491"/>
            <a:ext cx="8507288" cy="760570"/>
          </a:xfrm>
        </p:spPr>
        <p:txBody>
          <a:bodyPr>
            <a:normAutofit/>
          </a:bodyPr>
          <a:lstStyle/>
          <a:p>
            <a:pPr marL="109728" indent="0" algn="r">
              <a:buNone/>
            </a:pPr>
            <a:r>
              <a:rPr lang="en-GB" sz="1800" noProof="0" dirty="0">
                <a:solidFill>
                  <a:srgbClr val="706F6F"/>
                </a:solidFill>
                <a:latin typeface="Arial"/>
                <a:ea typeface="Times New Roman"/>
                <a:cs typeface="Times New Roman"/>
              </a:rPr>
              <a:t>MINISTRY FOR EDUCATION AND EMPLOYMENT</a:t>
            </a:r>
            <a:endParaRPr lang="en-GB" sz="1800" noProof="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Content Placeholder 7"/>
          <p:cNvSpPr>
            <a:spLocks noGrp="1"/>
          </p:cNvSpPr>
          <p:nvPr>
            <p:ph sz="quarter" idx="4"/>
          </p:nvPr>
        </p:nvSpPr>
        <p:spPr>
          <a:xfrm>
            <a:off x="4661245" y="5013176"/>
            <a:ext cx="4041775" cy="1669025"/>
          </a:xfrm>
        </p:spPr>
        <p:txBody>
          <a:bodyPr/>
          <a:lstStyle/>
          <a:p>
            <a:pPr marL="109728" indent="0" algn="r">
              <a:buNone/>
            </a:pPr>
            <a:r>
              <a:rPr lang="en-GB" noProof="0" dirty="0"/>
              <a:t>Our Values </a:t>
            </a:r>
            <a:br>
              <a:rPr lang="en-GB" noProof="0" dirty="0"/>
            </a:br>
            <a:r>
              <a:rPr lang="en-GB" noProof="0" dirty="0"/>
              <a:t>Our Organisation</a:t>
            </a:r>
            <a:br>
              <a:rPr lang="en-GB" noProof="0" dirty="0"/>
            </a:br>
            <a:r>
              <a:rPr lang="en-GB" noProof="0" dirty="0"/>
              <a:t>Our Initiatives</a:t>
            </a:r>
          </a:p>
        </p:txBody>
      </p:sp>
      <p:pic>
        <p:nvPicPr>
          <p:cNvPr id="5" name="Picture 4" descr="GREY_EMBLEM"/>
          <p:cNvPicPr/>
          <p:nvPr/>
        </p:nvPicPr>
        <p:blipFill>
          <a:blip r:embed="rId3" cstate="print"/>
          <a:srcRect/>
          <a:stretch>
            <a:fillRect/>
          </a:stretch>
        </p:blipFill>
        <p:spPr bwMode="auto">
          <a:xfrm>
            <a:off x="6948264" y="259525"/>
            <a:ext cx="1656184" cy="17281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noProof="0" dirty="0">
                <a:solidFill>
                  <a:schemeClr val="tx1"/>
                </a:solidFill>
                <a:latin typeface="Calibri" pitchFamily="34" charset="0"/>
              </a:rPr>
              <a:t>Development of Other Recommendations </a:t>
            </a:r>
            <a:endParaRPr lang="en-GB" sz="3200" noProof="0" dirty="0">
              <a:solidFill>
                <a:schemeClr val="tx1"/>
              </a:solidFill>
            </a:endParaRPr>
          </a:p>
        </p:txBody>
      </p:sp>
      <p:sp>
        <p:nvSpPr>
          <p:cNvPr id="8" name="Content Placeholder 7"/>
          <p:cNvSpPr>
            <a:spLocks noGrp="1"/>
          </p:cNvSpPr>
          <p:nvPr>
            <p:ph idx="1"/>
          </p:nvPr>
        </p:nvSpPr>
        <p:spPr>
          <a:xfrm>
            <a:off x="4499992" y="1417638"/>
            <a:ext cx="4330160" cy="4525963"/>
          </a:xfrm>
        </p:spPr>
        <p:txBody>
          <a:bodyPr>
            <a:normAutofit fontScale="92500" lnSpcReduction="10000"/>
          </a:bodyPr>
          <a:lstStyle/>
          <a:p>
            <a:pPr>
              <a:buNone/>
            </a:pPr>
            <a:r>
              <a:rPr lang="en-GB" sz="2400" noProof="0" dirty="0">
                <a:solidFill>
                  <a:schemeClr val="accent5"/>
                </a:solidFill>
              </a:rPr>
              <a:t>Stakeholders </a:t>
            </a:r>
          </a:p>
          <a:p>
            <a:pPr>
              <a:spcBef>
                <a:spcPts val="0"/>
              </a:spcBef>
              <a:defRPr/>
            </a:pPr>
            <a:r>
              <a:rPr lang="en-GB" sz="2400" noProof="0" dirty="0"/>
              <a:t>College Principals and Heads of Schools (roll out)</a:t>
            </a:r>
          </a:p>
          <a:p>
            <a:pPr>
              <a:spcBef>
                <a:spcPts val="0"/>
              </a:spcBef>
              <a:defRPr/>
            </a:pPr>
            <a:r>
              <a:rPr lang="en-GB" sz="2400" noProof="0" dirty="0"/>
              <a:t>Steering Committee </a:t>
            </a:r>
          </a:p>
          <a:p>
            <a:r>
              <a:rPr lang="en-GB" sz="2400" noProof="0" dirty="0"/>
              <a:t>Core Group </a:t>
            </a:r>
          </a:p>
          <a:p>
            <a:r>
              <a:rPr lang="en-GB" sz="2400" noProof="0" dirty="0"/>
              <a:t>Development Team</a:t>
            </a:r>
          </a:p>
          <a:p>
            <a:r>
              <a:rPr lang="en-GB" sz="2400" noProof="0" dirty="0"/>
              <a:t>Respective working groups including:</a:t>
            </a:r>
          </a:p>
          <a:p>
            <a:pPr marL="571500" indent="-571500">
              <a:buFont typeface="+mj-lt"/>
              <a:buAutoNum type="romanLcPeriod"/>
            </a:pPr>
            <a:r>
              <a:rPr lang="en-GB" sz="2400" noProof="0" dirty="0"/>
              <a:t>College Principals </a:t>
            </a:r>
          </a:p>
          <a:p>
            <a:pPr marL="571500" indent="-571500">
              <a:buFont typeface="+mj-lt"/>
              <a:buAutoNum type="romanLcPeriod"/>
            </a:pPr>
            <a:r>
              <a:rPr lang="en-GB" sz="2400" noProof="0" dirty="0"/>
              <a:t>SMT (Church, State, Independent)</a:t>
            </a:r>
          </a:p>
          <a:p>
            <a:pPr marL="571500" indent="-571500">
              <a:buFont typeface="+mj-lt"/>
              <a:buAutoNum type="romanLcPeriod"/>
            </a:pPr>
            <a:r>
              <a:rPr lang="en-GB" sz="2400" noProof="0" dirty="0"/>
              <a:t>Educators </a:t>
            </a:r>
          </a:p>
          <a:p>
            <a:pPr marL="571500" indent="-571500">
              <a:buFont typeface="+mj-lt"/>
              <a:buAutoNum type="romanLcPeriod"/>
            </a:pPr>
            <a:r>
              <a:rPr lang="en-GB" sz="2400" noProof="0" dirty="0"/>
              <a:t>Parents</a:t>
            </a:r>
            <a:endParaRPr lang="en-GB" noProof="0" dirty="0"/>
          </a:p>
        </p:txBody>
      </p:sp>
      <p:pic>
        <p:nvPicPr>
          <p:cNvPr id="10" name="Picture 2" descr="The diagram shows further recommendations from the Agency audit in Malta regarding training and leadership, teaching for diversity, curriculum development and self-reveiw"/>
          <p:cNvPicPr>
            <a:picLocks noChangeAspect="1" noChangeArrowheads="1"/>
          </p:cNvPicPr>
          <p:nvPr/>
        </p:nvPicPr>
        <p:blipFill rotWithShape="1">
          <a:blip r:embed="rId3" cstate="print"/>
          <a:srcRect l="19587" t="11217" r="33899" b="12414"/>
          <a:stretch/>
        </p:blipFill>
        <p:spPr bwMode="auto">
          <a:xfrm>
            <a:off x="-13247" y="1660110"/>
            <a:ext cx="4363219" cy="402758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60648"/>
            <a:ext cx="8229600" cy="1143000"/>
          </a:xfrm>
        </p:spPr>
        <p:txBody>
          <a:bodyPr>
            <a:normAutofit/>
          </a:bodyPr>
          <a:lstStyle/>
          <a:p>
            <a:r>
              <a:rPr lang="en-GB" sz="3200" noProof="0" dirty="0">
                <a:solidFill>
                  <a:schemeClr val="tx1"/>
                </a:solidFill>
                <a:latin typeface="Calibri" pitchFamily="34" charset="0"/>
              </a:rPr>
              <a:t>Priority Areas emerging from recommendations and Stakeholders</a:t>
            </a:r>
          </a:p>
        </p:txBody>
      </p:sp>
      <p:sp>
        <p:nvSpPr>
          <p:cNvPr id="2" name="Content Placeholder 1"/>
          <p:cNvSpPr>
            <a:spLocks noGrp="1"/>
          </p:cNvSpPr>
          <p:nvPr>
            <p:ph idx="1"/>
          </p:nvPr>
        </p:nvSpPr>
        <p:spPr>
          <a:xfrm>
            <a:off x="430248" y="1635242"/>
            <a:ext cx="8229600" cy="4738531"/>
          </a:xfrm>
        </p:spPr>
        <p:txBody>
          <a:bodyPr>
            <a:normAutofit/>
          </a:bodyPr>
          <a:lstStyle/>
          <a:p>
            <a:pPr>
              <a:buFont typeface="Arial" pitchFamily="34" charset="0"/>
              <a:buChar char="•"/>
            </a:pPr>
            <a:r>
              <a:rPr lang="en-GB" altLang="en-US" sz="2800" noProof="0" dirty="0"/>
              <a:t>Leadership and Good Governance </a:t>
            </a:r>
          </a:p>
          <a:p>
            <a:pPr>
              <a:buFont typeface="Arial" pitchFamily="34" charset="0"/>
              <a:buChar char="•"/>
            </a:pPr>
            <a:r>
              <a:rPr lang="en-GB" altLang="en-US" sz="2800" noProof="0" dirty="0">
                <a:solidFill>
                  <a:srgbClr val="7030A0"/>
                </a:solidFill>
              </a:rPr>
              <a:t>Organisation of Support, Resource and Strategies in Colleges and Schools </a:t>
            </a:r>
          </a:p>
          <a:p>
            <a:pPr>
              <a:buFont typeface="Arial" pitchFamily="34" charset="0"/>
              <a:buChar char="•"/>
            </a:pPr>
            <a:r>
              <a:rPr lang="en-GB" altLang="en-US" sz="2800" noProof="0" dirty="0">
                <a:solidFill>
                  <a:srgbClr val="0070C0"/>
                </a:solidFill>
              </a:rPr>
              <a:t>Initial Training and CPD</a:t>
            </a:r>
          </a:p>
          <a:p>
            <a:pPr>
              <a:buFont typeface="Arial" pitchFamily="34" charset="0"/>
              <a:buChar char="•"/>
            </a:pPr>
            <a:r>
              <a:rPr lang="en-GB" altLang="en-US" sz="2800" noProof="0" dirty="0"/>
              <a:t>Curriculum Development </a:t>
            </a:r>
          </a:p>
          <a:p>
            <a:pPr>
              <a:buFont typeface="Arial" pitchFamily="34" charset="0"/>
              <a:buChar char="•"/>
            </a:pPr>
            <a:r>
              <a:rPr lang="en-GB" altLang="en-US" sz="2800" noProof="0" dirty="0">
                <a:solidFill>
                  <a:srgbClr val="FF9933"/>
                </a:solidFill>
              </a:rPr>
              <a:t>Positive Learning Communities </a:t>
            </a:r>
          </a:p>
          <a:p>
            <a:pPr>
              <a:buFont typeface="Arial" pitchFamily="34" charset="0"/>
              <a:buChar char="•"/>
            </a:pPr>
            <a:r>
              <a:rPr lang="en-GB" altLang="en-US" sz="2800" noProof="0" dirty="0"/>
              <a:t>Evaluation and Internal review</a:t>
            </a:r>
          </a:p>
          <a:p>
            <a:pPr>
              <a:buFont typeface="Arial" pitchFamily="34" charset="0"/>
              <a:buChar char="•"/>
            </a:pPr>
            <a:r>
              <a:rPr lang="en-GB" altLang="en-US" sz="2800" noProof="0" dirty="0">
                <a:solidFill>
                  <a:schemeClr val="accent2">
                    <a:lumMod val="60000"/>
                    <a:lumOff val="40000"/>
                  </a:schemeClr>
                </a:solidFill>
              </a:rPr>
              <a:t>Research</a:t>
            </a:r>
          </a:p>
        </p:txBody>
      </p:sp>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38138"/>
          </a:xfrm>
        </p:spPr>
        <p:txBody>
          <a:bodyPr>
            <a:normAutofit fontScale="90000"/>
          </a:bodyPr>
          <a:lstStyle/>
          <a:p>
            <a:r>
              <a:rPr lang="en-GB" sz="3600" noProof="0" dirty="0">
                <a:solidFill>
                  <a:srgbClr val="FF9933"/>
                </a:solidFill>
              </a:rPr>
              <a:t>Priority Area: </a:t>
            </a:r>
            <a:r>
              <a:rPr lang="en-GB" altLang="en-US" sz="3600" b="0" noProof="0" dirty="0">
                <a:solidFill>
                  <a:srgbClr val="FF9933"/>
                </a:solidFill>
              </a:rPr>
              <a:t>Leadership</a:t>
            </a:r>
            <a:r>
              <a:rPr lang="en-GB" b="0" dirty="0">
                <a:effectLst/>
              </a:rPr>
              <a:t> </a:t>
            </a:r>
            <a:r>
              <a:rPr lang="en-GB" altLang="en-US" sz="3600" b="0" noProof="0" dirty="0">
                <a:solidFill>
                  <a:srgbClr val="FF9933"/>
                </a:solidFill>
              </a:rPr>
              <a:t>and</a:t>
            </a:r>
            <a:r>
              <a:rPr lang="en-GB" b="0" dirty="0">
                <a:effectLst/>
              </a:rPr>
              <a:t> </a:t>
            </a:r>
            <a:r>
              <a:rPr lang="en-GB" altLang="en-US" sz="3600" b="0" noProof="0" dirty="0">
                <a:solidFill>
                  <a:srgbClr val="FF9933"/>
                </a:solidFill>
              </a:rPr>
              <a:t>Good</a:t>
            </a:r>
            <a:r>
              <a:rPr lang="en-GB" b="0" dirty="0">
                <a:effectLst/>
              </a:rPr>
              <a:t> </a:t>
            </a:r>
            <a:r>
              <a:rPr lang="en-GB" altLang="en-US" sz="3600" b="0" noProof="0" dirty="0">
                <a:solidFill>
                  <a:srgbClr val="FF9933"/>
                </a:solidFill>
              </a:rPr>
              <a:t>Governance </a:t>
            </a:r>
            <a:endParaRPr lang="en-GB" b="0" noProof="0" dirty="0"/>
          </a:p>
        </p:txBody>
      </p:sp>
      <p:sp>
        <p:nvSpPr>
          <p:cNvPr id="5" name="Content Placeholder 4"/>
          <p:cNvSpPr>
            <a:spLocks noGrp="1"/>
          </p:cNvSpPr>
          <p:nvPr>
            <p:ph idx="1"/>
          </p:nvPr>
        </p:nvSpPr>
        <p:spPr>
          <a:xfrm>
            <a:off x="572380" y="1556792"/>
            <a:ext cx="7776864" cy="4464496"/>
          </a:xfrm>
        </p:spPr>
        <p:txBody>
          <a:bodyPr>
            <a:normAutofit fontScale="92500"/>
          </a:bodyPr>
          <a:lstStyle/>
          <a:p>
            <a:pPr>
              <a:buNone/>
            </a:pPr>
            <a:r>
              <a:rPr lang="en-GB" noProof="0" dirty="0"/>
              <a:t>Leaders at all levels that:</a:t>
            </a:r>
          </a:p>
          <a:p>
            <a:pPr lvl="0"/>
            <a:r>
              <a:rPr lang="en-GB" sz="2600" noProof="0" dirty="0"/>
              <a:t>Have vision, mission and values</a:t>
            </a:r>
          </a:p>
          <a:p>
            <a:pPr lvl="0"/>
            <a:r>
              <a:rPr lang="en-GB" sz="2600" noProof="0" dirty="0"/>
              <a:t>Create teams, empower people, and develop stakeholders’ potential</a:t>
            </a:r>
          </a:p>
          <a:p>
            <a:pPr lvl="0"/>
            <a:r>
              <a:rPr lang="en-GB" sz="2600" noProof="0" dirty="0"/>
              <a:t>Facilitate constructive dialogue with all stakeholders leading to a clear plan of action while catering for the needs of all learners</a:t>
            </a:r>
          </a:p>
          <a:p>
            <a:pPr lvl="0"/>
            <a:r>
              <a:rPr lang="en-GB" sz="2600" noProof="0" dirty="0"/>
              <a:t>Think creatively and use innovative and pro-active strategies in order to challenge the status quo and bring about change in practices, policies and structures</a:t>
            </a:r>
            <a:endParaRPr lang="en-GB" noProof="0" dirty="0"/>
          </a:p>
        </p:txBody>
      </p:sp>
      <p:sp>
        <p:nvSpPr>
          <p:cNvPr id="4" name="Slide Number Placeholder 3"/>
          <p:cNvSpPr>
            <a:spLocks noGrp="1"/>
          </p:cNvSpPr>
          <p:nvPr>
            <p:ph type="sldNum" sz="quarter" idx="12"/>
          </p:nvPr>
        </p:nvSpPr>
        <p:spPr/>
        <p:txBody>
          <a:bodyPr/>
          <a:lstStyle/>
          <a:p>
            <a:pPr>
              <a:defRPr/>
            </a:pPr>
            <a:fld id="{6E771FD6-D7DD-4E41-86FD-297369228636}" type="slidenum">
              <a:rPr lang="en-GB" smtClean="0"/>
              <a:pPr>
                <a:defRPr/>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87636"/>
            <a:ext cx="8229600" cy="4525963"/>
          </a:xfrm>
        </p:spPr>
        <p:txBody>
          <a:bodyPr/>
          <a:lstStyle/>
          <a:p>
            <a:pPr>
              <a:lnSpc>
                <a:spcPct val="200000"/>
              </a:lnSpc>
              <a:spcBef>
                <a:spcPts val="600"/>
              </a:spcBef>
            </a:pPr>
            <a:r>
              <a:rPr lang="en-GB" noProof="0" dirty="0"/>
              <a:t>Parental Engagement </a:t>
            </a:r>
          </a:p>
          <a:p>
            <a:pPr>
              <a:lnSpc>
                <a:spcPct val="200000"/>
              </a:lnSpc>
              <a:spcBef>
                <a:spcPts val="600"/>
              </a:spcBef>
            </a:pPr>
            <a:r>
              <a:rPr lang="en-GB" noProof="0" dirty="0"/>
              <a:t>Learner Engagement </a:t>
            </a:r>
          </a:p>
          <a:p>
            <a:pPr>
              <a:lnSpc>
                <a:spcPct val="200000"/>
              </a:lnSpc>
              <a:spcBef>
                <a:spcPts val="600"/>
              </a:spcBef>
            </a:pPr>
            <a:r>
              <a:rPr lang="en-GB" noProof="0" dirty="0"/>
              <a:t>Community Engagement </a:t>
            </a:r>
          </a:p>
        </p:txBody>
      </p:sp>
      <p:sp>
        <p:nvSpPr>
          <p:cNvPr id="3" name="Title 2"/>
          <p:cNvSpPr>
            <a:spLocks noGrp="1"/>
          </p:cNvSpPr>
          <p:nvPr>
            <p:ph type="title"/>
          </p:nvPr>
        </p:nvSpPr>
        <p:spPr>
          <a:xfrm>
            <a:off x="611560" y="274638"/>
            <a:ext cx="8075240" cy="1143000"/>
          </a:xfrm>
        </p:spPr>
        <p:txBody>
          <a:bodyPr>
            <a:noAutofit/>
          </a:bodyPr>
          <a:lstStyle/>
          <a:p>
            <a:pPr algn="ctr"/>
            <a:r>
              <a:rPr lang="en-GB" sz="3800" b="0" noProof="0" dirty="0">
                <a:solidFill>
                  <a:schemeClr val="tx1"/>
                </a:solidFill>
              </a:rPr>
              <a:t>Priority Area: </a:t>
            </a:r>
            <a:r>
              <a:rPr lang="en-GB" sz="3800" b="0" noProof="0" dirty="0"/>
              <a:t>Positive</a:t>
            </a:r>
            <a:r>
              <a:rPr lang="en-GB" sz="3800" b="0" dirty="0">
                <a:effectLst/>
              </a:rPr>
              <a:t> </a:t>
            </a:r>
            <a:r>
              <a:rPr lang="en-GB" sz="3800" b="0" noProof="0" dirty="0"/>
              <a:t>Learning</a:t>
            </a:r>
            <a:r>
              <a:rPr lang="en-GB" sz="3800" b="0" dirty="0">
                <a:effectLst/>
              </a:rPr>
              <a:t> </a:t>
            </a:r>
            <a:r>
              <a:rPr lang="en-GB" sz="3800" b="0" noProof="0" dirty="0"/>
              <a:t>Communities </a:t>
            </a:r>
          </a:p>
        </p:txBody>
      </p:sp>
      <p:sp>
        <p:nvSpPr>
          <p:cNvPr id="4" name="Slide Number Placeholder 3"/>
          <p:cNvSpPr>
            <a:spLocks noGrp="1"/>
          </p:cNvSpPr>
          <p:nvPr>
            <p:ph type="sldNum" sz="quarter" idx="12"/>
          </p:nvPr>
        </p:nvSpPr>
        <p:spPr/>
        <p:txBody>
          <a:bodyPr/>
          <a:lstStyle/>
          <a:p>
            <a:pPr>
              <a:defRPr/>
            </a:pPr>
            <a:fld id="{6E771FD6-D7DD-4E41-86FD-297369228636}" type="slidenum">
              <a:rPr lang="en-GB" smtClean="0"/>
              <a:pPr>
                <a:defRPr/>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961706"/>
          </a:xfrm>
        </p:spPr>
        <p:txBody>
          <a:bodyPr>
            <a:normAutofit/>
          </a:bodyPr>
          <a:lstStyle/>
          <a:p>
            <a:pPr>
              <a:spcBef>
                <a:spcPts val="1800"/>
              </a:spcBef>
              <a:spcAft>
                <a:spcPts val="1200"/>
              </a:spcAft>
              <a:buNone/>
            </a:pPr>
            <a:r>
              <a:rPr lang="en-GB" sz="2800" noProof="0" dirty="0"/>
              <a:t> </a:t>
            </a:r>
            <a:r>
              <a:rPr lang="en-GB" sz="2400" noProof="0" dirty="0"/>
              <a:t>Evaluation and review of current processes and procedures within the educational systems</a:t>
            </a:r>
          </a:p>
          <a:p>
            <a:pPr>
              <a:spcBef>
                <a:spcPts val="1800"/>
              </a:spcBef>
              <a:spcAft>
                <a:spcPts val="1200"/>
              </a:spcAft>
            </a:pPr>
            <a:r>
              <a:rPr lang="en-GB" sz="2400" noProof="0" dirty="0"/>
              <a:t>Identification of the current strengths, weaknesses and needs at national, college and school level</a:t>
            </a:r>
          </a:p>
          <a:p>
            <a:pPr>
              <a:spcBef>
                <a:spcPts val="1800"/>
              </a:spcBef>
              <a:spcAft>
                <a:spcPts val="1200"/>
              </a:spcAft>
            </a:pPr>
            <a:r>
              <a:rPr lang="en-GB" sz="2400" noProof="0" dirty="0"/>
              <a:t>Strengthening of decision making processes</a:t>
            </a:r>
          </a:p>
          <a:p>
            <a:pPr>
              <a:spcBef>
                <a:spcPts val="1800"/>
              </a:spcBef>
              <a:spcAft>
                <a:spcPts val="1200"/>
              </a:spcAft>
            </a:pPr>
            <a:r>
              <a:rPr lang="en-GB" sz="2400" noProof="0" dirty="0"/>
              <a:t>Development of informed national, college and school policies based on the strengths</a:t>
            </a:r>
            <a:endParaRPr lang="en-GB" noProof="0" dirty="0"/>
          </a:p>
        </p:txBody>
      </p:sp>
      <p:sp>
        <p:nvSpPr>
          <p:cNvPr id="2" name="Title 1"/>
          <p:cNvSpPr>
            <a:spLocks noGrp="1"/>
          </p:cNvSpPr>
          <p:nvPr>
            <p:ph type="title"/>
          </p:nvPr>
        </p:nvSpPr>
        <p:spPr>
          <a:xfrm>
            <a:off x="683568" y="274637"/>
            <a:ext cx="8003232" cy="1170433"/>
          </a:xfrm>
        </p:spPr>
        <p:txBody>
          <a:bodyPr>
            <a:noAutofit/>
          </a:bodyPr>
          <a:lstStyle/>
          <a:p>
            <a:pPr algn="ctr"/>
            <a:r>
              <a:rPr lang="en-GB" altLang="en-US" sz="3600" b="0" noProof="0" dirty="0">
                <a:solidFill>
                  <a:schemeClr val="tx1"/>
                </a:solidFill>
              </a:rPr>
              <a:t>Priority Area: </a:t>
            </a:r>
            <a:r>
              <a:rPr lang="en-GB" altLang="en-US" sz="3600" b="0" noProof="0" dirty="0"/>
              <a:t>Enhancing a culture of internal review and research</a:t>
            </a:r>
            <a:endParaRPr lang="en-GB" sz="3600" b="0" noProof="0" dirty="0"/>
          </a:p>
        </p:txBody>
      </p:sp>
      <p:sp>
        <p:nvSpPr>
          <p:cNvPr id="4" name="Slide Number Placeholder 3"/>
          <p:cNvSpPr>
            <a:spLocks noGrp="1"/>
          </p:cNvSpPr>
          <p:nvPr>
            <p:ph type="sldNum" sz="quarter" idx="12"/>
          </p:nvPr>
        </p:nvSpPr>
        <p:spPr/>
        <p:txBody>
          <a:bodyPr/>
          <a:lstStyle/>
          <a:p>
            <a:pPr>
              <a:defRPr/>
            </a:pPr>
            <a:fld id="{6E771FD6-D7DD-4E41-86FD-297369228636}" type="slidenum">
              <a:rPr lang="en-GB" smtClean="0"/>
              <a:pPr>
                <a:defRPr/>
              </a:pPr>
              <a:t>14</a:t>
            </a:fld>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GB" sz="3200" noProof="0" dirty="0"/>
              <a:t>Cooperative and Collaborative Learning</a:t>
            </a:r>
          </a:p>
        </p:txBody>
      </p:sp>
      <p:pic>
        <p:nvPicPr>
          <p:cNvPr id="2051" name="Picture 3" descr=". ‘All learners’ appears in the circle at the centre of the diagram. The following terms appear around the circle: Religious and Faith; Social and Economic, e.g. BM 88; Physical and Psychological, e.g. Dyslexia-friendly, autism-friendly, accessibility; gender, e.g. Trans, Gender Variant and Intersex Students in school policy; Cultural, e.g. Communication hubs; Educational and Ability" title="Class/School/College Cooperative-Collaborative Processes for a High Quality Education for All"/>
          <p:cNvPicPr>
            <a:picLocks noChangeAspect="1" noChangeArrowheads="1"/>
          </p:cNvPicPr>
          <p:nvPr/>
        </p:nvPicPr>
        <p:blipFill>
          <a:blip r:embed="rId3" cstate="print"/>
          <a:srcRect l="16042" t="21656" r="15059" b="11407"/>
          <a:stretch>
            <a:fillRect/>
          </a:stretch>
        </p:blipFill>
        <p:spPr bwMode="auto">
          <a:xfrm>
            <a:off x="0" y="1268760"/>
            <a:ext cx="8964488" cy="4968552"/>
          </a:xfrm>
          <a:prstGeom prst="rect">
            <a:avLst/>
          </a:prstGeom>
          <a:noFill/>
          <a:ln w="9525">
            <a:noFill/>
            <a:miter lim="800000"/>
            <a:headEnd/>
            <a:tailEnd/>
          </a:ln>
        </p:spPr>
      </p:pic>
      <p:sp>
        <p:nvSpPr>
          <p:cNvPr id="5" name="TextBox 4"/>
          <p:cNvSpPr txBox="1"/>
          <p:nvPr/>
        </p:nvSpPr>
        <p:spPr>
          <a:xfrm>
            <a:off x="6660232" y="3789040"/>
            <a:ext cx="2088232" cy="307777"/>
          </a:xfrm>
          <a:prstGeom prst="rect">
            <a:avLst/>
          </a:prstGeom>
          <a:noFill/>
        </p:spPr>
        <p:txBody>
          <a:bodyPr wrap="square" rtlCol="0">
            <a:spAutoFit/>
          </a:bodyPr>
          <a:lstStyle/>
          <a:p>
            <a:r>
              <a:rPr lang="en-GB" sz="1400" dirty="0"/>
              <a:t>E.g. BM 88</a:t>
            </a:r>
          </a:p>
        </p:txBody>
      </p:sp>
      <p:sp>
        <p:nvSpPr>
          <p:cNvPr id="6" name="TextBox 5"/>
          <p:cNvSpPr txBox="1"/>
          <p:nvPr/>
        </p:nvSpPr>
        <p:spPr>
          <a:xfrm>
            <a:off x="6876256" y="5085184"/>
            <a:ext cx="1872208" cy="738664"/>
          </a:xfrm>
          <a:prstGeom prst="rect">
            <a:avLst/>
          </a:prstGeom>
          <a:noFill/>
        </p:spPr>
        <p:txBody>
          <a:bodyPr wrap="square" rtlCol="0">
            <a:spAutoFit/>
          </a:bodyPr>
          <a:lstStyle/>
          <a:p>
            <a:r>
              <a:rPr lang="en-GB" sz="1400" dirty="0"/>
              <a:t>E.g. Dyslexia-friendly, autism-friendly, accessibility</a:t>
            </a:r>
          </a:p>
        </p:txBody>
      </p:sp>
      <p:sp>
        <p:nvSpPr>
          <p:cNvPr id="7" name="TextBox 6"/>
          <p:cNvSpPr txBox="1"/>
          <p:nvPr/>
        </p:nvSpPr>
        <p:spPr>
          <a:xfrm>
            <a:off x="251520" y="5085184"/>
            <a:ext cx="2448272" cy="738664"/>
          </a:xfrm>
          <a:prstGeom prst="rect">
            <a:avLst/>
          </a:prstGeom>
          <a:noFill/>
        </p:spPr>
        <p:txBody>
          <a:bodyPr wrap="square" rtlCol="0">
            <a:spAutoFit/>
          </a:bodyPr>
          <a:lstStyle/>
          <a:p>
            <a:r>
              <a:rPr lang="en-GB" sz="1400" dirty="0"/>
              <a:t>E.g. Trans, Gender Variant and Intersex Students in school policy</a:t>
            </a:r>
          </a:p>
        </p:txBody>
      </p:sp>
      <p:sp>
        <p:nvSpPr>
          <p:cNvPr id="8" name="TextBox 7"/>
          <p:cNvSpPr txBox="1"/>
          <p:nvPr/>
        </p:nvSpPr>
        <p:spPr>
          <a:xfrm>
            <a:off x="467544" y="3861048"/>
            <a:ext cx="2088232" cy="307777"/>
          </a:xfrm>
          <a:prstGeom prst="rect">
            <a:avLst/>
          </a:prstGeom>
          <a:noFill/>
        </p:spPr>
        <p:txBody>
          <a:bodyPr wrap="square" rtlCol="0">
            <a:spAutoFit/>
          </a:bodyPr>
          <a:lstStyle/>
          <a:p>
            <a:r>
              <a:rPr lang="en-GB" sz="1400" dirty="0"/>
              <a:t>E.g. Communication hubs</a:t>
            </a:r>
          </a:p>
        </p:txBody>
      </p:sp>
      <p:sp>
        <p:nvSpPr>
          <p:cNvPr id="3" name="Slide Number Placeholder 2"/>
          <p:cNvSpPr>
            <a:spLocks noGrp="1"/>
          </p:cNvSpPr>
          <p:nvPr>
            <p:ph type="sldNum" sz="quarter" idx="12"/>
          </p:nvPr>
        </p:nvSpPr>
        <p:spPr/>
        <p:txBody>
          <a:bodyPr/>
          <a:lstStyle/>
          <a:p>
            <a:pPr>
              <a:defRPr/>
            </a:pPr>
            <a:fld id="{8C7158BA-D05B-4AFC-9398-46C66452F15D}" type="slidenum">
              <a:rPr lang="en-GB" smtClean="0"/>
              <a:pPr>
                <a:defRPr/>
              </a:pPr>
              <a:t>15</a:t>
            </a:fld>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96752"/>
            <a:ext cx="8229600" cy="4810539"/>
          </a:xfrm>
        </p:spPr>
        <p:txBody>
          <a:bodyPr>
            <a:noAutofit/>
          </a:bodyPr>
          <a:lstStyle/>
          <a:p>
            <a:r>
              <a:rPr lang="en-GB" sz="2100" noProof="0" dirty="0">
                <a:latin typeface="Calibri" panose="020F0502020204030204" pitchFamily="34" charset="0"/>
                <a:cs typeface="Arial" pitchFamily="34" charset="0"/>
              </a:rPr>
              <a:t>Teacher together with Class Assistant plan strategies, support and assessment in relation to curriculum for all learners in the class </a:t>
            </a:r>
          </a:p>
          <a:p>
            <a:r>
              <a:rPr lang="en-GB" sz="2100" noProof="0" dirty="0">
                <a:latin typeface="Calibri" panose="020F0502020204030204" pitchFamily="34" charset="0"/>
                <a:cs typeface="Arial" pitchFamily="34" charset="0"/>
              </a:rPr>
              <a:t>Monitoring of all learners’ progress </a:t>
            </a:r>
          </a:p>
          <a:p>
            <a:r>
              <a:rPr lang="en-GB" sz="2100" noProof="0" dirty="0">
                <a:latin typeface="Calibri" panose="020F0502020204030204" pitchFamily="34" charset="0"/>
                <a:cs typeface="Arial" pitchFamily="34" charset="0"/>
              </a:rPr>
              <a:t>Adjustment of strategy and support</a:t>
            </a:r>
          </a:p>
          <a:p>
            <a:r>
              <a:rPr lang="en-GB" sz="2100" noProof="0" dirty="0">
                <a:latin typeface="Calibri" panose="020F0502020204030204" pitchFamily="34" charset="0"/>
                <a:cs typeface="Arial" pitchFamily="34" charset="0"/>
              </a:rPr>
              <a:t>Monitoring and evaluation </a:t>
            </a:r>
          </a:p>
          <a:p>
            <a:r>
              <a:rPr lang="en-GB" sz="2100" noProof="0" dirty="0">
                <a:latin typeface="Calibri" panose="020F0502020204030204" pitchFamily="34" charset="0"/>
                <a:cs typeface="Arial" pitchFamily="34" charset="0"/>
              </a:rPr>
              <a:t>When a learner, after the necessary adjustments is still not reaching his set outcomes the class team in consultation with the HoS will call on the support of specialised support staff within the school and College and/or other Agencies and Units according to the needs of the learner to form a professional learning team (PLT).</a:t>
            </a:r>
          </a:p>
          <a:p>
            <a:r>
              <a:rPr lang="en-GB" sz="2100" noProof="0" dirty="0">
                <a:latin typeface="Calibri" panose="020F0502020204030204" pitchFamily="34" charset="0"/>
              </a:rPr>
              <a:t>The PLT will plan more personalised strategies, support and assessment using quality resources.</a:t>
            </a:r>
          </a:p>
          <a:p>
            <a:r>
              <a:rPr lang="en-GB" sz="2100" noProof="0" dirty="0">
                <a:latin typeface="Calibri" panose="020F0502020204030204" pitchFamily="34" charset="0"/>
              </a:rPr>
              <a:t>Learner’s progress continues to be monitored and strategies and support continue to be adjusted accordingly. </a:t>
            </a:r>
          </a:p>
        </p:txBody>
      </p:sp>
      <p:sp>
        <p:nvSpPr>
          <p:cNvPr id="3" name="Slide Number Placeholder 2"/>
          <p:cNvSpPr>
            <a:spLocks noGrp="1"/>
          </p:cNvSpPr>
          <p:nvPr>
            <p:ph type="sldNum" sz="quarter" idx="12"/>
          </p:nvPr>
        </p:nvSpPr>
        <p:spPr/>
        <p:txBody>
          <a:bodyPr/>
          <a:lstStyle/>
          <a:p>
            <a:pPr>
              <a:defRPr/>
            </a:pPr>
            <a:fld id="{8C7158BA-D05B-4AFC-9398-46C66452F15D}" type="slidenum">
              <a:rPr lang="en-GB" smtClean="0"/>
              <a:pPr>
                <a:defRPr/>
              </a:pPr>
              <a:t>16</a:t>
            </a:fld>
            <a:endParaRPr lang="en-GB" dirty="0"/>
          </a:p>
        </p:txBody>
      </p:sp>
      <p:sp>
        <p:nvSpPr>
          <p:cNvPr id="4" name="Title 3"/>
          <p:cNvSpPr>
            <a:spLocks noGrp="1"/>
          </p:cNvSpPr>
          <p:nvPr>
            <p:ph type="title"/>
          </p:nvPr>
        </p:nvSpPr>
        <p:spPr/>
        <p:txBody>
          <a:bodyPr>
            <a:normAutofit/>
          </a:bodyPr>
          <a:lstStyle/>
          <a:p>
            <a:pPr algn="ctr"/>
            <a:r>
              <a:rPr lang="en-GB" sz="3600" b="0" noProof="0" dirty="0"/>
              <a:t>Class/School/College </a:t>
            </a:r>
            <a:r>
              <a:rPr lang="en-GB" sz="3600" noProof="0" dirty="0"/>
              <a:t>Support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1340769"/>
            <a:ext cx="8147248" cy="4752527"/>
          </a:xfrm>
        </p:spPr>
        <p:txBody>
          <a:bodyPr>
            <a:normAutofit/>
          </a:bodyPr>
          <a:lstStyle/>
          <a:p>
            <a:pPr>
              <a:spcBef>
                <a:spcPts val="1200"/>
              </a:spcBef>
              <a:spcAft>
                <a:spcPts val="1800"/>
              </a:spcAft>
              <a:buNone/>
            </a:pPr>
            <a:r>
              <a:rPr lang="en-GB" noProof="0" dirty="0"/>
              <a:t>Evaluation and Development </a:t>
            </a:r>
          </a:p>
          <a:p>
            <a:pPr>
              <a:spcBef>
                <a:spcPts val="600"/>
              </a:spcBef>
              <a:spcAft>
                <a:spcPts val="600"/>
              </a:spcAft>
            </a:pPr>
            <a:r>
              <a:rPr lang="en-GB" noProof="0" dirty="0"/>
              <a:t>Educators’ Strengths and Areas of Development </a:t>
            </a:r>
          </a:p>
          <a:p>
            <a:pPr>
              <a:spcBef>
                <a:spcPts val="600"/>
              </a:spcBef>
              <a:spcAft>
                <a:spcPts val="600"/>
              </a:spcAft>
            </a:pPr>
            <a:r>
              <a:rPr lang="en-GB" noProof="0" dirty="0"/>
              <a:t>Educator – Educator relationship </a:t>
            </a:r>
          </a:p>
          <a:p>
            <a:pPr>
              <a:spcBef>
                <a:spcPts val="600"/>
              </a:spcBef>
              <a:spcAft>
                <a:spcPts val="600"/>
              </a:spcAft>
            </a:pPr>
            <a:r>
              <a:rPr lang="en-GB" noProof="0" dirty="0"/>
              <a:t>Educator – Learner relationship </a:t>
            </a:r>
          </a:p>
          <a:p>
            <a:pPr>
              <a:spcBef>
                <a:spcPts val="600"/>
              </a:spcBef>
              <a:spcAft>
                <a:spcPts val="600"/>
              </a:spcAft>
            </a:pPr>
            <a:r>
              <a:rPr lang="en-GB" noProof="0" dirty="0"/>
              <a:t>Educator – Community relationship </a:t>
            </a:r>
          </a:p>
          <a:p>
            <a:pPr>
              <a:spcBef>
                <a:spcPts val="600"/>
              </a:spcBef>
              <a:spcAft>
                <a:spcPts val="600"/>
              </a:spcAft>
            </a:pPr>
            <a:r>
              <a:rPr lang="en-GB" noProof="0" dirty="0"/>
              <a:t>Up-skilling </a:t>
            </a:r>
          </a:p>
          <a:p>
            <a:pPr>
              <a:spcBef>
                <a:spcPts val="600"/>
              </a:spcBef>
              <a:spcAft>
                <a:spcPts val="600"/>
              </a:spcAft>
            </a:pPr>
            <a:r>
              <a:rPr lang="en-GB" noProof="0" dirty="0"/>
              <a:t>Learning and Social Environment </a:t>
            </a:r>
          </a:p>
        </p:txBody>
      </p:sp>
      <p:sp>
        <p:nvSpPr>
          <p:cNvPr id="3" name="Slide Number Placeholder 2"/>
          <p:cNvSpPr>
            <a:spLocks noGrp="1"/>
          </p:cNvSpPr>
          <p:nvPr>
            <p:ph type="sldNum" sz="quarter" idx="12"/>
          </p:nvPr>
        </p:nvSpPr>
        <p:spPr/>
        <p:txBody>
          <a:bodyPr/>
          <a:lstStyle/>
          <a:p>
            <a:pPr>
              <a:defRPr/>
            </a:pPr>
            <a:fld id="{8C7158BA-D05B-4AFC-9398-46C66452F15D}" type="slidenum">
              <a:rPr lang="en-GB" smtClean="0"/>
              <a:pPr>
                <a:defRPr/>
              </a:pPr>
              <a:t>17</a:t>
            </a:fld>
            <a:endParaRPr lang="en-GB" dirty="0"/>
          </a:p>
        </p:txBody>
      </p:sp>
      <p:sp>
        <p:nvSpPr>
          <p:cNvPr id="4" name="Title 3"/>
          <p:cNvSpPr>
            <a:spLocks noGrp="1"/>
          </p:cNvSpPr>
          <p:nvPr>
            <p:ph type="title"/>
          </p:nvPr>
        </p:nvSpPr>
        <p:spPr/>
        <p:txBody>
          <a:bodyPr/>
          <a:lstStyle/>
          <a:p>
            <a:pPr algn="ctr"/>
            <a:r>
              <a:rPr lang="en-GB" noProof="0" dirty="0"/>
              <a:t> Educators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060848"/>
            <a:ext cx="8219256" cy="3946443"/>
          </a:xfrm>
        </p:spPr>
        <p:txBody>
          <a:bodyPr/>
          <a:lstStyle/>
          <a:p>
            <a:r>
              <a:rPr lang="en-GB" noProof="0" dirty="0"/>
              <a:t>In order to continually improve on the quality and processes a review mechanism will be set up as an integral development process to the implementation</a:t>
            </a:r>
          </a:p>
        </p:txBody>
      </p:sp>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18</a:t>
            </a:fld>
            <a:endParaRPr lang="en-GB" dirty="0"/>
          </a:p>
        </p:txBody>
      </p:sp>
      <p:sp>
        <p:nvSpPr>
          <p:cNvPr id="5" name="Title 4"/>
          <p:cNvSpPr>
            <a:spLocks noGrp="1"/>
          </p:cNvSpPr>
          <p:nvPr>
            <p:ph type="title"/>
          </p:nvPr>
        </p:nvSpPr>
        <p:spPr>
          <a:xfrm>
            <a:off x="1115616" y="836712"/>
            <a:ext cx="7571184" cy="580926"/>
          </a:xfrm>
        </p:spPr>
        <p:txBody>
          <a:bodyPr>
            <a:normAutofit fontScale="90000"/>
          </a:bodyPr>
          <a:lstStyle/>
          <a:p>
            <a:r>
              <a:rPr lang="en-GB" noProof="0" dirty="0"/>
              <a:t>Action Research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1329"/>
            <a:ext cx="8064896" cy="4251927"/>
          </a:xfrm>
        </p:spPr>
        <p:txBody>
          <a:bodyPr>
            <a:normAutofit lnSpcReduction="10000"/>
          </a:bodyPr>
          <a:lstStyle/>
          <a:p>
            <a:pPr>
              <a:buNone/>
            </a:pPr>
            <a:r>
              <a:rPr lang="en-GB" noProof="0" dirty="0"/>
              <a:t>The Education for All </a:t>
            </a:r>
          </a:p>
          <a:p>
            <a:r>
              <a:rPr lang="en-GB" noProof="0" dirty="0"/>
              <a:t>is a process of development within schools</a:t>
            </a:r>
          </a:p>
          <a:p>
            <a:r>
              <a:rPr lang="en-GB" noProof="0" dirty="0"/>
              <a:t> that aims to provide high quality educational experiences resulting from</a:t>
            </a:r>
          </a:p>
          <a:p>
            <a:r>
              <a:rPr lang="en-GB" noProof="0" dirty="0"/>
              <a:t>meeting the diverse needs of each learner </a:t>
            </a:r>
          </a:p>
          <a:p>
            <a:r>
              <a:rPr lang="en-GB" noProof="0" dirty="0"/>
              <a:t>in order to ensure that each learner achieves through learning to know, to do, to be and to live together.</a:t>
            </a:r>
          </a:p>
          <a:p>
            <a:r>
              <a:rPr lang="en-GB" noProof="0" dirty="0"/>
              <a:t>This can only be achieved by moving away from a one size fits all system of education.</a:t>
            </a:r>
          </a:p>
        </p:txBody>
      </p:sp>
      <p:sp>
        <p:nvSpPr>
          <p:cNvPr id="3" name="Footer Placeholder 2"/>
          <p:cNvSpPr>
            <a:spLocks noGrp="1"/>
          </p:cNvSpPr>
          <p:nvPr>
            <p:ph type="ftr" sz="quarter" idx="11"/>
          </p:nvPr>
        </p:nvSpPr>
        <p:spPr/>
        <p:txBody>
          <a:bodyPr/>
          <a:lstStyle/>
          <a:p>
            <a:pPr>
              <a:defRPr/>
            </a:pPr>
            <a:r>
              <a:rPr lang="en-GB" dirty="0"/>
              <a:t>Austrian Delegation 24/10/16</a:t>
            </a:r>
          </a:p>
        </p:txBody>
      </p:sp>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19</a:t>
            </a:fld>
            <a:endParaRPr lang="en-GB" dirty="0"/>
          </a:p>
        </p:txBody>
      </p:sp>
      <p:sp>
        <p:nvSpPr>
          <p:cNvPr id="5" name="Title 4"/>
          <p:cNvSpPr>
            <a:spLocks noGrp="1"/>
          </p:cNvSpPr>
          <p:nvPr>
            <p:ph type="title"/>
          </p:nvPr>
        </p:nvSpPr>
        <p:spPr/>
        <p:txBody>
          <a:bodyPr/>
          <a:lstStyle/>
          <a:p>
            <a:r>
              <a:rPr lang="en-GB" noProof="0" dirty="0"/>
              <a:t>In 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udit 2015: Results, Recommendations;&#10;Development Model: Education for All"/>
          <p:cNvGraphicFramePr>
            <a:graphicFrameLocks noGrp="1"/>
          </p:cNvGraphicFramePr>
          <p:nvPr>
            <p:ph idx="1"/>
            <p:extLst>
              <p:ext uri="{D42A27DB-BD31-4B8C-83A1-F6EECF244321}">
                <p14:modId xmlns:p14="http://schemas.microsoft.com/office/powerpoint/2010/main" val="4279030500"/>
              </p:ext>
            </p:extLst>
          </p:nvPr>
        </p:nvGraphicFramePr>
        <p:xfrm>
          <a:off x="457200" y="1125538"/>
          <a:ext cx="8229600" cy="4881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B98820D3-5E38-43F6-9CDF-7C8B5663A6A5}" type="slidenum">
              <a:rPr lang="en-GB" smtClean="0"/>
              <a:pPr>
                <a:defRPr/>
              </a:pPr>
              <a:t>2</a:t>
            </a:fld>
            <a:endParaRPr lang="en-GB" dirty="0"/>
          </a:p>
        </p:txBody>
      </p:sp>
      <p:sp>
        <p:nvSpPr>
          <p:cNvPr id="5" name="Title 4"/>
          <p:cNvSpPr>
            <a:spLocks noGrp="1"/>
          </p:cNvSpPr>
          <p:nvPr>
            <p:ph type="title"/>
          </p:nvPr>
        </p:nvSpPr>
        <p:spPr>
          <a:xfrm>
            <a:off x="457200" y="274638"/>
            <a:ext cx="8229600" cy="778098"/>
          </a:xfrm>
        </p:spPr>
        <p:txBody>
          <a:bodyPr>
            <a:normAutofit/>
          </a:bodyPr>
          <a:lstStyle/>
          <a:p>
            <a:pPr algn="ctr"/>
            <a:r>
              <a:rPr lang="en-GB" sz="3200" noProof="0" dirty="0"/>
              <a:t>Education for All</a:t>
            </a:r>
            <a:r>
              <a:rPr lang="en-GB" sz="3200" baseline="0" noProof="0" dirty="0"/>
              <a:t> </a:t>
            </a:r>
            <a:r>
              <a:rPr lang="en-GB" sz="3200" noProof="0" dirty="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GB" noProof="0" dirty="0"/>
              <a:t>Thank</a:t>
            </a:r>
            <a:r>
              <a:rPr lang="en-GB" baseline="0" noProof="0" dirty="0"/>
              <a:t> you</a:t>
            </a:r>
            <a:endParaRPr lang="en-GB" noProof="0" dirty="0"/>
          </a:p>
        </p:txBody>
      </p:sp>
      <p:pic>
        <p:nvPicPr>
          <p:cNvPr id="61442" name="Picture 2" descr="Thank you"/>
          <p:cNvPicPr>
            <a:picLocks noChangeAspect="1" noChangeArrowheads="1"/>
          </p:cNvPicPr>
          <p:nvPr/>
        </p:nvPicPr>
        <p:blipFill>
          <a:blip r:embed="rId3" cstate="print"/>
          <a:srcRect/>
          <a:stretch>
            <a:fillRect/>
          </a:stretch>
        </p:blipFill>
        <p:spPr bwMode="auto">
          <a:xfrm>
            <a:off x="2089460" y="1143285"/>
            <a:ext cx="4965080" cy="4571429"/>
          </a:xfrm>
          <a:prstGeom prst="rect">
            <a:avLst/>
          </a:prstGeom>
          <a:noFill/>
        </p:spPr>
      </p:pic>
      <p:sp>
        <p:nvSpPr>
          <p:cNvPr id="4" name="Slide Number Placeholder 3"/>
          <p:cNvSpPr>
            <a:spLocks noGrp="1"/>
          </p:cNvSpPr>
          <p:nvPr>
            <p:ph type="sldNum" sz="quarter" idx="12"/>
          </p:nvPr>
        </p:nvSpPr>
        <p:spPr/>
        <p:txBody>
          <a:bodyPr/>
          <a:lstStyle/>
          <a:p>
            <a:pPr>
              <a:defRPr/>
            </a:pPr>
            <a:fld id="{8C7158BA-D05B-4AFC-9398-46C66452F15D}" type="slidenum">
              <a:rPr lang="en-GB" smtClean="0"/>
              <a:pPr>
                <a:defRPr/>
              </a:pPr>
              <a:t>20</a:t>
            </a:fld>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11560"/>
            <a:ext cx="8229600" cy="1080120"/>
          </a:xfrm>
        </p:spPr>
        <p:txBody>
          <a:bodyPr>
            <a:normAutofit/>
          </a:bodyPr>
          <a:lstStyle/>
          <a:p>
            <a:pPr algn="ctr"/>
            <a:r>
              <a:rPr lang="en-GB" noProof="0" dirty="0"/>
              <a:t> Results</a:t>
            </a:r>
          </a:p>
        </p:txBody>
      </p:sp>
      <p:graphicFrame>
        <p:nvGraphicFramePr>
          <p:cNvPr id="6" name="Content Placeholder 5" descr="Inclusive education is seen as fragmented and not sufficiently coherent; &#10;Inclusion is viewed as ‘just another initiative’ or  a ‘charitable’ initiative, instead of as a learner’s right; &#10;Stakeholders do not feel sufficiently enabled and empowered. &#10;Creating clarity around the concept of inclusion leading to a review of legislation and policy&#10;Re-focusing support to increase the capacity of colleges and schools to meet all learners’ needs&#10;Establishing a national training body to provide continuous professional development (skills, knowledge and understanding) for all education leaders,  educators and support personnel" title="Results"/>
          <p:cNvGraphicFramePr>
            <a:graphicFrameLocks noGrp="1"/>
          </p:cNvGraphicFramePr>
          <p:nvPr>
            <p:ph idx="1"/>
            <p:extLst>
              <p:ext uri="{D42A27DB-BD31-4B8C-83A1-F6EECF244321}">
                <p14:modId xmlns:p14="http://schemas.microsoft.com/office/powerpoint/2010/main" val="1627771932"/>
              </p:ext>
            </p:extLst>
          </p:nvPr>
        </p:nvGraphicFramePr>
        <p:xfrm>
          <a:off x="457200" y="1052736"/>
          <a:ext cx="8291264" cy="4954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B98820D3-5E38-43F6-9CDF-7C8B5663A6A5}" type="slidenum">
              <a:rPr lang="en-GB" smtClean="0"/>
              <a:pPr>
                <a:defRPr/>
              </a:pPr>
              <a:t>3</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GB" noProof="0" dirty="0"/>
              <a:t>Recommendations</a:t>
            </a:r>
          </a:p>
        </p:txBody>
      </p:sp>
      <p:graphicFrame>
        <p:nvGraphicFramePr>
          <p:cNvPr id="7" name="Diagram 6" descr="Audit 2015: Recommendations"/>
          <p:cNvGraphicFramePr/>
          <p:nvPr>
            <p:extLst>
              <p:ext uri="{D42A27DB-BD31-4B8C-83A1-F6EECF244321}">
                <p14:modId xmlns:p14="http://schemas.microsoft.com/office/powerpoint/2010/main" val="623677450"/>
              </p:ext>
            </p:extLst>
          </p:nvPr>
        </p:nvGraphicFramePr>
        <p:xfrm>
          <a:off x="539552" y="116632"/>
          <a:ext cx="8352928"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The diagram shows the inter-connected recommendations from the Agency audit in Malta in 2015: national dialogue, conceptual clarity, legislation and policy review, training and leadership development, self-review, curriculum development, teaching for diversity, re-focused support to schools&#10;"/>
          <p:cNvPicPr>
            <a:picLocks noChangeAspect="1" noChangeArrowheads="1"/>
          </p:cNvPicPr>
          <p:nvPr/>
        </p:nvPicPr>
        <p:blipFill>
          <a:blip r:embed="rId8" cstate="print"/>
          <a:srcRect l="17429" t="10828" r="32208" b="10779"/>
          <a:stretch>
            <a:fillRect/>
          </a:stretch>
        </p:blipFill>
        <p:spPr bwMode="auto">
          <a:xfrm>
            <a:off x="1907704" y="908720"/>
            <a:ext cx="6912767" cy="5184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9060" y="1362937"/>
            <a:ext cx="8229600" cy="4525963"/>
          </a:xfrm>
        </p:spPr>
        <p:txBody>
          <a:bodyPr>
            <a:noAutofit/>
          </a:bodyPr>
          <a:lstStyle/>
          <a:p>
            <a:pPr>
              <a:buNone/>
            </a:pPr>
            <a:r>
              <a:rPr lang="en-GB" sz="3600" noProof="0" dirty="0">
                <a:solidFill>
                  <a:srgbClr val="0070C0"/>
                </a:solidFill>
              </a:rPr>
              <a:t>Recommendation: National Dialogue </a:t>
            </a:r>
          </a:p>
          <a:p>
            <a:pPr>
              <a:buNone/>
            </a:pPr>
            <a:r>
              <a:rPr lang="en-GB" sz="3600" noProof="0" dirty="0"/>
              <a:t>Setting up of “Education for All” structures and developmental process: </a:t>
            </a:r>
          </a:p>
          <a:p>
            <a:pPr>
              <a:buNone/>
            </a:pPr>
            <a:r>
              <a:rPr lang="en-GB" sz="3600" noProof="0" dirty="0"/>
              <a:t>Steering Committee, Core Group, Stakeholder Dialogue, Development Team</a:t>
            </a:r>
          </a:p>
        </p:txBody>
      </p:sp>
      <p:sp>
        <p:nvSpPr>
          <p:cNvPr id="2" name="Footer Placeholder 1"/>
          <p:cNvSpPr>
            <a:spLocks noGrp="1"/>
          </p:cNvSpPr>
          <p:nvPr>
            <p:ph type="ftr" sz="quarter" idx="11"/>
          </p:nvPr>
        </p:nvSpPr>
        <p:spPr/>
        <p:txBody>
          <a:bodyPr/>
          <a:lstStyle/>
          <a:p>
            <a:pPr>
              <a:defRPr/>
            </a:pPr>
            <a:r>
              <a:rPr lang="en-GB" dirty="0"/>
              <a:t>Austrian Delegation 24/10/16</a:t>
            </a:r>
          </a:p>
        </p:txBody>
      </p:sp>
      <p:sp>
        <p:nvSpPr>
          <p:cNvPr id="3" name="Slide Number Placeholder 2"/>
          <p:cNvSpPr>
            <a:spLocks noGrp="1"/>
          </p:cNvSpPr>
          <p:nvPr>
            <p:ph type="sldNum" sz="quarter" idx="12"/>
          </p:nvPr>
        </p:nvSpPr>
        <p:spPr/>
        <p:txBody>
          <a:bodyPr/>
          <a:lstStyle/>
          <a:p>
            <a:pPr>
              <a:defRPr/>
            </a:pPr>
            <a:fld id="{EBB1D5BF-17B3-4943-8D2D-6E566F61F741}" type="slidenum">
              <a:rPr lang="en-GB" smtClean="0"/>
              <a:pPr>
                <a:defRPr/>
              </a:pPr>
              <a:t>5</a:t>
            </a:fld>
            <a:endParaRPr lang="en-GB" dirty="0"/>
          </a:p>
        </p:txBody>
      </p:sp>
      <p:sp>
        <p:nvSpPr>
          <p:cNvPr id="6" name="Title 5"/>
          <p:cNvSpPr>
            <a:spLocks noGrp="1"/>
          </p:cNvSpPr>
          <p:nvPr>
            <p:ph type="title"/>
          </p:nvPr>
        </p:nvSpPr>
        <p:spPr/>
        <p:txBody>
          <a:bodyPr>
            <a:normAutofit/>
          </a:bodyPr>
          <a:lstStyle/>
          <a:p>
            <a:r>
              <a:rPr lang="en-GB" sz="3200" noProof="0" dirty="0"/>
              <a:t>Implementation of Recommendations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normAutofit fontScale="92500"/>
          </a:bodyPr>
          <a:lstStyle/>
          <a:p>
            <a:pPr marL="0" indent="0" algn="ctr">
              <a:buFont typeface="Arial" charset="0"/>
              <a:buNone/>
            </a:pPr>
            <a:r>
              <a:rPr lang="en-GB" altLang="en-US" sz="4400" noProof="0" dirty="0"/>
              <a:t>High Quality Education</a:t>
            </a:r>
            <a:r>
              <a:rPr lang="en-GB" dirty="0"/>
              <a:t> </a:t>
            </a:r>
            <a:r>
              <a:rPr lang="en-GB" altLang="en-US" sz="4400" noProof="0" dirty="0"/>
              <a:t>for</a:t>
            </a:r>
            <a:r>
              <a:rPr lang="en-GB" dirty="0"/>
              <a:t> </a:t>
            </a:r>
            <a:r>
              <a:rPr lang="en-GB" altLang="en-US" sz="4400" noProof="0" dirty="0"/>
              <a:t>All, through dialogue, resolves</a:t>
            </a:r>
            <a:r>
              <a:rPr lang="en-GB" dirty="0"/>
              <a:t> </a:t>
            </a:r>
            <a:r>
              <a:rPr lang="en-GB" altLang="en-US" sz="4400" noProof="0" dirty="0"/>
              <a:t>to</a:t>
            </a:r>
            <a:r>
              <a:rPr lang="en-GB" dirty="0"/>
              <a:t> </a:t>
            </a:r>
            <a:r>
              <a:rPr lang="en-GB" altLang="en-US" sz="4400" noProof="0" dirty="0"/>
              <a:t>work and support all stakeholders in order to ensure that each and every learner will learn to know, to do, to be and to live together</a:t>
            </a:r>
          </a:p>
        </p:txBody>
      </p:sp>
      <p:sp>
        <p:nvSpPr>
          <p:cNvPr id="13314" name="Title 1"/>
          <p:cNvSpPr>
            <a:spLocks noGrp="1"/>
          </p:cNvSpPr>
          <p:nvPr>
            <p:ph type="title"/>
          </p:nvPr>
        </p:nvSpPr>
        <p:spPr/>
        <p:txBody>
          <a:bodyPr>
            <a:normAutofit fontScale="90000"/>
          </a:bodyPr>
          <a:lstStyle/>
          <a:p>
            <a:r>
              <a:rPr lang="en-GB" altLang="en-US" b="1" noProof="0" dirty="0"/>
              <a:t>Education for All guiding principle </a:t>
            </a:r>
          </a:p>
        </p:txBody>
      </p:sp>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2468"/>
            <a:ext cx="3744416" cy="1486131"/>
          </a:xfrm>
        </p:spPr>
        <p:txBody>
          <a:bodyPr>
            <a:noAutofit/>
          </a:bodyPr>
          <a:lstStyle/>
          <a:p>
            <a:pPr algn="ctr" fontAlgn="auto">
              <a:spcBef>
                <a:spcPts val="0"/>
              </a:spcBef>
              <a:spcAft>
                <a:spcPts val="0"/>
              </a:spcAft>
              <a:defRPr/>
            </a:pPr>
            <a:r>
              <a:rPr lang="en-GB" sz="2400" noProof="0" dirty="0">
                <a:solidFill>
                  <a:srgbClr val="FF0000"/>
                </a:solidFill>
              </a:rPr>
              <a:t>Education for All adopts a </a:t>
            </a:r>
            <a:r>
              <a:rPr lang="en-GB" sz="2400" noProof="0" dirty="0">
                <a:solidFill>
                  <a:srgbClr val="FF0000"/>
                </a:solidFill>
                <a:effectLst>
                  <a:outerShdw blurRad="50800" dist="38100" algn="l" rotWithShape="0">
                    <a:prstClr val="black">
                      <a:alpha val="40000"/>
                    </a:prstClr>
                  </a:outerShdw>
                </a:effectLst>
              </a:rPr>
              <a:t>whole school approach philosophy</a:t>
            </a:r>
            <a:endParaRPr lang="en-GB" sz="2400" noProof="0" dirty="0"/>
          </a:p>
        </p:txBody>
      </p:sp>
      <p:sp>
        <p:nvSpPr>
          <p:cNvPr id="3" name="Content Placeholder 2"/>
          <p:cNvSpPr>
            <a:spLocks noGrp="1"/>
          </p:cNvSpPr>
          <p:nvPr>
            <p:ph idx="1"/>
          </p:nvPr>
        </p:nvSpPr>
        <p:spPr>
          <a:xfrm>
            <a:off x="6351920" y="273136"/>
            <a:ext cx="2478231" cy="1822832"/>
          </a:xfrm>
        </p:spPr>
        <p:txBody>
          <a:bodyPr>
            <a:normAutofit fontScale="62500" lnSpcReduction="20000"/>
          </a:bodyPr>
          <a:lstStyle/>
          <a:p>
            <a:pPr marL="109728" indent="0">
              <a:spcBef>
                <a:spcPts val="0"/>
              </a:spcBef>
              <a:buNone/>
              <a:defRPr/>
            </a:pPr>
            <a:r>
              <a:rPr lang="en-GB" b="1" noProof="0" dirty="0"/>
              <a:t>Working collectively and collaboratively to improve student learning, behaviour, well being and the conditions that support these practices</a:t>
            </a:r>
            <a:endParaRPr lang="en-GB" noProof="0" dirty="0"/>
          </a:p>
        </p:txBody>
      </p:sp>
      <p:grpSp>
        <p:nvGrpSpPr>
          <p:cNvPr id="15362" name="Group 5" descr="Teams working collaboratively: Senior Management Team, Students, Parents and families, Local organisations, Residents, Ancilliary staff members, Learning Support Assistants, Teachers: early years, primary, middle and senior."/>
          <p:cNvGrpSpPr>
            <a:grpSpLocks/>
          </p:cNvGrpSpPr>
          <p:nvPr/>
        </p:nvGrpSpPr>
        <p:grpSpPr bwMode="auto">
          <a:xfrm>
            <a:off x="72009" y="1748600"/>
            <a:ext cx="9071992" cy="4536480"/>
            <a:chOff x="4217" y="1637247"/>
            <a:chExt cx="9206963" cy="4600065"/>
          </a:xfrm>
        </p:grpSpPr>
        <p:sp>
          <p:nvSpPr>
            <p:cNvPr id="15365" name="TextBox 2"/>
            <p:cNvSpPr txBox="1">
              <a:spLocks noChangeArrowheads="1"/>
            </p:cNvSpPr>
            <p:nvPr/>
          </p:nvSpPr>
          <p:spPr bwMode="auto">
            <a:xfrm>
              <a:off x="3036493" y="1637247"/>
              <a:ext cx="3194908" cy="842645"/>
            </a:xfrm>
            <a:prstGeom prst="rect">
              <a:avLst/>
            </a:prstGeom>
            <a:noFill/>
            <a:ln w="9525">
              <a:noFill/>
              <a:miter lim="800000"/>
              <a:headEnd/>
              <a:tailEnd/>
            </a:ln>
          </p:spPr>
          <p:txBody>
            <a:bodyPr>
              <a:spAutoFit/>
            </a:bodyPr>
            <a:lstStyle/>
            <a:p>
              <a:pPr algn="ctr"/>
              <a:r>
                <a:rPr lang="en-GB" altLang="en-US" sz="2400" dirty="0"/>
                <a:t>Senior Management Team</a:t>
              </a:r>
            </a:p>
          </p:txBody>
        </p:sp>
        <p:sp>
          <p:nvSpPr>
            <p:cNvPr id="15366" name="TextBox 6"/>
            <p:cNvSpPr txBox="1">
              <a:spLocks noChangeArrowheads="1"/>
            </p:cNvSpPr>
            <p:nvPr/>
          </p:nvSpPr>
          <p:spPr bwMode="auto">
            <a:xfrm>
              <a:off x="332558" y="2139577"/>
              <a:ext cx="2046220" cy="1466825"/>
            </a:xfrm>
            <a:prstGeom prst="rect">
              <a:avLst/>
            </a:prstGeom>
            <a:noFill/>
            <a:ln w="9525">
              <a:noFill/>
              <a:miter lim="800000"/>
              <a:headEnd/>
              <a:tailEnd/>
            </a:ln>
          </p:spPr>
          <p:txBody>
            <a:bodyPr wrap="square">
              <a:spAutoFit/>
            </a:bodyPr>
            <a:lstStyle/>
            <a:p>
              <a:pPr algn="ctr"/>
              <a:r>
                <a:rPr lang="en-GB" altLang="en-US" sz="2800" dirty="0"/>
                <a:t>Teachers: </a:t>
              </a:r>
              <a:r>
                <a:rPr lang="en-GB" altLang="en-US" sz="2000" dirty="0"/>
                <a:t>Early years, Primary, Middle and Senior</a:t>
              </a:r>
            </a:p>
          </p:txBody>
        </p:sp>
        <p:sp>
          <p:nvSpPr>
            <p:cNvPr id="15367" name="TextBox 7"/>
            <p:cNvSpPr txBox="1">
              <a:spLocks noChangeArrowheads="1"/>
            </p:cNvSpPr>
            <p:nvPr/>
          </p:nvSpPr>
          <p:spPr bwMode="auto">
            <a:xfrm>
              <a:off x="1516481" y="5350396"/>
              <a:ext cx="3194908" cy="886916"/>
            </a:xfrm>
            <a:prstGeom prst="rect">
              <a:avLst/>
            </a:prstGeom>
            <a:noFill/>
            <a:ln w="9525">
              <a:noFill/>
              <a:miter lim="800000"/>
              <a:headEnd/>
              <a:tailEnd/>
            </a:ln>
          </p:spPr>
          <p:txBody>
            <a:bodyPr>
              <a:spAutoFit/>
            </a:bodyPr>
            <a:lstStyle/>
            <a:p>
              <a:pPr algn="ctr"/>
              <a:r>
                <a:rPr lang="en-GB" altLang="en-US" sz="2800" dirty="0"/>
                <a:t>Ancillary staff members</a:t>
              </a:r>
            </a:p>
          </p:txBody>
        </p:sp>
        <p:sp>
          <p:nvSpPr>
            <p:cNvPr id="15368" name="TextBox 8"/>
            <p:cNvSpPr txBox="1">
              <a:spLocks noChangeArrowheads="1"/>
            </p:cNvSpPr>
            <p:nvPr/>
          </p:nvSpPr>
          <p:spPr bwMode="auto">
            <a:xfrm>
              <a:off x="4217" y="4265870"/>
              <a:ext cx="3032276" cy="967480"/>
            </a:xfrm>
            <a:prstGeom prst="rect">
              <a:avLst/>
            </a:prstGeom>
            <a:noFill/>
            <a:ln w="9525">
              <a:noFill/>
              <a:miter lim="800000"/>
              <a:headEnd/>
              <a:tailEnd/>
            </a:ln>
          </p:spPr>
          <p:txBody>
            <a:bodyPr wrap="square">
              <a:spAutoFit/>
            </a:bodyPr>
            <a:lstStyle/>
            <a:p>
              <a:pPr algn="ctr"/>
              <a:r>
                <a:rPr lang="en-GB" altLang="en-US" sz="2800" dirty="0"/>
                <a:t>Learning Support Assistants</a:t>
              </a:r>
            </a:p>
          </p:txBody>
        </p:sp>
        <p:sp>
          <p:nvSpPr>
            <p:cNvPr id="15369" name="TextBox 9"/>
            <p:cNvSpPr txBox="1">
              <a:spLocks noChangeArrowheads="1"/>
            </p:cNvSpPr>
            <p:nvPr/>
          </p:nvSpPr>
          <p:spPr bwMode="auto">
            <a:xfrm>
              <a:off x="5874547" y="2367420"/>
              <a:ext cx="2986545" cy="530554"/>
            </a:xfrm>
            <a:prstGeom prst="rect">
              <a:avLst/>
            </a:prstGeom>
            <a:noFill/>
            <a:ln w="9525">
              <a:noFill/>
              <a:miter lim="800000"/>
              <a:headEnd/>
              <a:tailEnd/>
            </a:ln>
          </p:spPr>
          <p:txBody>
            <a:bodyPr wrap="square">
              <a:spAutoFit/>
            </a:bodyPr>
            <a:lstStyle/>
            <a:p>
              <a:pPr algn="ctr"/>
              <a:r>
                <a:rPr lang="en-GB" altLang="en-US" sz="2800" dirty="0"/>
                <a:t>Students</a:t>
              </a:r>
            </a:p>
          </p:txBody>
        </p:sp>
        <p:sp>
          <p:nvSpPr>
            <p:cNvPr id="15370" name="TextBox 10"/>
            <p:cNvSpPr txBox="1">
              <a:spLocks noChangeArrowheads="1"/>
            </p:cNvSpPr>
            <p:nvPr/>
          </p:nvSpPr>
          <p:spPr bwMode="auto">
            <a:xfrm>
              <a:off x="6345644" y="3091272"/>
              <a:ext cx="2865536" cy="967480"/>
            </a:xfrm>
            <a:prstGeom prst="rect">
              <a:avLst/>
            </a:prstGeom>
            <a:noFill/>
            <a:ln w="9525">
              <a:noFill/>
              <a:miter lim="800000"/>
              <a:headEnd/>
              <a:tailEnd/>
            </a:ln>
          </p:spPr>
          <p:txBody>
            <a:bodyPr wrap="square">
              <a:spAutoFit/>
            </a:bodyPr>
            <a:lstStyle/>
            <a:p>
              <a:pPr algn="ctr"/>
              <a:r>
                <a:rPr lang="en-GB" altLang="en-US" sz="2800" dirty="0"/>
                <a:t>Parents and families</a:t>
              </a:r>
            </a:p>
          </p:txBody>
        </p:sp>
        <p:sp>
          <p:nvSpPr>
            <p:cNvPr id="15371" name="TextBox 11"/>
            <p:cNvSpPr txBox="1">
              <a:spLocks noChangeArrowheads="1"/>
            </p:cNvSpPr>
            <p:nvPr/>
          </p:nvSpPr>
          <p:spPr bwMode="auto">
            <a:xfrm>
              <a:off x="6303148" y="4218878"/>
              <a:ext cx="2569817" cy="967480"/>
            </a:xfrm>
            <a:prstGeom prst="rect">
              <a:avLst/>
            </a:prstGeom>
            <a:noFill/>
            <a:ln w="9525">
              <a:noFill/>
              <a:miter lim="800000"/>
              <a:headEnd/>
              <a:tailEnd/>
            </a:ln>
          </p:spPr>
          <p:txBody>
            <a:bodyPr>
              <a:spAutoFit/>
            </a:bodyPr>
            <a:lstStyle/>
            <a:p>
              <a:pPr algn="ctr"/>
              <a:r>
                <a:rPr lang="en-GB" altLang="en-US" sz="2800" dirty="0"/>
                <a:t>Local Organisations</a:t>
              </a:r>
            </a:p>
          </p:txBody>
        </p:sp>
        <p:sp>
          <p:nvSpPr>
            <p:cNvPr id="15372" name="TextBox 13"/>
            <p:cNvSpPr txBox="1">
              <a:spLocks noChangeArrowheads="1"/>
            </p:cNvSpPr>
            <p:nvPr/>
          </p:nvSpPr>
          <p:spPr bwMode="auto">
            <a:xfrm>
              <a:off x="4941233" y="5483730"/>
              <a:ext cx="2723830" cy="486374"/>
            </a:xfrm>
            <a:prstGeom prst="rect">
              <a:avLst/>
            </a:prstGeom>
            <a:noFill/>
            <a:ln w="9525">
              <a:noFill/>
              <a:miter lim="800000"/>
              <a:headEnd/>
              <a:tailEnd/>
            </a:ln>
          </p:spPr>
          <p:txBody>
            <a:bodyPr>
              <a:spAutoFit/>
            </a:bodyPr>
            <a:lstStyle/>
            <a:p>
              <a:pPr algn="ctr"/>
              <a:r>
                <a:rPr lang="en-GB" altLang="en-US" sz="2800" dirty="0"/>
                <a:t>Residents</a:t>
              </a:r>
            </a:p>
          </p:txBody>
        </p:sp>
        <p:pic>
          <p:nvPicPr>
            <p:cNvPr id="13" name="Picture 5" descr="Image of people sitting around a meeting tab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2167" y="2565331"/>
              <a:ext cx="3527898" cy="2550018"/>
            </a:xfrm>
            <a:prstGeom prst="rect">
              <a:avLst/>
            </a:prstGeom>
            <a:noFill/>
            <a:ln w="9525">
              <a:noFill/>
              <a:miter lim="800000"/>
              <a:headEnd/>
              <a:tailEnd/>
            </a:ln>
          </p:spPr>
        </p:pic>
      </p:grpSp>
      <p:sp>
        <p:nvSpPr>
          <p:cNvPr id="16" name="Slide Number Placeholder 15"/>
          <p:cNvSpPr>
            <a:spLocks noGrp="1"/>
          </p:cNvSpPr>
          <p:nvPr>
            <p:ph type="sldNum" sz="quarter" idx="12"/>
          </p:nvPr>
        </p:nvSpPr>
        <p:spPr/>
        <p:txBody>
          <a:bodyPr/>
          <a:lstStyle/>
          <a:p>
            <a:pPr>
              <a:defRPr/>
            </a:pPr>
            <a:fld id="{F4E541C9-7991-4BDF-BF58-D79D1ADC8D5A}" type="slidenum">
              <a:rPr lang="en-GB" smtClean="0"/>
              <a:pPr>
                <a:defRPr/>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2339" y="5432"/>
            <a:ext cx="8229600" cy="1143000"/>
          </a:xfrm>
        </p:spPr>
        <p:txBody>
          <a:bodyPr/>
          <a:lstStyle/>
          <a:p>
            <a:r>
              <a:rPr lang="en-GB" altLang="en-US" b="1" noProof="0" dirty="0"/>
              <a:t>The Developmental Model</a:t>
            </a:r>
          </a:p>
        </p:txBody>
      </p:sp>
      <p:pic>
        <p:nvPicPr>
          <p:cNvPr id="11" name="Picture 4" descr="The diagram shows the developmental model adopted in Malta which consists of:&#10;Vision (involvement and engagement of stakeholders), plan (identify, analyses and propose actions), implement and monitor the evaluate and review."/>
          <p:cNvPicPr>
            <a:picLocks noChangeAspect="1" noChangeArrowheads="1"/>
          </p:cNvPicPr>
          <p:nvPr/>
        </p:nvPicPr>
        <p:blipFill>
          <a:blip r:embed="rId3" cstate="print"/>
          <a:srcRect/>
          <a:stretch>
            <a:fillRect/>
          </a:stretch>
        </p:blipFill>
        <p:spPr bwMode="auto">
          <a:xfrm>
            <a:off x="1835150" y="1600200"/>
            <a:ext cx="5456238" cy="4525963"/>
          </a:xfrm>
          <a:prstGeom prst="rect">
            <a:avLst/>
          </a:prstGeom>
          <a:noFill/>
          <a:ln w="9525">
            <a:noFill/>
            <a:miter lim="800000"/>
            <a:headEnd/>
            <a:tailEnd/>
          </a:ln>
        </p:spPr>
      </p:pic>
      <p:sp>
        <p:nvSpPr>
          <p:cNvPr id="5" name="Rectangle 4" descr="Development of Concepts of priority areas in consultation with different stakeholders. &#10;"/>
          <p:cNvSpPr/>
          <p:nvPr/>
        </p:nvSpPr>
        <p:spPr>
          <a:xfrm>
            <a:off x="7380312" y="1340768"/>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dirty="0">
              <a:solidFill>
                <a:schemeClr val="tx1"/>
              </a:solidFill>
            </a:endParaRPr>
          </a:p>
          <a:p>
            <a:r>
              <a:rPr lang="en-GB" sz="1050" b="1" dirty="0">
                <a:solidFill>
                  <a:schemeClr val="tx1"/>
                </a:solidFill>
              </a:rPr>
              <a:t>Development of concepts of priority areas in consultation with different stakeholders. </a:t>
            </a:r>
          </a:p>
          <a:p>
            <a:pPr algn="ctr"/>
            <a:endParaRPr lang="en-GB" dirty="0"/>
          </a:p>
        </p:txBody>
      </p:sp>
      <p:sp>
        <p:nvSpPr>
          <p:cNvPr id="8" name="Rectangle 7"/>
          <p:cNvSpPr/>
          <p:nvPr/>
        </p:nvSpPr>
        <p:spPr>
          <a:xfrm>
            <a:off x="7452320" y="5301208"/>
            <a:ext cx="15121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Working Groups developing action plans </a:t>
            </a:r>
          </a:p>
        </p:txBody>
      </p:sp>
      <p:sp>
        <p:nvSpPr>
          <p:cNvPr id="9" name="Rectangle 8"/>
          <p:cNvSpPr/>
          <p:nvPr/>
        </p:nvSpPr>
        <p:spPr>
          <a:xfrm>
            <a:off x="178966" y="5301208"/>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Education for All project in 2 primary schools from 2 Colleges in Malta and 1 in Gozo</a:t>
            </a:r>
          </a:p>
        </p:txBody>
      </p:sp>
      <p:sp>
        <p:nvSpPr>
          <p:cNvPr id="10" name="Rectangle 9"/>
          <p:cNvSpPr/>
          <p:nvPr/>
        </p:nvSpPr>
        <p:spPr>
          <a:xfrm>
            <a:off x="107504" y="1412776"/>
            <a:ext cx="17281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Evaluation and reviewing of project</a:t>
            </a:r>
            <a:endParaRPr lang="en-GB" sz="1400" dirty="0"/>
          </a:p>
        </p:txBody>
      </p:sp>
      <p:sp>
        <p:nvSpPr>
          <p:cNvPr id="12" name="Slide Number Placeholder 11"/>
          <p:cNvSpPr>
            <a:spLocks noGrp="1"/>
          </p:cNvSpPr>
          <p:nvPr>
            <p:ph type="sldNum" sz="quarter" idx="12"/>
          </p:nvPr>
        </p:nvSpPr>
        <p:spPr/>
        <p:txBody>
          <a:bodyPr/>
          <a:lstStyle/>
          <a:p>
            <a:pPr>
              <a:defRPr/>
            </a:pPr>
            <a:fld id="{F4E541C9-7991-4BDF-BF58-D79D1ADC8D5A}" type="slidenum">
              <a:rPr lang="en-GB" smtClean="0"/>
              <a:pPr>
                <a:defRPr/>
              </a:pP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620688"/>
            <a:ext cx="8208912" cy="796950"/>
          </a:xfrm>
        </p:spPr>
        <p:txBody>
          <a:bodyPr>
            <a:normAutofit fontScale="90000"/>
          </a:bodyPr>
          <a:lstStyle/>
          <a:p>
            <a:pPr algn="ctr"/>
            <a:r>
              <a:rPr lang="en-GB" sz="3200" noProof="0" dirty="0">
                <a:solidFill>
                  <a:schemeClr val="tx1"/>
                </a:solidFill>
              </a:rPr>
              <a:t>Recommendation: creating conceptual clarity around the concept of inclusion </a:t>
            </a:r>
          </a:p>
        </p:txBody>
      </p:sp>
      <p:sp>
        <p:nvSpPr>
          <p:cNvPr id="2" name="Content Placeholder 1"/>
          <p:cNvSpPr>
            <a:spLocks noGrp="1"/>
          </p:cNvSpPr>
          <p:nvPr>
            <p:ph idx="1"/>
          </p:nvPr>
        </p:nvSpPr>
        <p:spPr>
          <a:xfrm>
            <a:off x="755576" y="1844824"/>
            <a:ext cx="8064896" cy="4176464"/>
          </a:xfrm>
        </p:spPr>
        <p:txBody>
          <a:bodyPr>
            <a:normAutofit fontScale="92500"/>
          </a:bodyPr>
          <a:lstStyle/>
          <a:p>
            <a:pPr>
              <a:spcBef>
                <a:spcPts val="1200"/>
              </a:spcBef>
              <a:spcAft>
                <a:spcPts val="1200"/>
              </a:spcAft>
              <a:buNone/>
            </a:pPr>
            <a:r>
              <a:rPr lang="en-GB" sz="3200" noProof="0" dirty="0"/>
              <a:t>From </a:t>
            </a:r>
          </a:p>
          <a:p>
            <a:pPr>
              <a:spcBef>
                <a:spcPts val="1200"/>
              </a:spcBef>
              <a:spcAft>
                <a:spcPts val="1200"/>
              </a:spcAft>
              <a:buNone/>
            </a:pPr>
            <a:r>
              <a:rPr lang="en-GB" sz="3200" noProof="0" dirty="0"/>
              <a:t>Special Needs</a:t>
            </a:r>
          </a:p>
          <a:p>
            <a:pPr>
              <a:spcBef>
                <a:spcPts val="1200"/>
              </a:spcBef>
              <a:spcAft>
                <a:spcPts val="1200"/>
              </a:spcAft>
              <a:buNone/>
            </a:pPr>
            <a:r>
              <a:rPr lang="en-GB" sz="2800" noProof="0" dirty="0">
                <a:solidFill>
                  <a:srgbClr val="FF9933"/>
                </a:solidFill>
              </a:rPr>
              <a:t>		 Education for All</a:t>
            </a:r>
          </a:p>
          <a:p>
            <a:pPr>
              <a:spcBef>
                <a:spcPts val="1200"/>
              </a:spcBef>
              <a:spcAft>
                <a:spcPts val="1200"/>
              </a:spcAft>
              <a:buNone/>
            </a:pPr>
            <a:r>
              <a:rPr lang="en-GB" sz="3200" noProof="0" dirty="0"/>
              <a:t>Learners with Special Needs</a:t>
            </a:r>
            <a:r>
              <a:rPr lang="en-GB" sz="3200" noProof="0" dirty="0">
                <a:solidFill>
                  <a:srgbClr val="FF9933"/>
                </a:solidFill>
              </a:rPr>
              <a:t> </a:t>
            </a:r>
          </a:p>
          <a:p>
            <a:pPr>
              <a:spcBef>
                <a:spcPts val="1200"/>
              </a:spcBef>
              <a:spcAft>
                <a:spcPts val="1200"/>
              </a:spcAft>
              <a:buNone/>
            </a:pPr>
            <a:r>
              <a:rPr lang="en-GB" sz="2800" noProof="0" dirty="0">
                <a:solidFill>
                  <a:srgbClr val="FF9933"/>
                </a:solidFill>
              </a:rPr>
              <a:t>		 All Learners</a:t>
            </a:r>
            <a:endParaRPr lang="en-GB" noProof="0" dirty="0">
              <a:solidFill>
                <a:srgbClr val="FF9933"/>
              </a:solidFill>
            </a:endParaRPr>
          </a:p>
          <a:p>
            <a:pPr>
              <a:spcBef>
                <a:spcPts val="1200"/>
              </a:spcBef>
              <a:spcAft>
                <a:spcPts val="1200"/>
              </a:spcAft>
              <a:buNone/>
            </a:pPr>
            <a:r>
              <a:rPr lang="en-GB" noProof="0" dirty="0">
                <a:solidFill>
                  <a:srgbClr val="FF9933"/>
                </a:solidFill>
              </a:rPr>
              <a:t>Knowing &amp; addressing the needs of all</a:t>
            </a:r>
            <a:r>
              <a:rPr lang="en-GB" baseline="0" noProof="0" dirty="0">
                <a:solidFill>
                  <a:srgbClr val="FF9933"/>
                </a:solidFill>
              </a:rPr>
              <a:t> </a:t>
            </a:r>
            <a:r>
              <a:rPr lang="en-GB" noProof="0" dirty="0">
                <a:solidFill>
                  <a:srgbClr val="FF9933"/>
                </a:solidFill>
              </a:rPr>
              <a:t>learners</a:t>
            </a:r>
            <a:endParaRPr lang="en-GB" noProof="0" dirty="0"/>
          </a:p>
        </p:txBody>
      </p:sp>
      <p:sp>
        <p:nvSpPr>
          <p:cNvPr id="5" name="Right Arrow 4" descr="Arrow from special needs to Education for All"/>
          <p:cNvSpPr/>
          <p:nvPr/>
        </p:nvSpPr>
        <p:spPr>
          <a:xfrm>
            <a:off x="971600" y="342900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ight Arrow 5" descr="Arrow from Learners with Special Needs to All Learners"/>
          <p:cNvSpPr/>
          <p:nvPr/>
        </p:nvSpPr>
        <p:spPr>
          <a:xfrm>
            <a:off x="971600" y="4896933"/>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p:txBody>
          <a:bodyPr/>
          <a:lstStyle/>
          <a:p>
            <a:pPr>
              <a:defRPr/>
            </a:pPr>
            <a:fld id="{F4E541C9-7991-4BDF-BF58-D79D1ADC8D5A}" type="slidenum">
              <a:rPr lang="en-GB" smtClean="0"/>
              <a:pPr>
                <a:defRPr/>
              </a:pPr>
              <a:t>9</a:t>
            </a:fld>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TotalTime>
  <Words>1776</Words>
  <Application>Microsoft Office PowerPoint</Application>
  <PresentationFormat>On-screen Show (4:3)</PresentationFormat>
  <Paragraphs>266</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Lucida Sans Unicode</vt:lpstr>
      <vt:lpstr>Times New Roman</vt:lpstr>
      <vt:lpstr>Verdana</vt:lpstr>
      <vt:lpstr>Wingdings 2</vt:lpstr>
      <vt:lpstr>Wingdings 3</vt:lpstr>
      <vt:lpstr>1_Concourse</vt:lpstr>
      <vt:lpstr>Concourse</vt:lpstr>
      <vt:lpstr>2_Concourse</vt:lpstr>
      <vt:lpstr>Education For All</vt:lpstr>
      <vt:lpstr>Education for All (1)</vt:lpstr>
      <vt:lpstr> Results</vt:lpstr>
      <vt:lpstr>Recommendations</vt:lpstr>
      <vt:lpstr>Implementation of Recommendations</vt:lpstr>
      <vt:lpstr>Education for All guiding principle </vt:lpstr>
      <vt:lpstr>Education for All adopts a whole school approach philosophy</vt:lpstr>
      <vt:lpstr>The Developmental Model</vt:lpstr>
      <vt:lpstr>Recommendation: creating conceptual clarity around the concept of inclusion </vt:lpstr>
      <vt:lpstr>Development of Other Recommendations </vt:lpstr>
      <vt:lpstr>Priority Areas emerging from recommendations and Stakeholders</vt:lpstr>
      <vt:lpstr>Priority Area: Leadership and Good Governance </vt:lpstr>
      <vt:lpstr>Priority Area: Positive Learning Communities </vt:lpstr>
      <vt:lpstr>Priority Area: Enhancing a culture of internal review and research</vt:lpstr>
      <vt:lpstr>Cooperative and Collaborative Learning</vt:lpstr>
      <vt:lpstr>Class/School/College Support</vt:lpstr>
      <vt:lpstr> Educators </vt:lpstr>
      <vt:lpstr>Action Research</vt:lpstr>
      <vt:lpstr>In conclusion</vt:lpstr>
      <vt:lpstr>Thank you</vt:lpstr>
    </vt:vector>
  </TitlesOfParts>
  <Company>Government of Malta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for All</dc:title>
  <dc:subject>Raising the Achievement of all Learners in Inclusive Education</dc:subject>
  <dc:creator>Malta</dc:creator>
  <cp:revision>344</cp:revision>
  <dcterms:created xsi:type="dcterms:W3CDTF">2015-06-23T06:52:59Z</dcterms:created>
  <dcterms:modified xsi:type="dcterms:W3CDTF">2018-08-10T12:06:55Z</dcterms:modified>
</cp:coreProperties>
</file>