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315" r:id="rId2"/>
    <p:sldId id="259" r:id="rId3"/>
    <p:sldId id="269" r:id="rId4"/>
    <p:sldId id="314" r:id="rId5"/>
    <p:sldId id="325" r:id="rId6"/>
    <p:sldId id="316" r:id="rId7"/>
    <p:sldId id="317" r:id="rId8"/>
    <p:sldId id="318" r:id="rId9"/>
    <p:sldId id="319" r:id="rId10"/>
    <p:sldId id="326" r:id="rId11"/>
    <p:sldId id="323" r:id="rId12"/>
    <p:sldId id="321" r:id="rId13"/>
    <p:sldId id="322" r:id="rId14"/>
    <p:sldId id="324" r:id="rId15"/>
    <p:sldId id="310" r:id="rId16"/>
    <p:sldId id="281" r:id="rId17"/>
    <p:sldId id="282" r:id="rId18"/>
    <p:sldId id="313" r:id="rId19"/>
    <p:sldId id="280" r:id="rId20"/>
    <p:sldId id="312" r:id="rId21"/>
  </p:sldIdLst>
  <p:sldSz cx="12244388" cy="6838950"/>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15:clr>
            <a:srgbClr val="A4A3A4"/>
          </p15:clr>
        </p15:guide>
        <p15:guide id="2" pos="5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ula Kefallinou" initials="AK" lastIdx="13"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C43"/>
    <a:srgbClr val="1219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9" autoAdjust="0"/>
    <p:restoredTop sz="86408" autoAdjust="0"/>
  </p:normalViewPr>
  <p:slideViewPr>
    <p:cSldViewPr snapToGrid="0" snapToObjects="1">
      <p:cViewPr varScale="1">
        <p:scale>
          <a:sx n="113" d="100"/>
          <a:sy n="113" d="100"/>
        </p:scale>
        <p:origin x="138" y="432"/>
      </p:cViewPr>
      <p:guideLst>
        <p:guide orient="horz"/>
        <p:guide pos="536"/>
      </p:guideLst>
    </p:cSldViewPr>
  </p:slideViewPr>
  <p:outlineViewPr>
    <p:cViewPr>
      <p:scale>
        <a:sx n="33" d="100"/>
        <a:sy n="33" d="100"/>
      </p:scale>
      <p:origin x="0" y="-4458"/>
    </p:cViewPr>
  </p:outlineViewPr>
  <p:notesTextViewPr>
    <p:cViewPr>
      <p:scale>
        <a:sx n="100" d="100"/>
        <a:sy n="100" d="100"/>
      </p:scale>
      <p:origin x="0" y="-318"/>
    </p:cViewPr>
  </p:notesTextViewPr>
  <p:sorterViewPr>
    <p:cViewPr>
      <p:scale>
        <a:sx n="154" d="100"/>
        <a:sy n="154" d="100"/>
      </p:scale>
      <p:origin x="0" y="1280"/>
    </p:cViewPr>
  </p:sorterViewPr>
  <p:notesViewPr>
    <p:cSldViewPr snapToGrid="0" snapToObjects="1">
      <p:cViewPr varScale="1">
        <p:scale>
          <a:sx n="113" d="100"/>
          <a:sy n="113" d="100"/>
        </p:scale>
        <p:origin x="449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F69744-5CB7-F347-801B-F9971479CE59}" type="datetimeFigureOut">
              <a:rPr lang="en-US" smtClean="0"/>
              <a:t>8/10/2018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84CDD2-A756-8840-BED3-1A8FE8831A25}" type="slidenum">
              <a:rPr lang="en-US" smtClean="0"/>
              <a:t>‹#›</a:t>
            </a:fld>
            <a:endParaRPr lang="en-US" dirty="0"/>
          </a:p>
        </p:txBody>
      </p:sp>
    </p:spTree>
    <p:extLst>
      <p:ext uri="{BB962C8B-B14F-4D97-AF65-F5344CB8AC3E}">
        <p14:creationId xmlns:p14="http://schemas.microsoft.com/office/powerpoint/2010/main" val="517031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7C0A4F12-6058-0144-B533-C3C8910AFECC}" type="datetimeFigureOut">
              <a:rPr lang="en-US"/>
              <a:pPr>
                <a:defRPr/>
              </a:pPr>
              <a:t>8/10/2018</a:t>
            </a:fld>
            <a:endParaRPr lang="en-US" dirty="0"/>
          </a:p>
        </p:txBody>
      </p:sp>
      <p:sp>
        <p:nvSpPr>
          <p:cNvPr id="4" name="Slide Image Placeholder 3"/>
          <p:cNvSpPr>
            <a:spLocks noGrp="1" noRot="1" noChangeAspect="1"/>
          </p:cNvSpPr>
          <p:nvPr>
            <p:ph type="sldImg" idx="2"/>
          </p:nvPr>
        </p:nvSpPr>
        <p:spPr>
          <a:xfrm>
            <a:off x="360363" y="685800"/>
            <a:ext cx="613727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3272C5D-4604-184E-A73E-1DFDFBDAD8B3}" type="slidenum">
              <a:rPr lang="en-US"/>
              <a:pPr>
                <a:defRPr/>
              </a:pPr>
              <a:t>‹#›</a:t>
            </a:fld>
            <a:endParaRPr lang="en-US" dirty="0"/>
          </a:p>
        </p:txBody>
      </p:sp>
    </p:spTree>
    <p:extLst>
      <p:ext uri="{BB962C8B-B14F-4D97-AF65-F5344CB8AC3E}">
        <p14:creationId xmlns:p14="http://schemas.microsoft.com/office/powerpoint/2010/main" val="333903085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Inclusive Education and Raising Achievement: the project conceptual framework</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a:t>
            </a:fld>
            <a:endParaRPr lang="en-US" dirty="0"/>
          </a:p>
        </p:txBody>
      </p:sp>
    </p:spTree>
    <p:extLst>
      <p:ext uri="{BB962C8B-B14F-4D97-AF65-F5344CB8AC3E}">
        <p14:creationId xmlns:p14="http://schemas.microsoft.com/office/powerpoint/2010/main" val="2444299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noProof="0" dirty="0"/>
              <a:t>Inclusion</a:t>
            </a:r>
          </a:p>
          <a:p>
            <a:pPr>
              <a:spcAft>
                <a:spcPts val="598"/>
              </a:spcAft>
            </a:pPr>
            <a:r>
              <a:rPr lang="en-GB" noProof="0" dirty="0"/>
              <a:t>‘Inclusion’ is used and understood in a variety of ways and contexts: </a:t>
            </a:r>
          </a:p>
          <a:p>
            <a:pPr marL="457200" indent="-457200">
              <a:spcAft>
                <a:spcPts val="598"/>
              </a:spcAft>
              <a:buAutoNum type="arabicPeriod"/>
            </a:pPr>
            <a:r>
              <a:rPr lang="en-GB" noProof="0" dirty="0"/>
              <a:t>Inclusion as </a:t>
            </a:r>
            <a:r>
              <a:rPr lang="en-GB" b="1" noProof="0" dirty="0"/>
              <a:t>the placement </a:t>
            </a:r>
            <a:r>
              <a:rPr lang="en-GB" noProof="0" dirty="0"/>
              <a:t>of learners with disabilities in mainstream classrooms</a:t>
            </a:r>
          </a:p>
          <a:p>
            <a:pPr marL="457200" indent="-457200">
              <a:spcAft>
                <a:spcPts val="598"/>
              </a:spcAft>
              <a:buAutoNum type="arabicPeriod"/>
            </a:pPr>
            <a:r>
              <a:rPr lang="en-GB" noProof="0" dirty="0"/>
              <a:t>Inclusion as meeting the social/academic needs of </a:t>
            </a:r>
            <a:r>
              <a:rPr lang="en-GB" b="1" noProof="0" dirty="0"/>
              <a:t>learners with disabilities</a:t>
            </a:r>
          </a:p>
          <a:p>
            <a:pPr marL="457200" indent="-457200">
              <a:spcAft>
                <a:spcPts val="598"/>
              </a:spcAft>
              <a:buAutoNum type="arabicPeriod"/>
            </a:pPr>
            <a:r>
              <a:rPr lang="en-GB" noProof="0" dirty="0"/>
              <a:t>Inclusion as meeting the social/academic needs of </a:t>
            </a:r>
            <a:r>
              <a:rPr lang="en-GB" b="1" noProof="0" dirty="0"/>
              <a:t>all learners</a:t>
            </a:r>
          </a:p>
          <a:p>
            <a:pPr marL="457200" indent="-457200">
              <a:spcAft>
                <a:spcPts val="598"/>
              </a:spcAft>
              <a:buAutoNum type="arabicPeriod"/>
            </a:pPr>
            <a:r>
              <a:rPr lang="en-GB" noProof="0" dirty="0"/>
              <a:t>Inclusion as the creation of </a:t>
            </a:r>
            <a:r>
              <a:rPr lang="en-GB" b="1" noProof="0" dirty="0"/>
              <a:t>communities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solidFill>
                  <a:schemeClr val="bg1"/>
                </a:solidFill>
              </a:rPr>
              <a:t>(Göransson &amp; Nilholm 2014)</a:t>
            </a:r>
            <a:endParaRPr lang="de-DE" dirty="0">
              <a:solidFill>
                <a:schemeClr val="bg1"/>
              </a:solidFill>
            </a:endParaRPr>
          </a:p>
          <a:p>
            <a:r>
              <a:rPr lang="en-GB" dirty="0"/>
              <a:t>Our learning increased with</a:t>
            </a:r>
            <a:r>
              <a:rPr lang="en-GB" baseline="0" dirty="0"/>
              <a:t> t</a:t>
            </a:r>
            <a:r>
              <a:rPr lang="en-GB" dirty="0"/>
              <a:t>he first output – literature review.</a:t>
            </a:r>
            <a:r>
              <a:rPr lang="en-GB" baseline="0" dirty="0"/>
              <a:t> T</a:t>
            </a:r>
            <a:r>
              <a:rPr lang="en-GB" dirty="0"/>
              <a:t>his made ref to the work of </a:t>
            </a:r>
            <a:r>
              <a:rPr lang="en-US" dirty="0">
                <a:solidFill>
                  <a:schemeClr val="bg1"/>
                </a:solidFill>
              </a:rPr>
              <a:t>Göransson</a:t>
            </a:r>
            <a:r>
              <a:rPr lang="en-GB" dirty="0"/>
              <a:t> and Nilholm </a:t>
            </a:r>
            <a:r>
              <a:rPr lang="en-GB" baseline="0" dirty="0"/>
              <a:t>who outlined different understandings of inclusion – from placement of learners with disabilities –through meeting social and academic needs to the creation of communities. It is i</a:t>
            </a:r>
            <a:r>
              <a:rPr lang="en-GB" dirty="0"/>
              <a:t>mportant</a:t>
            </a:r>
            <a:r>
              <a:rPr lang="en-GB" baseline="0" dirty="0"/>
              <a:t> to stress here that</a:t>
            </a:r>
            <a:r>
              <a:rPr lang="en-GB" dirty="0"/>
              <a:t> while the project focused on RA and was not about inclusion in itself… it was very much about creating communities.</a:t>
            </a:r>
            <a:r>
              <a:rPr lang="en-GB" baseline="0" dirty="0"/>
              <a:t> This understanding of inclusion then seemed to bring together these two key parts of the project – that </a:t>
            </a:r>
            <a:r>
              <a:rPr lang="en-GB" dirty="0"/>
              <a:t>making everyone feel valued and feel a sense of belonging</a:t>
            </a:r>
            <a:r>
              <a:rPr lang="en-GB" baseline="0" dirty="0"/>
              <a:t> </a:t>
            </a:r>
            <a:r>
              <a:rPr lang="en-GB" dirty="0"/>
              <a:t>gives</a:t>
            </a:r>
            <a:r>
              <a:rPr lang="en-GB" baseline="0" dirty="0"/>
              <a:t> learners and staff alike the feeling of security which allows learning to take place</a:t>
            </a:r>
            <a:r>
              <a:rPr lang="en-GB" dirty="0"/>
              <a:t>…</a:t>
            </a:r>
            <a:endParaRPr lang="en-GB" dirty="0"/>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10</a:t>
            </a:fld>
            <a:endParaRPr lang="en-US" dirty="0"/>
          </a:p>
        </p:txBody>
      </p:sp>
    </p:spTree>
    <p:extLst>
      <p:ext uri="{BB962C8B-B14F-4D97-AF65-F5344CB8AC3E}">
        <p14:creationId xmlns:p14="http://schemas.microsoft.com/office/powerpoint/2010/main" val="1161914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Inclusive Education and Raising Achievement</a:t>
            </a:r>
          </a:p>
          <a:p>
            <a:r>
              <a:rPr lang="en-GB" noProof="0" dirty="0"/>
              <a:t>Inclusive education as an organising principle or ‘mega strategy’: </a:t>
            </a:r>
          </a:p>
          <a:p>
            <a:r>
              <a:rPr lang="en-GB" noProof="0" dirty="0"/>
              <a:t>Diversity in the classroom increases capability and provides: </a:t>
            </a:r>
          </a:p>
          <a:p>
            <a:pPr marL="1254900" lvl="2" indent="-455920">
              <a:buFont typeface="Arial" charset="0"/>
              <a:buChar char="•"/>
            </a:pPr>
            <a:r>
              <a:rPr lang="en-GB" sz="2800" noProof="0" dirty="0"/>
              <a:t>more equitable opportunities for all learners to participate, to raise their achievement and experience success</a:t>
            </a:r>
          </a:p>
          <a:p>
            <a:pPr marL="1254900" lvl="2" indent="-455920">
              <a:buFont typeface="Arial" charset="0"/>
              <a:buChar char="•"/>
            </a:pPr>
            <a:r>
              <a:rPr lang="en-GB" sz="2800" noProof="0" dirty="0"/>
              <a:t>more authentic outcomes for life (including personal and social) through flexible organisation, curriculum and assessment and learner-centred teaching.</a:t>
            </a:r>
          </a:p>
          <a:p>
            <a:pPr marL="0" marR="0" indent="0" algn="l" defTabSz="457200" rtl="0" eaLnBrk="0" fontAlgn="base" latinLnBrk="0" hangingPunct="0">
              <a:lnSpc>
                <a:spcPct val="100000"/>
              </a:lnSpc>
              <a:spcBef>
                <a:spcPct val="30000"/>
              </a:spcBef>
              <a:spcAft>
                <a:spcPct val="0"/>
              </a:spcAft>
              <a:buClrTx/>
              <a:buSzTx/>
              <a:buFontTx/>
              <a:buNone/>
              <a:tabLst/>
              <a:defRPr/>
            </a:pPr>
            <a:r>
              <a:rPr lang="en-GB" dirty="0"/>
              <a:t>So</a:t>
            </a:r>
            <a:r>
              <a:rPr lang="en-GB" baseline="0" dirty="0"/>
              <a:t> to continue this thinking – an </a:t>
            </a:r>
            <a:r>
              <a:rPr lang="en-GB" dirty="0"/>
              <a:t>important part of</a:t>
            </a:r>
            <a:r>
              <a:rPr lang="en-GB" baseline="0" dirty="0"/>
              <a:t> this </a:t>
            </a:r>
            <a:r>
              <a:rPr lang="en-GB" dirty="0"/>
              <a:t>relationship between inclusion and</a:t>
            </a:r>
            <a:r>
              <a:rPr lang="en-GB" baseline="0" dirty="0"/>
              <a:t> RA –is recognising inclusion as an organising principle underpinning all policy and practice - in effect as a ‘mega strategy for RA (Mitchell) </a:t>
            </a:r>
          </a:p>
          <a:p>
            <a:pPr marL="0" marR="0" indent="0" algn="l" defTabSz="457200" rtl="0" eaLnBrk="0" fontAlgn="base" latinLnBrk="0" hangingPunct="0">
              <a:lnSpc>
                <a:spcPct val="100000"/>
              </a:lnSpc>
              <a:spcBef>
                <a:spcPct val="30000"/>
              </a:spcBef>
              <a:spcAft>
                <a:spcPct val="0"/>
              </a:spcAft>
              <a:buClrTx/>
              <a:buSzTx/>
              <a:buFontTx/>
              <a:buNone/>
              <a:tabLst/>
              <a:defRPr/>
            </a:pPr>
            <a:r>
              <a:rPr lang="en-GB" baseline="0" dirty="0"/>
              <a:t>As well as enhancing learning through security and belonging – educating all learners together in diverse classrooms also provides more equitable opportunities for all learners to participate and experience success and potentially achieve more authentic outcomes for life through flexible organisation, curriculum, assessment and learner-centred teaching. Such inclusive practice can also extend to informal and non formal learning in school and in the community beyond – with opportunities for all learners</a:t>
            </a:r>
            <a:endParaRPr lang="en-GB" dirty="0"/>
          </a:p>
        </p:txBody>
      </p:sp>
      <p:sp>
        <p:nvSpPr>
          <p:cNvPr id="4" name="Slide Number Placeholder 3"/>
          <p:cNvSpPr>
            <a:spLocks noGrp="1"/>
          </p:cNvSpPr>
          <p:nvPr>
            <p:ph type="sldNum" sz="quarter" idx="10"/>
          </p:nvPr>
        </p:nvSpPr>
        <p:spPr/>
        <p:txBody>
          <a:bodyPr/>
          <a:lstStyle/>
          <a:p>
            <a:fld id="{3D6DC0D2-98C6-AF4B-8781-E4D470DBB40B}" type="slidenum">
              <a:rPr lang="en-US" smtClean="0"/>
              <a:t>11</a:t>
            </a:fld>
            <a:endParaRPr lang="en-US" dirty="0"/>
          </a:p>
        </p:txBody>
      </p:sp>
    </p:spTree>
    <p:extLst>
      <p:ext uri="{BB962C8B-B14F-4D97-AF65-F5344CB8AC3E}">
        <p14:creationId xmlns:p14="http://schemas.microsoft.com/office/powerpoint/2010/main" val="137371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noProof="0" dirty="0"/>
              <a:t>Who will be the better driver?</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noProof="0" dirty="0"/>
              <a:t>A quiet country road with no traffic vs. A busy junction with five lanes of traffic</a:t>
            </a:r>
          </a:p>
          <a:p>
            <a:r>
              <a:rPr lang="en-GB" dirty="0"/>
              <a:t>And</a:t>
            </a:r>
            <a:r>
              <a:rPr lang="en-GB" baseline="0" dirty="0"/>
              <a:t> just to reinforce the point about increasing school capacity by including all learners, we found this analogy helpful. If I learn to drive on a quiet road with no problems – I’ll probably do fine – maybe getting the hang of the practice pretty well but – in the absence of any challenges my improvement is likely to be limited. If I drive on a busy road and encounter many different situations and experiences – it may be a touch stressful, especially at first – but I will develop a different skill set and be equipped to deal with many more </a:t>
            </a:r>
            <a:r>
              <a:rPr lang="en-GB" dirty="0"/>
              <a:t>challenges </a:t>
            </a:r>
            <a:r>
              <a:rPr lang="en-GB" dirty="0"/>
              <a:t>–</a:t>
            </a:r>
            <a:r>
              <a:rPr lang="en-GB" dirty="0"/>
              <a:t> </a:t>
            </a:r>
            <a:r>
              <a:rPr lang="en-GB" baseline="0" dirty="0"/>
              <a:t>the same might be said of teaching…</a:t>
            </a:r>
            <a:endParaRPr lang="en-GB" dirty="0"/>
          </a:p>
        </p:txBody>
      </p:sp>
      <p:sp>
        <p:nvSpPr>
          <p:cNvPr id="4" name="Slide Number Placeholder 3"/>
          <p:cNvSpPr>
            <a:spLocks noGrp="1"/>
          </p:cNvSpPr>
          <p:nvPr>
            <p:ph type="sldNum" sz="quarter" idx="10"/>
          </p:nvPr>
        </p:nvSpPr>
        <p:spPr/>
        <p:txBody>
          <a:bodyPr/>
          <a:lstStyle/>
          <a:p>
            <a:fld id="{3D6DC0D2-98C6-AF4B-8781-E4D470DBB40B}" type="slidenum">
              <a:rPr lang="en-US" smtClean="0"/>
              <a:t>12</a:t>
            </a:fld>
            <a:endParaRPr lang="en-US" dirty="0"/>
          </a:p>
        </p:txBody>
      </p:sp>
    </p:spTree>
    <p:extLst>
      <p:ext uri="{BB962C8B-B14F-4D97-AF65-F5344CB8AC3E}">
        <p14:creationId xmlns:p14="http://schemas.microsoft.com/office/powerpoint/2010/main" val="227373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noProof="0" dirty="0">
                <a:latin typeface="Calibri" charset="0"/>
              </a:rPr>
              <a:t>Equality vs. Equity</a:t>
            </a:r>
            <a:endParaRPr lang="en-GB" sz="1200" dirty="0">
              <a:latin typeface="Calibri" charset="0"/>
            </a:endParaRPr>
          </a:p>
          <a:p>
            <a:r>
              <a:rPr lang="en-GB" sz="1200" dirty="0">
                <a:latin typeface="Calibri" charset="0"/>
              </a:rPr>
              <a:t>We also felt that these images helped to convey one of our key messages about equity…</a:t>
            </a:r>
            <a:endParaRPr lang="en-GB" sz="1200" dirty="0"/>
          </a:p>
          <a:p>
            <a:r>
              <a:rPr lang="en-GB" sz="1200" dirty="0"/>
              <a:t>In the first image, it is assumed that everyone will benefit from ‘common’ /the same support. This illustrates equal opportunities</a:t>
            </a:r>
            <a:r>
              <a:rPr lang="en-GB" sz="1200" baseline="0" dirty="0"/>
              <a:t> – but the little guy still cant see the game!</a:t>
            </a:r>
            <a:endParaRPr lang="en-GB" sz="1200" dirty="0"/>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dirty="0">
                <a:solidFill>
                  <a:srgbClr val="19215C"/>
                </a:solidFill>
              </a:rPr>
              <a:t>In the second image, individuals receive different support to give them equitable access to the game. This illustrates equitable opportunity</a:t>
            </a:r>
            <a:r>
              <a:rPr lang="en-GB" sz="1200" baseline="0" dirty="0">
                <a:solidFill>
                  <a:srgbClr val="19215C"/>
                </a:solidFill>
              </a:rPr>
              <a:t> provided by different sized boxes - everyone can see.</a:t>
            </a:r>
            <a:endParaRPr lang="en-GB" sz="1200" dirty="0"/>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dirty="0"/>
              <a:t>However,</a:t>
            </a:r>
            <a:r>
              <a:rPr lang="en-GB" sz="1200" baseline="0" dirty="0"/>
              <a:t> i</a:t>
            </a:r>
            <a:r>
              <a:rPr lang="en-GB" sz="1200" dirty="0"/>
              <a:t>n the third image, all three can see the game</a:t>
            </a:r>
            <a:r>
              <a:rPr lang="en-GB" sz="1200" baseline="0" dirty="0"/>
              <a:t> without </a:t>
            </a:r>
            <a:r>
              <a:rPr lang="en-GB" sz="1200" dirty="0"/>
              <a:t>support or accommodation as the cause of the inequity has been addressed and the barrier to equitable opportunity has been removed</a:t>
            </a:r>
            <a:r>
              <a:rPr lang="en-GB" sz="1200" baseline="0" dirty="0"/>
              <a:t> (</a:t>
            </a:r>
            <a:r>
              <a:rPr lang="en-GB" sz="1200" dirty="0"/>
              <a:t>following the principle of universal design).</a:t>
            </a: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dirty="0"/>
              <a:t>Maybe we should think about a fourth image where there is no fence at all!</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13</a:t>
            </a:fld>
            <a:endParaRPr lang="en-US" dirty="0"/>
          </a:p>
        </p:txBody>
      </p:sp>
    </p:spTree>
    <p:extLst>
      <p:ext uri="{BB962C8B-B14F-4D97-AF65-F5344CB8AC3E}">
        <p14:creationId xmlns:p14="http://schemas.microsoft.com/office/powerpoint/2010/main" val="3383699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Project ‘Theory of Change’…</a:t>
            </a:r>
          </a:p>
          <a:p>
            <a:r>
              <a:rPr lang="en-GB" dirty="0"/>
              <a:t>In the early stages of the project we developed a ‘theory of change’ –</a:t>
            </a:r>
            <a:r>
              <a:rPr lang="en-GB" baseline="0" dirty="0"/>
              <a:t> a vision of how it could it be - what changes would we want to see in the key themes?:</a:t>
            </a:r>
          </a:p>
          <a:p>
            <a:pPr>
              <a:lnSpc>
                <a:spcPct val="100000"/>
              </a:lnSpc>
            </a:pPr>
            <a:r>
              <a:rPr lang="en-GB" b="1" dirty="0"/>
              <a:t>Pedagogy</a:t>
            </a:r>
            <a:r>
              <a:rPr lang="en-GB" dirty="0"/>
              <a:t>: from traditional approaches to flexible teaching and support, assessment for learning, relevant curriculum – increasing teacher confidence in taking responsibility for ALL learners</a:t>
            </a:r>
          </a:p>
          <a:p>
            <a:r>
              <a:rPr lang="en-GB" b="1" dirty="0"/>
              <a:t>Leadership</a:t>
            </a:r>
            <a:r>
              <a:rPr lang="en-GB" dirty="0"/>
              <a:t>: from reactive - often crisis management’ in busy schools to constructive/proactive support for staff and learners</a:t>
            </a:r>
          </a:p>
          <a:p>
            <a:r>
              <a:rPr lang="en-GB" b="1" dirty="0"/>
              <a:t>Collaboration</a:t>
            </a:r>
            <a:r>
              <a:rPr lang="en-GB" dirty="0"/>
              <a:t>: from individual/small group stakeholder work to trust and effective co-working for the whole LC – also</a:t>
            </a:r>
            <a:r>
              <a:rPr lang="en-GB" baseline="0" dirty="0"/>
              <a:t> the development of shared language and shared understanding of key ideas, aims and direction of travel</a:t>
            </a:r>
          </a:p>
          <a:p>
            <a:r>
              <a:rPr lang="en-GB" b="1" dirty="0"/>
              <a:t>Achievement</a:t>
            </a:r>
            <a:r>
              <a:rPr lang="en-GB" dirty="0"/>
              <a:t> – from focus on academic/accredited outcomes to authentic learning for life and work, active learner engagement</a:t>
            </a:r>
          </a:p>
          <a:p>
            <a:r>
              <a:rPr lang="en-GB" dirty="0"/>
              <a:t>Here</a:t>
            </a:r>
            <a:r>
              <a:rPr lang="en-GB" baseline="0" dirty="0"/>
              <a:t> it is important to stress the</a:t>
            </a:r>
            <a:r>
              <a:rPr lang="en-GB" dirty="0"/>
              <a:t> difference between good/best practice (particular context/particular reason/to develop a particular aspect) and successful educational actions – apply to any context, imp</a:t>
            </a:r>
            <a:r>
              <a:rPr lang="en-GB" baseline="0" dirty="0"/>
              <a:t> attainment, inclusion, community participation and social cohesion. This idea is based on the work of the very successful INCLUDE-ED project 2006-2011) and is helpful in the context of our project in particular when sharing the work of the learning communities.</a:t>
            </a:r>
            <a:endParaRPr lang="en-GB" dirty="0"/>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14</a:t>
            </a:fld>
            <a:endParaRPr lang="en-US" dirty="0"/>
          </a:p>
        </p:txBody>
      </p:sp>
    </p:spTree>
    <p:extLst>
      <p:ext uri="{BB962C8B-B14F-4D97-AF65-F5344CB8AC3E}">
        <p14:creationId xmlns:p14="http://schemas.microsoft.com/office/powerpoint/2010/main" val="214071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A Self-review tool was developed as part of the project to record some of these ‘harder to measure ‘areas where we hoped to see change over the life of the project</a:t>
            </a:r>
            <a:r>
              <a:rPr lang="en-GB" baseline="0" dirty="0"/>
              <a:t>. These particular areas are also areas of importance for RA in inclusive setting. The Self-review which will be available as a project output - was carried out by LCs in May 2015 at the start of practical work phase and will be repeated following this meeting. The self-review focused on:</a:t>
            </a:r>
            <a:br>
              <a:rPr lang="en-GB" baseline="0" dirty="0"/>
            </a:br>
            <a:r>
              <a:rPr lang="en-GB" dirty="0"/>
              <a:t>Pedagogy for all learners</a:t>
            </a:r>
          </a:p>
          <a:p>
            <a:pPr lvl="2" indent="-341940">
              <a:lnSpc>
                <a:spcPct val="100000"/>
              </a:lnSpc>
              <a:buFont typeface="Arial"/>
              <a:buChar char="•"/>
            </a:pPr>
            <a:r>
              <a:rPr lang="en-GB" dirty="0"/>
              <a:t>Support for learning</a:t>
            </a:r>
          </a:p>
          <a:p>
            <a:pPr lvl="2" indent="-341940">
              <a:buFont typeface="Arial"/>
              <a:buChar char="•"/>
            </a:pPr>
            <a:r>
              <a:rPr lang="en-GB" dirty="0"/>
              <a:t>Leadership roles and approaches</a:t>
            </a:r>
          </a:p>
          <a:p>
            <a:pPr lvl="2" indent="-341940">
              <a:buFont typeface="Arial"/>
              <a:buChar char="•"/>
            </a:pPr>
            <a:r>
              <a:rPr lang="en-GB" dirty="0"/>
              <a:t>Learner well-being and participation</a:t>
            </a:r>
          </a:p>
          <a:p>
            <a:pPr lvl="2" indent="-341940">
              <a:buFont typeface="Arial"/>
              <a:buChar char="•"/>
            </a:pPr>
            <a:r>
              <a:rPr lang="en-GB" dirty="0"/>
              <a:t>Curriculum development</a:t>
            </a:r>
          </a:p>
          <a:p>
            <a:pPr lvl="2" indent="-341940">
              <a:buFont typeface="Arial"/>
              <a:buChar char="•"/>
            </a:pPr>
            <a:r>
              <a:rPr lang="en-GB" dirty="0"/>
              <a:t>Partnerships and collaborative working</a:t>
            </a:r>
          </a:p>
          <a:p>
            <a:pPr lvl="2" indent="-341940">
              <a:buFont typeface="Arial"/>
              <a:buChar char="•"/>
            </a:pPr>
            <a:r>
              <a:rPr lang="en-GB" dirty="0"/>
              <a:t>Systems of support</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It is fair to say that there have been developments</a:t>
            </a:r>
            <a:r>
              <a:rPr lang="en-GB" baseline="0" dirty="0"/>
              <a:t> </a:t>
            </a:r>
            <a:r>
              <a:rPr lang="en-GB" dirty="0"/>
              <a:t>in all of our learning communities – they have worked incredibly hard </a:t>
            </a:r>
            <a:r>
              <a:rPr lang="en-GB" baseline="0" dirty="0"/>
              <a:t>- on top of their day jobs – to undertake additional work for the project. You will hear much more from them tomorrow but I will now hand over to Anthi who will give you a summary of the key developments.</a:t>
            </a:r>
            <a:endParaRPr lang="en-GB" dirty="0"/>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15</a:t>
            </a:fld>
            <a:endParaRPr lang="en-US" dirty="0"/>
          </a:p>
        </p:txBody>
      </p:sp>
    </p:spTree>
    <p:extLst>
      <p:ext uri="{BB962C8B-B14F-4D97-AF65-F5344CB8AC3E}">
        <p14:creationId xmlns:p14="http://schemas.microsoft.com/office/powerpoint/2010/main" val="1732675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LC development – pedagogy</a:t>
            </a:r>
          </a:p>
          <a:p>
            <a:pPr marL="457200" lvl="0" indent="-457200">
              <a:buFont typeface="Arial" panose="020B0604020202020204" pitchFamily="34" charset="0"/>
              <a:buChar char="•"/>
            </a:pPr>
            <a:r>
              <a:rPr lang="en-GB" dirty="0"/>
              <a:t>Development of staff mentoring for diversity</a:t>
            </a:r>
          </a:p>
          <a:p>
            <a:pPr marL="457200" lvl="0" indent="-457200">
              <a:buFont typeface="Arial" panose="020B0604020202020204" pitchFamily="34" charset="0"/>
              <a:buChar char="•"/>
            </a:pPr>
            <a:r>
              <a:rPr lang="en-GB" dirty="0"/>
              <a:t>‘Growth’ mindset – all stakeholders</a:t>
            </a:r>
          </a:p>
          <a:p>
            <a:pPr marL="457200" lvl="0" indent="-457200">
              <a:buFont typeface="Arial" panose="020B0604020202020204" pitchFamily="34" charset="0"/>
              <a:buChar char="•"/>
            </a:pPr>
            <a:r>
              <a:rPr lang="en-GB" dirty="0"/>
              <a:t>Greater staff awareness of attainment gap, potential disengagement</a:t>
            </a:r>
          </a:p>
          <a:p>
            <a:pPr marL="457200" lvl="0" indent="-457200">
              <a:buFont typeface="Arial" panose="020B0604020202020204" pitchFamily="34" charset="0"/>
              <a:buChar char="•"/>
            </a:pPr>
            <a:r>
              <a:rPr lang="en-GB" dirty="0"/>
              <a:t>Collaborative teaching – co-operative learning – use of ICT</a:t>
            </a:r>
          </a:p>
          <a:p>
            <a:pPr marL="457200" lvl="0" indent="-457200">
              <a:buFont typeface="Arial" panose="020B0604020202020204" pitchFamily="34" charset="0"/>
              <a:buChar char="•"/>
            </a:pPr>
            <a:r>
              <a:rPr lang="en-GB" dirty="0"/>
              <a:t>Learners taking the lead – increasing their learning capacity (and that of others)</a:t>
            </a:r>
          </a:p>
          <a:p>
            <a:pPr marL="457200" lvl="0" indent="-457200">
              <a:buFont typeface="Arial" panose="020B0604020202020204" pitchFamily="34" charset="0"/>
              <a:buChar char="•"/>
            </a:pPr>
            <a:r>
              <a:rPr lang="en-GB" dirty="0"/>
              <a:t>Assessment for learning</a:t>
            </a:r>
          </a:p>
          <a:p>
            <a:pPr marL="457200" lvl="0" indent="-457200">
              <a:buFont typeface="Arial" panose="020B0604020202020204" pitchFamily="34" charset="0"/>
              <a:buChar char="•"/>
            </a:pPr>
            <a:r>
              <a:rPr lang="en-GB" dirty="0"/>
              <a:t>Overcoming</a:t>
            </a:r>
            <a:r>
              <a:rPr lang="en-GB" baseline="0" dirty="0"/>
              <a:t> poverty of expectations</a:t>
            </a:r>
            <a:endParaRPr lang="en-GB" dirty="0"/>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16</a:t>
            </a:fld>
            <a:endParaRPr lang="en-US" dirty="0"/>
          </a:p>
        </p:txBody>
      </p:sp>
    </p:spTree>
    <p:extLst>
      <p:ext uri="{BB962C8B-B14F-4D97-AF65-F5344CB8AC3E}">
        <p14:creationId xmlns:p14="http://schemas.microsoft.com/office/powerpoint/2010/main" val="2026666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 leadership</a:t>
            </a:r>
          </a:p>
          <a:p>
            <a:pPr marL="457200" marR="0" lvl="0" indent="-457200" defTabSz="914400" eaLnBrk="1" fontAlgn="auto" latinLnBrk="0" hangingPunct="1">
              <a:lnSpc>
                <a:spcPct val="110000"/>
              </a:lnSpc>
              <a:spcBef>
                <a:spcPts val="0"/>
              </a:spcBef>
              <a:spcAft>
                <a:spcPts val="0"/>
              </a:spcAft>
              <a:buClrTx/>
              <a:buSzTx/>
              <a:buFont typeface="Arial" charset="0"/>
              <a:buChar char="•"/>
              <a:tabLst/>
              <a:defRPr/>
            </a:pPr>
            <a:r>
              <a:rPr lang="en-GB" dirty="0"/>
              <a:t>Curriculum – more authentic learning for life and work – wider opportunities for accreditation, careers guidance – valued outcomes </a:t>
            </a:r>
          </a:p>
          <a:p>
            <a:pPr marL="457200" marR="0" lvl="0" indent="-457200" defTabSz="914400" eaLnBrk="1" fontAlgn="auto" latinLnBrk="0" hangingPunct="1">
              <a:lnSpc>
                <a:spcPct val="110000"/>
              </a:lnSpc>
              <a:spcBef>
                <a:spcPts val="0"/>
              </a:spcBef>
              <a:spcAft>
                <a:spcPts val="0"/>
              </a:spcAft>
              <a:buClrTx/>
              <a:buSzTx/>
              <a:buFont typeface="Arial" charset="0"/>
              <a:buChar char="•"/>
              <a:tabLst/>
              <a:defRPr/>
            </a:pPr>
            <a:r>
              <a:rPr lang="en-GB" dirty="0"/>
              <a:t>Distribution of tasks – flatter structure, leadership opportunities for all</a:t>
            </a:r>
          </a:p>
          <a:p>
            <a:pPr marL="457200" marR="0" lvl="0" indent="-457200" defTabSz="914400" eaLnBrk="1" fontAlgn="auto" latinLnBrk="0" hangingPunct="1">
              <a:lnSpc>
                <a:spcPct val="110000"/>
              </a:lnSpc>
              <a:spcBef>
                <a:spcPts val="0"/>
              </a:spcBef>
              <a:spcAft>
                <a:spcPts val="0"/>
              </a:spcAft>
              <a:buClrTx/>
              <a:buSzTx/>
              <a:buFont typeface="Arial" charset="0"/>
              <a:buChar char="•"/>
              <a:tabLst/>
              <a:defRPr/>
            </a:pPr>
            <a:r>
              <a:rPr lang="en-GB" dirty="0"/>
              <a:t>Culture of reflection and learning innovation – research evidence (external sources)</a:t>
            </a:r>
          </a:p>
          <a:p>
            <a:endParaRPr lang="en-US" dirty="0"/>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17</a:t>
            </a:fld>
            <a:endParaRPr lang="en-US" dirty="0"/>
          </a:p>
        </p:txBody>
      </p:sp>
    </p:spTree>
    <p:extLst>
      <p:ext uri="{BB962C8B-B14F-4D97-AF65-F5344CB8AC3E}">
        <p14:creationId xmlns:p14="http://schemas.microsoft.com/office/powerpoint/2010/main" val="1348828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 leadership</a:t>
            </a:r>
          </a:p>
          <a:p>
            <a:pPr marL="457200" lvl="0" indent="-457200" defTabSz="914400" eaLnBrk="1" fontAlgn="auto" hangingPunct="1">
              <a:lnSpc>
                <a:spcPct val="100000"/>
              </a:lnSpc>
              <a:spcBef>
                <a:spcPts val="0"/>
              </a:spcBef>
              <a:spcAft>
                <a:spcPts val="0"/>
              </a:spcAft>
              <a:buFont typeface="Arial" charset="0"/>
              <a:buChar char="•"/>
              <a:tabLst/>
              <a:defRPr/>
            </a:pPr>
            <a:r>
              <a:rPr lang="en-GB" dirty="0"/>
              <a:t>Updating resources – effective/targeted use of funds</a:t>
            </a:r>
          </a:p>
          <a:p>
            <a:pPr marL="457200" lvl="0" indent="-457200" defTabSz="914400" eaLnBrk="1" fontAlgn="auto" hangingPunct="1">
              <a:lnSpc>
                <a:spcPct val="100000"/>
              </a:lnSpc>
              <a:spcBef>
                <a:spcPts val="0"/>
              </a:spcBef>
              <a:spcAft>
                <a:spcPts val="0"/>
              </a:spcAft>
              <a:buFont typeface="Arial" charset="0"/>
              <a:buChar char="•"/>
              <a:tabLst/>
              <a:defRPr/>
            </a:pPr>
            <a:r>
              <a:rPr lang="en-GB" dirty="0"/>
              <a:t>Vision – improvement through inclusive lens</a:t>
            </a:r>
          </a:p>
          <a:p>
            <a:pPr marL="457200" lvl="0" indent="-457200" defTabSz="914400" eaLnBrk="1" fontAlgn="auto" hangingPunct="1">
              <a:lnSpc>
                <a:spcPct val="100000"/>
              </a:lnSpc>
              <a:spcBef>
                <a:spcPts val="0"/>
              </a:spcBef>
              <a:spcAft>
                <a:spcPts val="0"/>
              </a:spcAft>
              <a:buFont typeface="Arial" charset="0"/>
              <a:buChar char="•"/>
              <a:tabLst/>
              <a:defRPr/>
            </a:pPr>
            <a:r>
              <a:rPr lang="en-GB" dirty="0"/>
              <a:t>Culture of trust/openness – collective responsibility – no blame game</a:t>
            </a:r>
          </a:p>
          <a:p>
            <a:pPr marL="457200" lvl="0" indent="-457200" defTabSz="914400" eaLnBrk="1" fontAlgn="auto" hangingPunct="1">
              <a:lnSpc>
                <a:spcPct val="100000"/>
              </a:lnSpc>
              <a:spcBef>
                <a:spcPts val="0"/>
              </a:spcBef>
              <a:spcAft>
                <a:spcPts val="0"/>
              </a:spcAft>
              <a:buFont typeface="Arial" charset="0"/>
              <a:buChar char="•"/>
              <a:tabLst/>
              <a:defRPr/>
            </a:pPr>
            <a:r>
              <a:rPr lang="en-GB" dirty="0"/>
              <a:t>Success of every child drives policy and practice (equity – use of data)</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18</a:t>
            </a:fld>
            <a:endParaRPr lang="en-US" dirty="0"/>
          </a:p>
        </p:txBody>
      </p:sp>
    </p:spTree>
    <p:extLst>
      <p:ext uri="{BB962C8B-B14F-4D97-AF65-F5344CB8AC3E}">
        <p14:creationId xmlns:p14="http://schemas.microsoft.com/office/powerpoint/2010/main" val="2734022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 collaboration</a:t>
            </a:r>
          </a:p>
          <a:p>
            <a:pPr marL="457200" marR="0" lvl="0" indent="-457200" defTabSz="914400" eaLnBrk="1" fontAlgn="auto" latinLnBrk="0" hangingPunct="1">
              <a:lnSpc>
                <a:spcPct val="100000"/>
              </a:lnSpc>
              <a:spcBef>
                <a:spcPts val="0"/>
              </a:spcBef>
              <a:spcAft>
                <a:spcPts val="0"/>
              </a:spcAft>
              <a:buClrTx/>
              <a:buSzTx/>
              <a:buFont typeface="Arial"/>
              <a:buChar char="•"/>
              <a:tabLst/>
              <a:defRPr/>
            </a:pPr>
            <a:r>
              <a:rPr lang="en-GB" dirty="0"/>
              <a:t>Community involvement – strong links to parents and families, other schools/colleges, sporting, musical and artistic activities</a:t>
            </a:r>
          </a:p>
          <a:p>
            <a:pPr marL="457200" marR="0" lvl="0" indent="-457200" defTabSz="914400" eaLnBrk="1" fontAlgn="auto" latinLnBrk="0" hangingPunct="1">
              <a:lnSpc>
                <a:spcPct val="100000"/>
              </a:lnSpc>
              <a:spcBef>
                <a:spcPts val="0"/>
              </a:spcBef>
              <a:spcAft>
                <a:spcPts val="0"/>
              </a:spcAft>
              <a:buClrTx/>
              <a:buSzTx/>
              <a:buFont typeface="Arial" charset="0"/>
              <a:buChar char="•"/>
              <a:tabLst/>
              <a:defRPr/>
            </a:pPr>
            <a:r>
              <a:rPr lang="en-GB" dirty="0"/>
              <a:t>Local employers/other partners – extending curriculum opportunities, increasing relevance</a:t>
            </a:r>
          </a:p>
          <a:p>
            <a:pPr marL="457200" marR="0" lvl="0" indent="-457200" defTabSz="914400" eaLnBrk="1" fontAlgn="auto" latinLnBrk="0" hangingPunct="1">
              <a:lnSpc>
                <a:spcPct val="100000"/>
              </a:lnSpc>
              <a:spcBef>
                <a:spcPts val="0"/>
              </a:spcBef>
              <a:spcAft>
                <a:spcPts val="0"/>
              </a:spcAft>
              <a:buClrTx/>
              <a:buSzTx/>
              <a:buFont typeface="Arial" charset="0"/>
              <a:buChar char="•"/>
              <a:tabLst/>
              <a:defRPr/>
            </a:pPr>
            <a:r>
              <a:rPr lang="en-GB" dirty="0"/>
              <a:t>Links to universities/research institutes, etc. – bringing in new knowledge</a:t>
            </a:r>
          </a:p>
          <a:p>
            <a:pPr marL="457200" marR="0" lvl="0" indent="-457200" defTabSz="914400" eaLnBrk="1" fontAlgn="auto" latinLnBrk="0" hangingPunct="1">
              <a:lnSpc>
                <a:spcPct val="100000"/>
              </a:lnSpc>
              <a:spcBef>
                <a:spcPts val="0"/>
              </a:spcBef>
              <a:spcAft>
                <a:spcPts val="0"/>
              </a:spcAft>
              <a:buClrTx/>
              <a:buSzTx/>
              <a:buFont typeface="Arial" charset="0"/>
              <a:buChar char="•"/>
              <a:tabLst/>
              <a:defRPr/>
            </a:pPr>
            <a:r>
              <a:rPr lang="en-GB" dirty="0"/>
              <a:t>Links to international networks – sharing knowledge/experiences</a:t>
            </a:r>
          </a:p>
        </p:txBody>
      </p:sp>
      <p:sp>
        <p:nvSpPr>
          <p:cNvPr id="4" name="Slide Number Placeholder 3"/>
          <p:cNvSpPr>
            <a:spLocks noGrp="1"/>
          </p:cNvSpPr>
          <p:nvPr>
            <p:ph type="sldNum" sz="quarter" idx="10"/>
          </p:nvPr>
        </p:nvSpPr>
        <p:spPr/>
        <p:txBody>
          <a:bodyPr/>
          <a:lstStyle/>
          <a:p>
            <a:fld id="{77DC2EBB-533C-9146-BB06-FBD09A0917A5}" type="slidenum">
              <a:rPr lang="en-US" smtClean="0"/>
              <a:t>19</a:t>
            </a:fld>
            <a:endParaRPr lang="en-US" dirty="0"/>
          </a:p>
        </p:txBody>
      </p:sp>
    </p:spTree>
    <p:extLst>
      <p:ext uri="{BB962C8B-B14F-4D97-AF65-F5344CB8AC3E}">
        <p14:creationId xmlns:p14="http://schemas.microsoft.com/office/powerpoint/2010/main" val="1574138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of presentation</a:t>
            </a:r>
          </a:p>
          <a:p>
            <a:pPr marL="457200" lvl="0" indent="-457200">
              <a:buFont typeface="Arial"/>
              <a:buChar char="•"/>
            </a:pPr>
            <a:r>
              <a:rPr lang="en-GB" sz="1200" dirty="0"/>
              <a:t>Project overview</a:t>
            </a:r>
          </a:p>
          <a:p>
            <a:pPr marL="457200" lvl="0" indent="-457200">
              <a:buFont typeface="Arial"/>
              <a:buChar char="•"/>
            </a:pPr>
            <a:r>
              <a:rPr lang="en-GB" sz="1200" dirty="0"/>
              <a:t>The RA journey – how our thinking has developed in the key project concepts</a:t>
            </a:r>
          </a:p>
          <a:p>
            <a:pPr marL="457200" lvl="0" indent="-457200">
              <a:buFont typeface="Arial"/>
              <a:buChar char="•"/>
            </a:pPr>
            <a:r>
              <a:rPr lang="en-GB" sz="1200" dirty="0"/>
              <a:t>Inclusive education and raising achievement</a:t>
            </a:r>
          </a:p>
          <a:p>
            <a:pPr marL="457200" lvl="0" indent="-457200">
              <a:buFont typeface="Arial"/>
              <a:buChar char="•"/>
            </a:pPr>
            <a:r>
              <a:rPr lang="en-GB" sz="1200" dirty="0"/>
              <a:t>Project ‘theory of change’</a:t>
            </a:r>
          </a:p>
          <a:p>
            <a:pPr marL="457200" lvl="0" indent="-457200">
              <a:buFont typeface="Arial"/>
              <a:buChar char="•"/>
            </a:pPr>
            <a:r>
              <a:rPr lang="en-GB" sz="1200" dirty="0"/>
              <a:t>Emerging outcomes – examples of learning community development</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2</a:t>
            </a:fld>
            <a:endParaRPr lang="en-US" dirty="0"/>
          </a:p>
        </p:txBody>
      </p:sp>
    </p:spTree>
    <p:extLst>
      <p:ext uri="{BB962C8B-B14F-4D97-AF65-F5344CB8AC3E}">
        <p14:creationId xmlns:p14="http://schemas.microsoft.com/office/powerpoint/2010/main" val="1892472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past, education was about teaching people something. Now, it’s about helping students develop a reliable compass and the navigation skills to find their own way through an increasingly uncertain, volatile and ambiguous world.’</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20</a:t>
            </a:fld>
            <a:endParaRPr lang="en-US" dirty="0"/>
          </a:p>
        </p:txBody>
      </p:sp>
    </p:spTree>
    <p:extLst>
      <p:ext uri="{BB962C8B-B14F-4D97-AF65-F5344CB8AC3E}">
        <p14:creationId xmlns:p14="http://schemas.microsoft.com/office/powerpoint/2010/main" val="734142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Raising Achievement: Project started in 2014 to look at these key questions</a:t>
            </a:r>
          </a:p>
          <a:p>
            <a:pPr marL="455920" indent="-455920">
              <a:lnSpc>
                <a:spcPct val="110000"/>
              </a:lnSpc>
              <a:buFont typeface="Arial" charset="0"/>
              <a:buChar char="•"/>
            </a:pPr>
            <a:r>
              <a:rPr lang="en-GB" dirty="0"/>
              <a:t>What </a:t>
            </a:r>
            <a:r>
              <a:rPr lang="en-GB" b="1" dirty="0"/>
              <a:t>pedagogical strategies </a:t>
            </a:r>
            <a:r>
              <a:rPr lang="en-GB" dirty="0"/>
              <a:t>and </a:t>
            </a:r>
            <a:r>
              <a:rPr lang="en-GB" b="1" dirty="0"/>
              <a:t>teaching approaches </a:t>
            </a:r>
            <a:r>
              <a:rPr lang="en-GB" dirty="0"/>
              <a:t>best support learning and are effective in raising the achievement (academic and social) of all learners? </a:t>
            </a:r>
          </a:p>
          <a:p>
            <a:pPr marL="455920" indent="-455920">
              <a:lnSpc>
                <a:spcPct val="110000"/>
              </a:lnSpc>
              <a:buFont typeface="Arial" charset="0"/>
              <a:buChar char="•"/>
            </a:pPr>
            <a:r>
              <a:rPr lang="en-GB" dirty="0"/>
              <a:t>How can </a:t>
            </a:r>
            <a:r>
              <a:rPr lang="en-GB" b="1" dirty="0"/>
              <a:t>school leaders </a:t>
            </a:r>
            <a:r>
              <a:rPr lang="en-GB" dirty="0"/>
              <a:t>best support: </a:t>
            </a:r>
          </a:p>
          <a:p>
            <a:pPr marL="854850" lvl="1" indent="-455920">
              <a:lnSpc>
                <a:spcPct val="110000"/>
              </a:lnSpc>
              <a:buFont typeface="Courier New" panose="02070309020205020404" pitchFamily="49" charset="0"/>
              <a:buChar char="o"/>
            </a:pPr>
            <a:r>
              <a:rPr lang="en-GB" dirty="0"/>
              <a:t>The development, implementation and monitoring of inputs and processes for raising achievement? </a:t>
            </a:r>
          </a:p>
          <a:p>
            <a:pPr marL="854850" lvl="1" indent="-455920">
              <a:lnSpc>
                <a:spcPct val="110000"/>
              </a:lnSpc>
              <a:buFont typeface="Courier New" panose="02070309020205020404" pitchFamily="49" charset="0"/>
              <a:buChar char="o"/>
            </a:pPr>
            <a:r>
              <a:rPr lang="en-GB" dirty="0"/>
              <a:t>The participation of learners, parents/carers in the learning process? </a:t>
            </a:r>
          </a:p>
          <a:p>
            <a:pPr marL="854850" lvl="1" indent="-455920">
              <a:lnSpc>
                <a:spcPct val="110000"/>
              </a:lnSpc>
              <a:buFont typeface="Courier New" panose="02070309020205020404" pitchFamily="49" charset="0"/>
              <a:buChar char="o"/>
            </a:pPr>
            <a:r>
              <a:rPr lang="en-GB" dirty="0"/>
              <a:t>The ‘measurement’ of all forms of achievement and analysis of outcomes to inform further development? </a:t>
            </a:r>
          </a:p>
          <a:p>
            <a:r>
              <a:rPr lang="en-GB" dirty="0"/>
              <a:t>A</a:t>
            </a:r>
            <a:r>
              <a:rPr lang="en-GB" baseline="0" dirty="0"/>
              <a:t> further fundamental part of the project was a third theme - </a:t>
            </a:r>
            <a:r>
              <a:rPr lang="en-GB" dirty="0"/>
              <a:t>COLLABORATION which was</a:t>
            </a:r>
            <a:r>
              <a:rPr lang="en-GB" baseline="0" dirty="0"/>
              <a:t> a</a:t>
            </a:r>
            <a:r>
              <a:rPr lang="en-GB" dirty="0"/>
              <a:t> both another strategy for RA plus a key part</a:t>
            </a:r>
            <a:r>
              <a:rPr lang="en-GB" baseline="0" dirty="0"/>
              <a:t> of our </a:t>
            </a:r>
            <a:r>
              <a:rPr lang="en-GB" dirty="0"/>
              <a:t>PROJECT</a:t>
            </a:r>
            <a:r>
              <a:rPr lang="en-GB" baseline="0" dirty="0"/>
              <a:t> METHODOLOGY– we’ll talk a lot more about this during the next 2 days</a:t>
            </a:r>
            <a:endParaRPr lang="en-GB" dirty="0"/>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3</a:t>
            </a:fld>
            <a:endParaRPr lang="en-US" dirty="0"/>
          </a:p>
        </p:txBody>
      </p:sp>
    </p:spTree>
    <p:extLst>
      <p:ext uri="{BB962C8B-B14F-4D97-AF65-F5344CB8AC3E}">
        <p14:creationId xmlns:p14="http://schemas.microsoft.com/office/powerpoint/2010/main" val="46340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90000"/>
              </a:lnSpc>
              <a:spcBef>
                <a:spcPct val="30000"/>
              </a:spcBef>
              <a:spcAft>
                <a:spcPct val="0"/>
              </a:spcAft>
              <a:buClrTx/>
              <a:buSzTx/>
              <a:buFontTx/>
              <a:buNone/>
              <a:tabLst/>
              <a:defRPr/>
            </a:pPr>
            <a:endParaRPr lang="en-GB" sz="1200" dirty="0"/>
          </a:p>
          <a:p>
            <a:pPr marL="0" marR="0" indent="0" algn="l" defTabSz="457200" rtl="0" eaLnBrk="0" fontAlgn="base" latinLnBrk="0" hangingPunct="0">
              <a:lnSpc>
                <a:spcPct val="90000"/>
              </a:lnSpc>
              <a:spcBef>
                <a:spcPct val="30000"/>
              </a:spcBef>
              <a:spcAft>
                <a:spcPct val="0"/>
              </a:spcAft>
              <a:buClrTx/>
              <a:buSzTx/>
              <a:buFontTx/>
              <a:buNone/>
              <a:tabLst/>
              <a:defRPr/>
            </a:pPr>
            <a:r>
              <a:rPr lang="en-GB" dirty="0"/>
              <a:t>3 LCs selected to work with us on the project – </a:t>
            </a:r>
            <a:endParaRPr lang="en-GB" sz="1200" dirty="0"/>
          </a:p>
          <a:p>
            <a:pPr marL="0" marR="0" indent="0" algn="l" defTabSz="457200" rtl="0" eaLnBrk="0" fontAlgn="base" latinLnBrk="0" hangingPunct="0">
              <a:lnSpc>
                <a:spcPct val="90000"/>
              </a:lnSpc>
              <a:spcBef>
                <a:spcPct val="30000"/>
              </a:spcBef>
              <a:spcAft>
                <a:spcPct val="0"/>
              </a:spcAft>
              <a:buClrTx/>
              <a:buSzTx/>
              <a:buFontTx/>
              <a:buNone/>
              <a:tabLst/>
              <a:defRPr/>
            </a:pPr>
            <a:r>
              <a:rPr lang="en-GB" sz="1200" dirty="0"/>
              <a:t>Italy: Istituto Tecnico Agrario Sereni (I.T.A. Sereni) &amp; Istituto Comprensivo Antonio Rosmini, Rome </a:t>
            </a:r>
            <a:r>
              <a:rPr lang="en-GB" sz="1200" dirty="0">
                <a:solidFill>
                  <a:srgbClr val="FFFFFE"/>
                </a:solidFill>
              </a:rPr>
              <a:t>Lazio region</a:t>
            </a:r>
          </a:p>
          <a:p>
            <a:pPr>
              <a:lnSpc>
                <a:spcPct val="90000"/>
              </a:lnSpc>
            </a:pPr>
            <a:r>
              <a:rPr lang="en-GB" sz="1200" dirty="0"/>
              <a:t>Scotland:</a:t>
            </a:r>
            <a:r>
              <a:rPr lang="en-GB" sz="1200" baseline="0" dirty="0"/>
              <a:t> </a:t>
            </a:r>
            <a:r>
              <a:rPr lang="en-GB" sz="1200" dirty="0"/>
              <a:t>Calderglen mainstream school and Sanderson special school, East Kilbride</a:t>
            </a:r>
          </a:p>
          <a:p>
            <a:pPr marL="0" marR="0" indent="0" algn="l" defTabSz="457200" rtl="0" eaLnBrk="0" fontAlgn="base" latinLnBrk="0" hangingPunct="0">
              <a:lnSpc>
                <a:spcPct val="100000"/>
              </a:lnSpc>
              <a:spcBef>
                <a:spcPct val="30000"/>
              </a:spcBef>
              <a:spcAft>
                <a:spcPct val="0"/>
              </a:spcAft>
              <a:buClrTx/>
              <a:buSzTx/>
              <a:buFontTx/>
              <a:buNone/>
              <a:tabLst/>
              <a:defRPr/>
            </a:pPr>
            <a:r>
              <a:rPr lang="en-GB" sz="1200" dirty="0"/>
              <a:t>Poland: Group of Schools in Łajski, Commune of Wieliszew</a:t>
            </a:r>
          </a:p>
          <a:p>
            <a:pPr marL="0" marR="0" indent="0" algn="l" defTabSz="457200" rtl="0" eaLnBrk="0" fontAlgn="base" latinLnBrk="0" hangingPunct="0">
              <a:lnSpc>
                <a:spcPct val="90000"/>
              </a:lnSpc>
              <a:spcBef>
                <a:spcPct val="30000"/>
              </a:spcBef>
              <a:spcAft>
                <a:spcPct val="0"/>
              </a:spcAft>
              <a:buClrTx/>
              <a:buSzTx/>
              <a:buFontTx/>
              <a:buNone/>
              <a:tabLst/>
              <a:defRPr/>
            </a:pPr>
            <a:r>
              <a:rPr lang="en-GB" dirty="0"/>
              <a:t>The</a:t>
            </a:r>
            <a:r>
              <a:rPr lang="en-GB" baseline="0" dirty="0"/>
              <a:t> LCs</a:t>
            </a:r>
            <a:r>
              <a:rPr lang="en-GB" dirty="0"/>
              <a:t> will</a:t>
            </a:r>
            <a:r>
              <a:rPr lang="en-GB" baseline="0" dirty="0"/>
              <a:t> describe their learning journeys in final plenary tomorrow. This presentation will focus on the Agency teams’ learning journey and the ways in which our thinking has developed - from original conceptual framework – developed from past projects and research – through the project practical activities.</a:t>
            </a:r>
            <a:endParaRPr lang="en-GB" sz="1200" dirty="0"/>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4</a:t>
            </a:fld>
            <a:endParaRPr lang="en-US" dirty="0"/>
          </a:p>
        </p:txBody>
      </p:sp>
    </p:spTree>
    <p:extLst>
      <p:ext uri="{BB962C8B-B14F-4D97-AF65-F5344CB8AC3E}">
        <p14:creationId xmlns:p14="http://schemas.microsoft.com/office/powerpoint/2010/main" val="1149315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GB" sz="4800" noProof="0" dirty="0"/>
              <a:t>Raising Achievement – a journey</a:t>
            </a:r>
          </a:p>
          <a:p>
            <a:pPr marL="398930" lvl="1" indent="0">
              <a:buSzPct val="60000"/>
            </a:pPr>
            <a:r>
              <a:rPr lang="en-GB" sz="3789" b="1" noProof="0" dirty="0"/>
              <a:t>RA4AL (2012)</a:t>
            </a:r>
          </a:p>
          <a:p>
            <a:pPr marL="449263" indent="-93663" algn="l"/>
            <a:r>
              <a:rPr lang="en-GB" sz="3091" i="1" noProof="0" dirty="0"/>
              <a:t>		</a:t>
            </a:r>
            <a:r>
              <a:rPr lang="en-GB" sz="3091" noProof="0" dirty="0"/>
              <a:t>Rather than revisiting definitions … or justifying a move to more inclusive</a:t>
            </a:r>
            <a:r>
              <a:rPr lang="en-GB" sz="3091" dirty="0"/>
              <a:t> </a:t>
            </a:r>
            <a:r>
              <a:rPr lang="en-GB" sz="3091" noProof="0" dirty="0"/>
              <a:t>approaches, policy makers, school leaders and teachers should collaborate to:</a:t>
            </a:r>
          </a:p>
          <a:p>
            <a:pPr marL="911840" lvl="1" indent="-455920">
              <a:buFont typeface="Arial" charset="0"/>
              <a:buChar char="•"/>
            </a:pPr>
            <a:r>
              <a:rPr lang="en-GB" sz="3091" noProof="0" dirty="0"/>
              <a:t>Ensure equity – providing access to education that is not compromised by poverty, social class, gender, race or disability;</a:t>
            </a:r>
          </a:p>
          <a:p>
            <a:pPr marL="911840" lvl="1" indent="-455920">
              <a:buFont typeface="Arial" charset="0"/>
              <a:buChar char="•"/>
            </a:pPr>
            <a:r>
              <a:rPr lang="en-GB" sz="3091" noProof="0" dirty="0"/>
              <a:t>Work efficiently – maximising outcomes in cost-effective ways;</a:t>
            </a:r>
          </a:p>
          <a:p>
            <a:pPr marL="911840" lvl="1" indent="-455920">
              <a:buFont typeface="Arial" charset="0"/>
              <a:buChar char="•"/>
            </a:pPr>
            <a:r>
              <a:rPr lang="en-GB" sz="3091" noProof="0" dirty="0"/>
              <a:t>Achieve excellence – through a holistic education that will improve the lives of all young people </a:t>
            </a:r>
          </a:p>
          <a:p>
            <a:pPr marL="455920" lvl="1" indent="0"/>
            <a:r>
              <a:rPr lang="en-GB" sz="3590" b="1" noProof="0" dirty="0"/>
              <a:t>Organisation of Provision (2013)</a:t>
            </a:r>
          </a:p>
          <a:p>
            <a:pPr marL="455920" lvl="1" indent="0"/>
            <a:r>
              <a:rPr lang="en-GB" sz="3091" noProof="0" dirty="0"/>
              <a:t>Moving from individual support (compensatory) to increasing capacity of all schools to support all learners (proactive)</a:t>
            </a:r>
          </a:p>
          <a:p>
            <a:r>
              <a:rPr lang="en-GB" dirty="0"/>
              <a:t>The RA project built on earlier Agency work – in particular the RA4AL one year project and the OoP project. These</a:t>
            </a:r>
            <a:r>
              <a:rPr lang="en-GB" baseline="0" dirty="0"/>
              <a:t> </a:t>
            </a:r>
            <a:r>
              <a:rPr lang="en-GB" dirty="0"/>
              <a:t>key quotes provided some</a:t>
            </a:r>
            <a:r>
              <a:rPr lang="en-GB" baseline="0" dirty="0"/>
              <a:t> </a:t>
            </a:r>
            <a:r>
              <a:rPr lang="en-GB" dirty="0"/>
              <a:t>starting points for</a:t>
            </a:r>
            <a:r>
              <a:rPr lang="en-GB" baseline="0" dirty="0"/>
              <a:t> </a:t>
            </a:r>
            <a:r>
              <a:rPr lang="en-GB" dirty="0"/>
              <a:t>our learning journey - </a:t>
            </a:r>
          </a:p>
          <a:p>
            <a:r>
              <a:rPr lang="en-GB" b="1" dirty="0"/>
              <a:t>RA4AL (2012)</a:t>
            </a:r>
          </a:p>
          <a:p>
            <a:pPr algn="l"/>
            <a:r>
              <a:rPr lang="en-GB" i="1" dirty="0"/>
              <a:t>	</a:t>
            </a:r>
            <a:r>
              <a:rPr lang="en-GB" i="0" dirty="0"/>
              <a:t>Rather than revisiting definitions …or justifying a move to more inclusive approaches, policy makers, school leaders and teachers should collaborate to:</a:t>
            </a:r>
          </a:p>
          <a:p>
            <a:pPr marL="911840" lvl="1" indent="-455920">
              <a:buFont typeface="Arial" charset="0"/>
              <a:buChar char="•"/>
            </a:pPr>
            <a:r>
              <a:rPr lang="en-GB" i="0" dirty="0"/>
              <a:t>Ensure equity – providing access to education that is not compromised by poverty, social class, gender, race or disability;</a:t>
            </a:r>
          </a:p>
          <a:p>
            <a:pPr marL="911840" lvl="1" indent="-455920">
              <a:buFont typeface="Arial" charset="0"/>
              <a:buChar char="•"/>
            </a:pPr>
            <a:r>
              <a:rPr lang="en-GB" i="0" dirty="0"/>
              <a:t>Work efficiently – maximising outcomes in cost-effective ways;</a:t>
            </a:r>
          </a:p>
          <a:p>
            <a:pPr marL="911840" lvl="1" indent="-455920">
              <a:buFont typeface="Arial" charset="0"/>
              <a:buChar char="•"/>
            </a:pPr>
            <a:r>
              <a:rPr lang="en-GB" i="0" dirty="0"/>
              <a:t>Achieve excellence – through a holistic education that will improve the lives of all young people </a:t>
            </a:r>
          </a:p>
          <a:p>
            <a:pPr marL="455920" lvl="1" indent="0">
              <a:buFontTx/>
              <a:buNone/>
            </a:pPr>
            <a:r>
              <a:rPr lang="en-GB" i="0" dirty="0"/>
              <a:t>So really moving</a:t>
            </a:r>
            <a:r>
              <a:rPr lang="en-GB" i="0" baseline="0" dirty="0"/>
              <a:t> towards a much wider understanding of inclusion as being about all learners not only those with SEN/disabilities</a:t>
            </a:r>
            <a:endParaRPr lang="en-GB" i="0" dirty="0"/>
          </a:p>
          <a:p>
            <a:pPr marL="455920" lvl="1" indent="0"/>
            <a:r>
              <a:rPr lang="en-GB" b="0" dirty="0"/>
              <a:t>In</a:t>
            </a:r>
            <a:r>
              <a:rPr lang="en-GB" b="0" baseline="0" dirty="0"/>
              <a:t> the </a:t>
            </a:r>
            <a:r>
              <a:rPr lang="en-GB" b="1" dirty="0"/>
              <a:t>Organisation of Provision to support IE project (2013) </a:t>
            </a:r>
            <a:r>
              <a:rPr lang="en-GB" b="0" dirty="0"/>
              <a:t>we highlighted the need to</a:t>
            </a:r>
          </a:p>
          <a:p>
            <a:pPr marL="455920" lvl="1" indent="0"/>
            <a:r>
              <a:rPr lang="en-GB" i="0" dirty="0"/>
              <a:t>move from individual support (compensatory) to taking a more proactive approach by increasing capacity of all schools to support all learners</a:t>
            </a:r>
          </a:p>
        </p:txBody>
      </p:sp>
      <p:sp>
        <p:nvSpPr>
          <p:cNvPr id="4" name="Slide Number Placeholder 3"/>
          <p:cNvSpPr>
            <a:spLocks noGrp="1"/>
          </p:cNvSpPr>
          <p:nvPr>
            <p:ph type="sldNum" sz="quarter" idx="10"/>
          </p:nvPr>
        </p:nvSpPr>
        <p:spPr/>
        <p:txBody>
          <a:bodyPr/>
          <a:lstStyle/>
          <a:p>
            <a:fld id="{77DC2EBB-533C-9146-BB06-FBD09A0917A5}" type="slidenum">
              <a:rPr lang="en-US" smtClean="0"/>
              <a:t>5</a:t>
            </a:fld>
            <a:endParaRPr lang="en-US" dirty="0"/>
          </a:p>
        </p:txBody>
      </p:sp>
    </p:spTree>
    <p:extLst>
      <p:ext uri="{BB962C8B-B14F-4D97-AF65-F5344CB8AC3E}">
        <p14:creationId xmlns:p14="http://schemas.microsoft.com/office/powerpoint/2010/main" val="142454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Conceptual framework for RA of all learners</a:t>
            </a:r>
          </a:p>
          <a:p>
            <a:pPr marL="457200" indent="-457200">
              <a:lnSpc>
                <a:spcPct val="100000"/>
              </a:lnSpc>
              <a:buFont typeface="Arial" charset="0"/>
              <a:buChar char="•"/>
            </a:pPr>
            <a:r>
              <a:rPr lang="en-GB" noProof="0" dirty="0"/>
              <a:t>Need for culture change and different pedagogical approaches – diversity as ‘pedagogical asset’</a:t>
            </a:r>
          </a:p>
          <a:p>
            <a:pPr marL="457200" indent="-457200">
              <a:buFont typeface="Arial" charset="0"/>
              <a:buChar char="•"/>
            </a:pPr>
            <a:r>
              <a:rPr lang="en-GB" noProof="0" dirty="0"/>
              <a:t>Focus moving from individual needs to increasing capacity/capability to personalise learning for all – proactive (rather than remedial or compensatory) </a:t>
            </a:r>
          </a:p>
          <a:p>
            <a:pPr marL="457200" indent="-457200">
              <a:buFont typeface="Arial" charset="0"/>
              <a:buChar char="•"/>
            </a:pPr>
            <a:r>
              <a:rPr lang="en-GB" noProof="0" dirty="0"/>
              <a:t>Teachers taking responsibility for all learners – adapting curriculum, teaching, support</a:t>
            </a:r>
          </a:p>
          <a:p>
            <a:pPr marL="457200" indent="-457200">
              <a:buFont typeface="Arial" charset="0"/>
              <a:buChar char="•"/>
            </a:pPr>
            <a:r>
              <a:rPr lang="en-GB" noProof="0" dirty="0"/>
              <a:t>Leaders organising in a proactive way to support the development of teacher competences to raise achievement of all learners</a:t>
            </a:r>
          </a:p>
          <a:p>
            <a:r>
              <a:rPr lang="en-GB" dirty="0"/>
              <a:t>So</a:t>
            </a:r>
            <a:r>
              <a:rPr lang="en-GB" baseline="0" dirty="0"/>
              <a:t> from these ideas, we developed the conceptual frame for the current RA work. This included recognising the need for:</a:t>
            </a:r>
          </a:p>
          <a:p>
            <a:pPr marL="171450" indent="-171450">
              <a:buFont typeface="Arial" charset="0"/>
              <a:buChar char="•"/>
            </a:pPr>
            <a:r>
              <a:rPr lang="en-GB" dirty="0"/>
              <a:t>culture change and different pedagogical approaches – diversity as ‘pedagogical asset’</a:t>
            </a:r>
          </a:p>
          <a:p>
            <a:pPr marL="457200" indent="-457200">
              <a:buFont typeface="Arial" charset="0"/>
              <a:buChar char="•"/>
            </a:pPr>
            <a:r>
              <a:rPr lang="en-GB" dirty="0"/>
              <a:t>Focus moving from individual needs to increasing capacity/capability to personalise learning for all – proactive (rather than remedial or compensatory) </a:t>
            </a:r>
          </a:p>
          <a:p>
            <a:pPr marL="457200" indent="-457200">
              <a:buFont typeface="Arial" charset="0"/>
              <a:buChar char="•"/>
            </a:pPr>
            <a:r>
              <a:rPr lang="en-GB" dirty="0"/>
              <a:t>Teachers taking responsibility for all learners – adapting curriculum, teaching, support</a:t>
            </a:r>
          </a:p>
          <a:p>
            <a:pPr marL="457200" indent="-457200">
              <a:buFont typeface="Arial" charset="0"/>
              <a:buChar char="•"/>
            </a:pPr>
            <a:r>
              <a:rPr lang="en-GB" dirty="0"/>
              <a:t>Leaders organising in a proactive way to support the development of teacher competences to raise achievement of all learners</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6</a:t>
            </a:fld>
            <a:endParaRPr lang="en-US" dirty="0"/>
          </a:p>
        </p:txBody>
      </p:sp>
    </p:spTree>
    <p:extLst>
      <p:ext uri="{BB962C8B-B14F-4D97-AF65-F5344CB8AC3E}">
        <p14:creationId xmlns:p14="http://schemas.microsoft.com/office/powerpoint/2010/main" val="1600624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400" noProof="0" dirty="0"/>
              <a:t>Development through collaborative practice</a:t>
            </a:r>
            <a:endParaRPr lang="en-GB" noProof="0" dirty="0"/>
          </a:p>
          <a:p>
            <a:pPr marL="514350" indent="-514350">
              <a:buFont typeface="Arial" charset="0"/>
              <a:buChar char="•"/>
            </a:pPr>
            <a:r>
              <a:rPr lang="en-GB" noProof="0" dirty="0"/>
              <a:t>shared vision and values</a:t>
            </a:r>
          </a:p>
          <a:p>
            <a:pPr marL="514350" indent="-514350">
              <a:buFont typeface="Arial" charset="0"/>
              <a:buChar char="•"/>
            </a:pPr>
            <a:r>
              <a:rPr lang="en-GB" noProof="0" dirty="0"/>
              <a:t>collective responsibility </a:t>
            </a:r>
          </a:p>
          <a:p>
            <a:pPr marL="514350" indent="-514350">
              <a:buFont typeface="Arial" charset="0"/>
              <a:buChar char="•"/>
            </a:pPr>
            <a:r>
              <a:rPr lang="en-GB" noProof="0" dirty="0"/>
              <a:t>respectful and trusting relationships and…</a:t>
            </a:r>
          </a:p>
          <a:p>
            <a:r>
              <a:rPr lang="en-GB" noProof="0" dirty="0"/>
              <a:t>…sharing knowledge and experience through networks that connect with others on own system level and on other levels (regionally, nationally and internationally)</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A</a:t>
            </a:r>
            <a:r>
              <a:rPr lang="en-GB" baseline="0" dirty="0"/>
              <a:t> k</a:t>
            </a:r>
            <a:r>
              <a:rPr lang="en-GB" dirty="0"/>
              <a:t>ey</a:t>
            </a:r>
            <a:r>
              <a:rPr lang="en-GB" baseline="0" dirty="0"/>
              <a:t> premise - from the literature and from Agency work e.g. TE4I. RA4AL. OoP, Inclusive early childhood education - importance of collaboration for inclusive practice – and this is also true for RA.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baseline="0" dirty="0"/>
              <a:t>We felt that </a:t>
            </a:r>
            <a:r>
              <a:rPr lang="en-GB" sz="1200" baseline="0" dirty="0"/>
              <a:t>d</a:t>
            </a:r>
            <a:r>
              <a:rPr lang="en-GB" sz="1200" dirty="0"/>
              <a:t>evelopment through collaborative practice is</a:t>
            </a:r>
            <a:r>
              <a:rPr lang="en-GB" sz="1200" baseline="0" dirty="0"/>
              <a:t> necessary to </a:t>
            </a:r>
            <a:r>
              <a:rPr lang="en-GB" sz="1200" dirty="0"/>
              <a:t>support</a:t>
            </a:r>
          </a:p>
          <a:p>
            <a:pPr marL="514350" indent="-514350">
              <a:buFont typeface="Arial" charset="0"/>
              <a:buChar char="•"/>
            </a:pPr>
            <a:r>
              <a:rPr lang="en-GB" dirty="0"/>
              <a:t>shared vision and values</a:t>
            </a:r>
          </a:p>
          <a:p>
            <a:pPr marL="514350" indent="-514350">
              <a:buFont typeface="Arial" charset="0"/>
              <a:buChar char="•"/>
            </a:pPr>
            <a:r>
              <a:rPr lang="en-GB" dirty="0"/>
              <a:t>collective responsibility </a:t>
            </a:r>
          </a:p>
          <a:p>
            <a:pPr marL="514350" indent="-514350">
              <a:buFont typeface="Arial" charset="0"/>
              <a:buChar char="•"/>
            </a:pPr>
            <a:r>
              <a:rPr lang="en-GB" dirty="0"/>
              <a:t>respectful and trusting relationships and…</a:t>
            </a:r>
          </a:p>
          <a:p>
            <a:r>
              <a:rPr lang="en-GB" dirty="0"/>
              <a:t>…sharing knowledge and experience through networks that connect with others on own system level and on other levels (regionally, nationally and internationally)</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baseline="0" dirty="0"/>
              <a:t>So we see collaboration as critical at all system levels – from working between Ministries, between system levels to working across countries – essence of the Agency!</a:t>
            </a:r>
            <a:endParaRPr lang="en-GB" dirty="0"/>
          </a:p>
          <a:p>
            <a:r>
              <a:rPr lang="en-GB" sz="1200" b="0" dirty="0"/>
              <a:t>In</a:t>
            </a:r>
            <a:r>
              <a:rPr lang="en-GB" sz="1200" b="0" baseline="0" dirty="0"/>
              <a:t> </a:t>
            </a:r>
            <a:r>
              <a:rPr lang="en-GB" sz="1200" b="0" dirty="0"/>
              <a:t>the conceptual framework</a:t>
            </a:r>
            <a:r>
              <a:rPr lang="en-GB" sz="1200" b="0" baseline="0" dirty="0"/>
              <a:t> we recognised the key role played by learning communities which we defined as: </a:t>
            </a:r>
            <a:r>
              <a:rPr lang="en-GB" sz="1200" dirty="0"/>
              <a:t>‘collaboration of education stakeholders around clusters of schools involving school and community personnel, together with researchers, local area leaders and policy makers’</a:t>
            </a:r>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7</a:t>
            </a:fld>
            <a:endParaRPr lang="en-US" dirty="0"/>
          </a:p>
        </p:txBody>
      </p:sp>
    </p:spTree>
    <p:extLst>
      <p:ext uri="{BB962C8B-B14F-4D97-AF65-F5344CB8AC3E}">
        <p14:creationId xmlns:p14="http://schemas.microsoft.com/office/powerpoint/2010/main" val="189399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noProof="0" dirty="0"/>
              <a:t>RA ‘networks’</a:t>
            </a:r>
          </a:p>
          <a:p>
            <a:pPr marL="0" marR="0" indent="0" algn="l" defTabSz="457200" rtl="0" eaLnBrk="0" fontAlgn="base" latinLnBrk="0" hangingPunct="0">
              <a:lnSpc>
                <a:spcPct val="100000"/>
              </a:lnSpc>
              <a:spcBef>
                <a:spcPct val="30000"/>
              </a:spcBef>
              <a:spcAft>
                <a:spcPct val="0"/>
              </a:spcAft>
              <a:buClrTx/>
              <a:buSzTx/>
              <a:buFontTx/>
              <a:buNone/>
              <a:tabLst/>
              <a:defRPr/>
            </a:pPr>
            <a:r>
              <a:rPr lang="en-GB" dirty="0"/>
              <a:t>To explain in a little more detail</a:t>
            </a:r>
            <a:r>
              <a:rPr lang="en-GB" baseline="0" dirty="0"/>
              <a:t> - </a:t>
            </a:r>
            <a:r>
              <a:rPr lang="en-GB" dirty="0"/>
              <a:t>this diagram</a:t>
            </a:r>
            <a:r>
              <a:rPr lang="en-GB" baseline="0" dirty="0"/>
              <a:t> represents the collaboration and networking we had in mind for the RA project. This </a:t>
            </a:r>
            <a:r>
              <a:rPr lang="en-GB" dirty="0"/>
              <a:t>shows 3 levels of collaboration:</a:t>
            </a:r>
          </a:p>
          <a:p>
            <a:pPr marL="0" marR="0" indent="0" algn="l" defTabSz="457200" rtl="0" eaLnBrk="0" fontAlgn="base" latinLnBrk="0" hangingPunct="0">
              <a:lnSpc>
                <a:spcPct val="100000"/>
              </a:lnSpc>
              <a:spcBef>
                <a:spcPct val="30000"/>
              </a:spcBef>
              <a:spcAft>
                <a:spcPct val="0"/>
              </a:spcAft>
              <a:buClrTx/>
              <a:buSzTx/>
              <a:buFontTx/>
              <a:buNone/>
              <a:tabLst/>
              <a:defRPr/>
            </a:pPr>
            <a:r>
              <a:rPr lang="en-GB" dirty="0"/>
              <a:t> Level 1: Within the learning communities (between schools, colleges, universities, community employers, etc.). </a:t>
            </a:r>
          </a:p>
          <a:p>
            <a:pPr marL="0" marR="0" indent="0" algn="l" defTabSz="457200" rtl="0" eaLnBrk="0" fontAlgn="base" latinLnBrk="0" hangingPunct="0">
              <a:lnSpc>
                <a:spcPct val="100000"/>
              </a:lnSpc>
              <a:spcBef>
                <a:spcPct val="30000"/>
              </a:spcBef>
              <a:spcAft>
                <a:spcPct val="0"/>
              </a:spcAft>
              <a:buClrTx/>
              <a:buSzTx/>
              <a:buFontTx/>
              <a:buNone/>
              <a:tabLst/>
              <a:defRPr/>
            </a:pPr>
            <a:r>
              <a:rPr lang="en-GB" dirty="0"/>
              <a:t>Level 2: Between the 3 learning communities. </a:t>
            </a:r>
          </a:p>
          <a:p>
            <a:pPr marL="0" marR="0" indent="0" algn="l" defTabSz="457200" rtl="0" eaLnBrk="0" fontAlgn="base" latinLnBrk="0" hangingPunct="0">
              <a:lnSpc>
                <a:spcPct val="100000"/>
              </a:lnSpc>
              <a:spcBef>
                <a:spcPct val="30000"/>
              </a:spcBef>
              <a:spcAft>
                <a:spcPct val="0"/>
              </a:spcAft>
              <a:buClrTx/>
              <a:buSzTx/>
              <a:buFontTx/>
              <a:buNone/>
              <a:tabLst/>
              <a:defRPr/>
            </a:pPr>
            <a:r>
              <a:rPr lang="en-GB" dirty="0"/>
              <a:t>Level 3: With project experts (mostly head teachers and researchers</a:t>
            </a:r>
            <a:r>
              <a:rPr lang="en-GB" baseline="0" dirty="0"/>
              <a:t> from all Agency member countries) </a:t>
            </a:r>
            <a:r>
              <a:rPr lang="en-GB" dirty="0"/>
              <a:t>who</a:t>
            </a:r>
            <a:r>
              <a:rPr lang="en-GB" baseline="0" dirty="0"/>
              <a:t> formed</a:t>
            </a:r>
            <a:r>
              <a:rPr lang="en-GB" dirty="0"/>
              <a:t> an international learning community.</a:t>
            </a:r>
          </a:p>
          <a:p>
            <a:r>
              <a:rPr lang="en-GB" baseline="0" dirty="0"/>
              <a:t>As well as face to face meetings, we have had a project online forum to support networking within LCs, between LCs and between LCs and all project participants</a:t>
            </a:r>
          </a:p>
          <a:p>
            <a:r>
              <a:rPr lang="en-GB" baseline="0" dirty="0"/>
              <a:t>…collaboration therefore really was a project methodology as well as key part of LC practice in raising achievement.</a:t>
            </a:r>
            <a:endParaRPr lang="en-GB" dirty="0"/>
          </a:p>
        </p:txBody>
      </p:sp>
      <p:sp>
        <p:nvSpPr>
          <p:cNvPr id="4" name="Slide Number Placeholder 3"/>
          <p:cNvSpPr>
            <a:spLocks noGrp="1"/>
          </p:cNvSpPr>
          <p:nvPr>
            <p:ph type="sldNum" sz="quarter" idx="10"/>
          </p:nvPr>
        </p:nvSpPr>
        <p:spPr/>
        <p:txBody>
          <a:bodyPr/>
          <a:lstStyle/>
          <a:p>
            <a:pPr>
              <a:defRPr/>
            </a:pPr>
            <a:fld id="{63272C5D-4604-184E-A73E-1DFDFBDAD8B3}" type="slidenum">
              <a:rPr lang="en-US" smtClean="0"/>
              <a:pPr>
                <a:defRPr/>
              </a:pPr>
              <a:t>8</a:t>
            </a:fld>
            <a:endParaRPr lang="en-US" dirty="0"/>
          </a:p>
        </p:txBody>
      </p:sp>
    </p:spTree>
    <p:extLst>
      <p:ext uri="{BB962C8B-B14F-4D97-AF65-F5344CB8AC3E}">
        <p14:creationId xmlns:p14="http://schemas.microsoft.com/office/powerpoint/2010/main" val="1492650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Developing thinking…</a:t>
            </a:r>
          </a:p>
          <a:p>
            <a:r>
              <a:rPr lang="en-GB" noProof="0" dirty="0"/>
              <a:t>Moving from…</a:t>
            </a:r>
          </a:p>
          <a:p>
            <a:pPr marL="455920" indent="-455920">
              <a:buFont typeface="Arial" charset="0"/>
              <a:buChar char="•"/>
            </a:pPr>
            <a:r>
              <a:rPr lang="en-GB" noProof="0" dirty="0"/>
              <a:t>inclusion as concerned with learners who experience disadvantage to a view of high quality education for all</a:t>
            </a:r>
          </a:p>
          <a:p>
            <a:pPr marL="455920" indent="-455920">
              <a:buFont typeface="Arial" charset="0"/>
              <a:buChar char="•"/>
            </a:pPr>
            <a:r>
              <a:rPr lang="en-GB" noProof="0" dirty="0"/>
              <a:t>a view of achievement linked to formal accreditation to a broader view of achievement as authentic learning/competences for life and work – and in areas such as sport, arts, music, etc.</a:t>
            </a:r>
          </a:p>
          <a:p>
            <a:pPr marL="457200" indent="-457200">
              <a:buFont typeface="Arial" charset="0"/>
              <a:buChar char="•"/>
            </a:pPr>
            <a:r>
              <a:rPr lang="en-GB" noProof="0" dirty="0"/>
              <a:t>‘adapting’ what is planned for the majority to providing a ‘menu’ of different opportunities to support personalisation</a:t>
            </a:r>
          </a:p>
          <a:p>
            <a:r>
              <a:rPr lang="en-GB" dirty="0"/>
              <a:t>So from</a:t>
            </a:r>
            <a:r>
              <a:rPr lang="en-GB" baseline="0" dirty="0"/>
              <a:t> the drafting of the conceptual framework at the start of the project, our thinking – and that of our LCs - has continued to develop from seeing:</a:t>
            </a:r>
          </a:p>
          <a:p>
            <a:pPr marL="455920" indent="-455920">
              <a:buFont typeface="Arial" charset="0"/>
              <a:buChar char="•"/>
            </a:pPr>
            <a:r>
              <a:rPr lang="en-GB" dirty="0"/>
              <a:t>inclusion as concerned with learners who experience disadvantage to a view of high quality education for all</a:t>
            </a:r>
          </a:p>
          <a:p>
            <a:pPr marL="455920" indent="-455920">
              <a:buFont typeface="Arial" charset="0"/>
              <a:buChar char="•"/>
            </a:pPr>
            <a:r>
              <a:rPr lang="en-GB" dirty="0"/>
              <a:t>a view of achievement linked to formal accreditation to a broader view of achievement as authentic learning/competences for life and work – and in areas such as sport, arts, music, etc.</a:t>
            </a:r>
          </a:p>
          <a:p>
            <a:pPr marL="457200" indent="-457200">
              <a:buFont typeface="Arial" charset="0"/>
              <a:buChar char="•"/>
            </a:pPr>
            <a:r>
              <a:rPr lang="en-GB" dirty="0"/>
              <a:t>‘adapting’ what is planned for the majority to providing a ‘menu’ of different opportunities to support personalisation</a:t>
            </a:r>
            <a:endParaRPr lang="en-GB" baseline="0" dirty="0"/>
          </a:p>
          <a:p>
            <a:r>
              <a:rPr lang="en-GB" baseline="0" dirty="0"/>
              <a:t>In particular the view of personalisation has developed as involving learners in their own learning so that they are responsible for making connections with their own interests. (Bray and McCluskey 2014). Personalisation d</a:t>
            </a:r>
            <a:r>
              <a:rPr lang="en-GB" dirty="0"/>
              <a:t>iffers from individualisation and differentiation which</a:t>
            </a:r>
            <a:r>
              <a:rPr lang="en-GB" baseline="0" dirty="0"/>
              <a:t> both tend to be</a:t>
            </a:r>
            <a:r>
              <a:rPr lang="en-GB" dirty="0"/>
              <a:t> teacher led.</a:t>
            </a:r>
            <a:r>
              <a:rPr lang="en-GB" baseline="0" dirty="0"/>
              <a:t> However, it must be said that even within the frame of personalised learning there is still need for guidance and quality teaching - but learners take a more active and leading role.</a:t>
            </a:r>
            <a:endParaRPr lang="en-GB" dirty="0"/>
          </a:p>
        </p:txBody>
      </p:sp>
      <p:sp>
        <p:nvSpPr>
          <p:cNvPr id="4" name="Slide Number Placeholder 3"/>
          <p:cNvSpPr>
            <a:spLocks noGrp="1"/>
          </p:cNvSpPr>
          <p:nvPr>
            <p:ph type="sldNum" sz="quarter" idx="10"/>
          </p:nvPr>
        </p:nvSpPr>
        <p:spPr/>
        <p:txBody>
          <a:bodyPr/>
          <a:lstStyle/>
          <a:p>
            <a:fld id="{3D6DC0D2-98C6-AF4B-8781-E4D470DBB40B}" type="slidenum">
              <a:rPr lang="en-US" smtClean="0"/>
              <a:t>9</a:t>
            </a:fld>
            <a:endParaRPr lang="en-US" dirty="0"/>
          </a:p>
        </p:txBody>
      </p:sp>
    </p:spTree>
    <p:extLst>
      <p:ext uri="{BB962C8B-B14F-4D97-AF65-F5344CB8AC3E}">
        <p14:creationId xmlns:p14="http://schemas.microsoft.com/office/powerpoint/2010/main" val="1973142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863600" y="177800"/>
            <a:ext cx="3086100" cy="1295400"/>
          </a:xfrm>
        </p:spPr>
        <p:txBody>
          <a:bodyPr/>
          <a:lstStyle>
            <a:lvl1pPr>
              <a:defRPr sz="1800" baseline="0">
                <a:solidFill>
                  <a:srgbClr val="1E1C43"/>
                </a:solidFill>
              </a:defRPr>
            </a:lvl1pPr>
          </a:lstStyle>
          <a:p>
            <a:r>
              <a:rPr lang="en-US" dirty="0"/>
              <a:t>Click icon to insert project logo</a:t>
            </a:r>
          </a:p>
        </p:txBody>
      </p:sp>
      <p:sp>
        <p:nvSpPr>
          <p:cNvPr id="5" name="Title Placeholder 1"/>
          <p:cNvSpPr>
            <a:spLocks noGrp="1"/>
          </p:cNvSpPr>
          <p:nvPr>
            <p:ph type="title" hasCustomPrompt="1"/>
          </p:nvPr>
        </p:nvSpPr>
        <p:spPr bwMode="auto">
          <a:xfrm>
            <a:off x="863600" y="1939179"/>
            <a:ext cx="10553700" cy="1430241"/>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4800"/>
            </a:lvl1pPr>
          </a:lstStyle>
          <a:p>
            <a:pPr lvl="0"/>
            <a:r>
              <a:rPr lang="en-GB" dirty="0"/>
              <a:t>Click to add title</a:t>
            </a:r>
            <a:endParaRPr lang="en-US" dirty="0"/>
          </a:p>
        </p:txBody>
      </p:sp>
      <p:sp>
        <p:nvSpPr>
          <p:cNvPr id="9" name="Subtitle 2"/>
          <p:cNvSpPr>
            <a:spLocks noGrp="1"/>
          </p:cNvSpPr>
          <p:nvPr>
            <p:ph type="subTitle" idx="1" hasCustomPrompt="1"/>
          </p:nvPr>
        </p:nvSpPr>
        <p:spPr>
          <a:xfrm>
            <a:off x="880228" y="3550491"/>
            <a:ext cx="10537071" cy="1747732"/>
          </a:xfrm>
        </p:spPr>
        <p:txBody>
          <a:bodyPr/>
          <a:lstStyle>
            <a:lvl1pPr marL="0" marR="0" indent="0" algn="l" defTabSz="457200" rtl="0" eaLnBrk="1" fontAlgn="base" latinLnBrk="0" hangingPunct="1">
              <a:lnSpc>
                <a:spcPct val="120000"/>
              </a:lnSpc>
              <a:spcBef>
                <a:spcPct val="20000"/>
              </a:spcBef>
              <a:spcAft>
                <a:spcPct val="0"/>
              </a:spcAft>
              <a:buClrTx/>
              <a:buSzTx/>
              <a:buFont typeface="Arial" charset="0"/>
              <a:buNone/>
              <a:tabLst>
                <a:tab pos="0" algn="l"/>
              </a:tabLst>
              <a:defRPr sz="2800"/>
            </a:lvl1pPr>
          </a:lstStyle>
          <a:p>
            <a:r>
              <a:rPr lang="en-GB" sz="2400" dirty="0">
                <a:solidFill>
                  <a:schemeClr val="bg1"/>
                </a:solidFill>
              </a:rPr>
              <a:t>Click to insert presenter’s name </a:t>
            </a:r>
            <a:br>
              <a:rPr lang="en-GB" sz="2400" dirty="0">
                <a:solidFill>
                  <a:schemeClr val="bg1"/>
                </a:solidFill>
              </a:rPr>
            </a:br>
            <a:r>
              <a:rPr lang="en-GB" sz="2400" dirty="0">
                <a:solidFill>
                  <a:schemeClr val="bg1"/>
                </a:solidFill>
              </a:rPr>
              <a:t>and email address</a:t>
            </a:r>
          </a:p>
        </p:txBody>
      </p:sp>
    </p:spTree>
    <p:extLst>
      <p:ext uri="{BB962C8B-B14F-4D97-AF65-F5344CB8AC3E}">
        <p14:creationId xmlns:p14="http://schemas.microsoft.com/office/powerpoint/2010/main" val="66045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marL="0" marR="0" indent="0" algn="l" defTabSz="457200" rtl="0" eaLnBrk="0" fontAlgn="base" latinLnBrk="0" hangingPunct="0">
              <a:lnSpc>
                <a:spcPct val="120000"/>
              </a:lnSpc>
              <a:spcBef>
                <a:spcPct val="20000"/>
              </a:spcBef>
              <a:spcAft>
                <a:spcPct val="0"/>
              </a:spcAft>
              <a:buClrTx/>
              <a:buSzTx/>
              <a:buFont typeface="Arial" charset="0"/>
              <a:buNone/>
              <a:tabLst>
                <a:tab pos="90488" algn="l"/>
              </a:tabLst>
              <a:defRPr sz="2800">
                <a:solidFill>
                  <a:srgbClr val="121948"/>
                </a:solidFill>
              </a:defRPr>
            </a:lvl1pPr>
            <a:lvl2pPr>
              <a:lnSpc>
                <a:spcPct val="120000"/>
              </a:lnSpc>
              <a:defRPr sz="2400">
                <a:solidFill>
                  <a:srgbClr val="121948"/>
                </a:solidFill>
              </a:defRPr>
            </a:lvl2pPr>
            <a:lvl3pPr>
              <a:lnSpc>
                <a:spcPct val="120000"/>
              </a:lnSpc>
              <a:defRPr sz="2200">
                <a:solidFill>
                  <a:srgbClr val="121948"/>
                </a:solidFill>
              </a:defRPr>
            </a:lvl3pPr>
            <a:lvl4pPr>
              <a:lnSpc>
                <a:spcPct val="120000"/>
              </a:lnSpc>
              <a:defRPr sz="2200">
                <a:solidFill>
                  <a:srgbClr val="121948"/>
                </a:solidFill>
              </a:defRPr>
            </a:lvl4pPr>
            <a:lvl5pPr>
              <a:lnSpc>
                <a:spcPct val="120000"/>
              </a:lnSpc>
              <a:defRPr sz="2200">
                <a:solidFill>
                  <a:srgbClr val="121948"/>
                </a:solidFill>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00236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389015" y="1940399"/>
            <a:ext cx="5376785" cy="4269901"/>
          </a:xfrm>
        </p:spPr>
        <p:txBody>
          <a:bodyPr/>
          <a:lstStyle>
            <a:lvl1pPr marL="0" marR="0" indent="0" algn="l" defTabSz="457200" rtl="0" eaLnBrk="0" fontAlgn="base" latinLnBrk="0" hangingPunct="0">
              <a:lnSpc>
                <a:spcPct val="120000"/>
              </a:lnSpc>
              <a:spcBef>
                <a:spcPct val="20000"/>
              </a:spcBef>
              <a:spcAft>
                <a:spcPct val="0"/>
              </a:spcAft>
              <a:buClrTx/>
              <a:buSzTx/>
              <a:buFont typeface="Arial" charset="0"/>
              <a:buNone/>
              <a:tabLst>
                <a:tab pos="90488" algn="l"/>
              </a:tabLst>
              <a:defRPr sz="2800">
                <a:solidFill>
                  <a:srgbClr val="121948"/>
                </a:solidFill>
              </a:defRPr>
            </a:lvl1pPr>
            <a:lvl2pPr>
              <a:lnSpc>
                <a:spcPct val="120000"/>
              </a:lnSpc>
              <a:defRPr sz="2400">
                <a:solidFill>
                  <a:srgbClr val="121948"/>
                </a:solidFill>
              </a:defRPr>
            </a:lvl2pPr>
            <a:lvl3pPr>
              <a:lnSpc>
                <a:spcPct val="120000"/>
              </a:lnSpc>
              <a:defRPr sz="2200">
                <a:solidFill>
                  <a:srgbClr val="121948"/>
                </a:solidFill>
              </a:defRPr>
            </a:lvl3pPr>
            <a:lvl4pPr>
              <a:lnSpc>
                <a:spcPct val="120000"/>
              </a:lnSpc>
              <a:defRPr sz="2200">
                <a:solidFill>
                  <a:srgbClr val="121948"/>
                </a:solidFill>
              </a:defRPr>
            </a:lvl4pPr>
            <a:lvl5pPr>
              <a:lnSpc>
                <a:spcPct val="120000"/>
              </a:lnSpc>
              <a:defRPr sz="2200">
                <a:solidFill>
                  <a:srgbClr val="121948"/>
                </a:solidFill>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2"/>
          <p:cNvSpPr>
            <a:spLocks noGrp="1"/>
          </p:cNvSpPr>
          <p:nvPr>
            <p:ph idx="10" hasCustomPrompt="1"/>
          </p:nvPr>
        </p:nvSpPr>
        <p:spPr>
          <a:xfrm>
            <a:off x="5969001" y="1940399"/>
            <a:ext cx="5901308" cy="4269901"/>
          </a:xfrm>
        </p:spPr>
        <p:txBody>
          <a:bodyPr/>
          <a:lstStyle>
            <a:lvl1pPr marL="0" marR="0" indent="0" algn="l" defTabSz="457200" rtl="0" eaLnBrk="0" fontAlgn="base" latinLnBrk="0" hangingPunct="0">
              <a:lnSpc>
                <a:spcPct val="120000"/>
              </a:lnSpc>
              <a:spcBef>
                <a:spcPct val="20000"/>
              </a:spcBef>
              <a:spcAft>
                <a:spcPct val="0"/>
              </a:spcAft>
              <a:buClrTx/>
              <a:buSzTx/>
              <a:buFont typeface="Arial" charset="0"/>
              <a:buNone/>
              <a:tabLst>
                <a:tab pos="90488" algn="l"/>
              </a:tabLst>
              <a:defRPr sz="2800" baseline="0">
                <a:solidFill>
                  <a:srgbClr val="121948"/>
                </a:solidFill>
              </a:defRPr>
            </a:lvl1pPr>
            <a:lvl2pPr>
              <a:lnSpc>
                <a:spcPct val="120000"/>
              </a:lnSpc>
              <a:defRPr sz="2400">
                <a:solidFill>
                  <a:srgbClr val="121948"/>
                </a:solidFill>
              </a:defRPr>
            </a:lvl2pPr>
            <a:lvl3pPr>
              <a:lnSpc>
                <a:spcPct val="120000"/>
              </a:lnSpc>
              <a:defRPr sz="2200">
                <a:solidFill>
                  <a:srgbClr val="121948"/>
                </a:solidFill>
              </a:defRPr>
            </a:lvl3pPr>
            <a:lvl4pPr>
              <a:lnSpc>
                <a:spcPct val="120000"/>
              </a:lnSpc>
              <a:defRPr sz="2200">
                <a:solidFill>
                  <a:srgbClr val="121948"/>
                </a:solidFill>
              </a:defRPr>
            </a:lvl4pPr>
            <a:lvl5pPr>
              <a:lnSpc>
                <a:spcPct val="120000"/>
              </a:lnSpc>
              <a:defRPr sz="2200">
                <a:solidFill>
                  <a:srgbClr val="121948"/>
                </a:solidFill>
              </a:defRPr>
            </a:lvl5pPr>
          </a:lstStyle>
          <a:p>
            <a:pPr lvl="0"/>
            <a:r>
              <a:rPr lang="en-GB" dirty="0"/>
              <a:t>Click central icon to insert graphic</a:t>
            </a:r>
            <a:endParaRPr lang="en-US" dirty="0"/>
          </a:p>
        </p:txBody>
      </p:sp>
    </p:spTree>
    <p:extLst>
      <p:ext uri="{BB962C8B-B14F-4D97-AF65-F5344CB8AC3E}">
        <p14:creationId xmlns:p14="http://schemas.microsoft.com/office/powerpoint/2010/main" val="325121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0" hasCustomPrompt="1"/>
          </p:nvPr>
        </p:nvSpPr>
        <p:spPr>
          <a:xfrm>
            <a:off x="850900" y="1940399"/>
            <a:ext cx="10617200" cy="3038001"/>
          </a:xfrm>
        </p:spPr>
        <p:txBody>
          <a:bodyPr/>
          <a:lstStyle>
            <a:lvl1pPr marL="0" marR="0" indent="0" algn="l" defTabSz="457200" rtl="0" eaLnBrk="0" fontAlgn="base" latinLnBrk="0" hangingPunct="0">
              <a:lnSpc>
                <a:spcPct val="120000"/>
              </a:lnSpc>
              <a:spcBef>
                <a:spcPct val="20000"/>
              </a:spcBef>
              <a:spcAft>
                <a:spcPct val="0"/>
              </a:spcAft>
              <a:buClrTx/>
              <a:buSzTx/>
              <a:buFont typeface="Arial" charset="0"/>
              <a:buNone/>
              <a:tabLst>
                <a:tab pos="90488" algn="l"/>
              </a:tabLst>
              <a:defRPr sz="2800" baseline="0">
                <a:solidFill>
                  <a:srgbClr val="121948"/>
                </a:solidFill>
              </a:defRPr>
            </a:lvl1pPr>
            <a:lvl2pPr>
              <a:lnSpc>
                <a:spcPct val="120000"/>
              </a:lnSpc>
              <a:defRPr sz="2400">
                <a:solidFill>
                  <a:srgbClr val="121948"/>
                </a:solidFill>
              </a:defRPr>
            </a:lvl2pPr>
            <a:lvl3pPr>
              <a:lnSpc>
                <a:spcPct val="120000"/>
              </a:lnSpc>
              <a:defRPr sz="2200">
                <a:solidFill>
                  <a:srgbClr val="121948"/>
                </a:solidFill>
              </a:defRPr>
            </a:lvl3pPr>
            <a:lvl4pPr>
              <a:lnSpc>
                <a:spcPct val="120000"/>
              </a:lnSpc>
              <a:defRPr sz="2200">
                <a:solidFill>
                  <a:srgbClr val="121948"/>
                </a:solidFill>
              </a:defRPr>
            </a:lvl4pPr>
            <a:lvl5pPr>
              <a:lnSpc>
                <a:spcPct val="120000"/>
              </a:lnSpc>
              <a:defRPr sz="2200">
                <a:solidFill>
                  <a:srgbClr val="121948"/>
                </a:solidFill>
              </a:defRPr>
            </a:lvl5pPr>
          </a:lstStyle>
          <a:p>
            <a:pPr lvl="0"/>
            <a:r>
              <a:rPr lang="en-GB" dirty="0"/>
              <a:t>Click central icon to insert graphic</a:t>
            </a:r>
            <a:endParaRPr lang="en-US" dirty="0"/>
          </a:p>
        </p:txBody>
      </p:sp>
      <p:sp>
        <p:nvSpPr>
          <p:cNvPr id="5" name="Content Placeholder 2"/>
          <p:cNvSpPr>
            <a:spLocks noGrp="1"/>
          </p:cNvSpPr>
          <p:nvPr>
            <p:ph idx="1" hasCustomPrompt="1"/>
          </p:nvPr>
        </p:nvSpPr>
        <p:spPr>
          <a:xfrm>
            <a:off x="389015" y="5118100"/>
            <a:ext cx="11481293" cy="1092200"/>
          </a:xfrm>
        </p:spPr>
        <p:txBody>
          <a:bodyPr/>
          <a:lstStyle>
            <a:lvl1pPr marL="0" marR="0" indent="0" algn="l" defTabSz="457200" rtl="0" eaLnBrk="0" fontAlgn="base" latinLnBrk="0" hangingPunct="0">
              <a:lnSpc>
                <a:spcPct val="120000"/>
              </a:lnSpc>
              <a:spcBef>
                <a:spcPct val="20000"/>
              </a:spcBef>
              <a:spcAft>
                <a:spcPct val="0"/>
              </a:spcAft>
              <a:buClrTx/>
              <a:buSzTx/>
              <a:buFont typeface="Arial" charset="0"/>
              <a:buNone/>
              <a:tabLst>
                <a:tab pos="90488" algn="l"/>
              </a:tabLst>
              <a:defRPr sz="2800">
                <a:solidFill>
                  <a:srgbClr val="121948"/>
                </a:solidFill>
              </a:defRPr>
            </a:lvl1pPr>
            <a:lvl2pPr>
              <a:lnSpc>
                <a:spcPct val="120000"/>
              </a:lnSpc>
              <a:defRPr sz="2400">
                <a:solidFill>
                  <a:srgbClr val="121948"/>
                </a:solidFill>
              </a:defRPr>
            </a:lvl2pPr>
            <a:lvl3pPr>
              <a:lnSpc>
                <a:spcPct val="120000"/>
              </a:lnSpc>
              <a:defRPr sz="2200">
                <a:solidFill>
                  <a:srgbClr val="121948"/>
                </a:solidFill>
              </a:defRPr>
            </a:lvl3pPr>
            <a:lvl4pPr>
              <a:lnSpc>
                <a:spcPct val="120000"/>
              </a:lnSpc>
              <a:defRPr sz="2200">
                <a:solidFill>
                  <a:srgbClr val="121948"/>
                </a:solidFill>
              </a:defRPr>
            </a:lvl4pPr>
            <a:lvl5pPr>
              <a:lnSpc>
                <a:spcPct val="120000"/>
              </a:lnSpc>
              <a:defRPr sz="2200">
                <a:solidFill>
                  <a:srgbClr val="121948"/>
                </a:solidFill>
              </a:defRPr>
            </a:lvl5pPr>
          </a:lstStyle>
          <a:p>
            <a:pPr lvl="0"/>
            <a:r>
              <a:rPr lang="en-GB" dirty="0"/>
              <a:t>Click to edit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723152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76316" y="93759"/>
            <a:ext cx="11493992" cy="1430241"/>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389015" y="1940399"/>
            <a:ext cx="11493993" cy="4269901"/>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a:t>Click to edit text</a:t>
            </a:r>
          </a:p>
          <a:p>
            <a:pPr lvl="0"/>
            <a:r>
              <a:rPr lang="en-GB" dirty="0"/>
              <a:t>Second level</a:t>
            </a:r>
          </a:p>
          <a:p>
            <a:pPr lvl="0"/>
            <a:r>
              <a:rPr lang="en-GB" dirty="0"/>
              <a:t>Third level</a:t>
            </a:r>
          </a:p>
          <a:p>
            <a:pPr lvl="0"/>
            <a:r>
              <a:rPr lang="en-GB" dirty="0"/>
              <a:t>Fourth level</a:t>
            </a:r>
          </a:p>
          <a:p>
            <a:pPr lvl="0"/>
            <a:r>
              <a:rPr lang="en-GB" dirty="0"/>
              <a:t>Fifth level</a:t>
            </a:r>
            <a:endParaRPr lang="en-US" dirty="0"/>
          </a:p>
        </p:txBody>
      </p:sp>
    </p:spTree>
  </p:cSld>
  <p:clrMap bg1="lt1" tx1="dk1" bg2="lt2" tx2="dk2" accent1="accent1" accent2="accent2" accent3="accent3" accent4="accent4" accent5="accent5" accent6="accent6" hlink="hlink" folHlink="folHlink"/>
  <p:sldLayoutIdLst>
    <p:sldLayoutId id="2147483716" r:id="rId1"/>
    <p:sldLayoutId id="2147483694" r:id="rId2"/>
    <p:sldLayoutId id="2147483717" r:id="rId3"/>
    <p:sldLayoutId id="2147483718" r:id="rId4"/>
  </p:sldLayoutIdLst>
  <p:txStyles>
    <p:titleStyle>
      <a:lvl1pPr algn="l" defTabSz="457200" rtl="0" eaLnBrk="1" fontAlgn="base" hangingPunct="1">
        <a:spcBef>
          <a:spcPct val="0"/>
        </a:spcBef>
        <a:spcAft>
          <a:spcPct val="0"/>
        </a:spcAft>
        <a:defRPr sz="4600" kern="1200">
          <a:solidFill>
            <a:srgbClr val="1E1C43"/>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0" marR="0" indent="0" algn="l" defTabSz="457200" rtl="0" eaLnBrk="1" fontAlgn="base" latinLnBrk="0" hangingPunct="1">
        <a:lnSpc>
          <a:spcPct val="120000"/>
        </a:lnSpc>
        <a:spcBef>
          <a:spcPct val="20000"/>
        </a:spcBef>
        <a:spcAft>
          <a:spcPct val="0"/>
        </a:spcAft>
        <a:buClrTx/>
        <a:buSzTx/>
        <a:buFont typeface="Arial" charset="0"/>
        <a:buNone/>
        <a:tabLst>
          <a:tab pos="0" algn="l"/>
        </a:tabLst>
        <a:defRPr sz="2600" kern="1200" baseline="0">
          <a:solidFill>
            <a:srgbClr val="1E1C43"/>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defRPr sz="2800" kern="1200">
          <a:solidFill>
            <a:srgbClr val="FFFFFF"/>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defRPr sz="2400" kern="1200">
          <a:solidFill>
            <a:srgbClr val="FFFFFF"/>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defRPr sz="2000" kern="1200">
          <a:solidFill>
            <a:srgbClr val="FFFFFF"/>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defRPr sz="2000" kern="1200">
          <a:solidFill>
            <a:srgbClr val="FFFFFF"/>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3600" y="2790079"/>
            <a:ext cx="10553700" cy="1430241"/>
          </a:xfrm>
        </p:spPr>
        <p:txBody>
          <a:bodyPr>
            <a:normAutofit fontScale="90000"/>
          </a:bodyPr>
          <a:lstStyle/>
          <a:p>
            <a:r>
              <a:rPr lang="en-GB" noProof="0" dirty="0"/>
              <a:t>Inclusive Education and Raising Achievement: the project conceptual framework</a:t>
            </a:r>
          </a:p>
        </p:txBody>
      </p:sp>
      <p:pic>
        <p:nvPicPr>
          <p:cNvPr id="4" name="Picture Placeholder 3" descr="Raising Achievement of All Learners in Inclusive Education logo"/>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5206" r="-5206"/>
          <a:stretch>
            <a:fillRect/>
          </a:stretch>
        </p:blipFill>
        <p:spPr>
          <a:xfrm>
            <a:off x="381000" y="177800"/>
            <a:ext cx="5422900" cy="1295400"/>
          </a:xfrm>
        </p:spPr>
      </p:pic>
      <p:pic>
        <p:nvPicPr>
          <p:cNvPr id="5" name="Picture 4" descr="Malta EU 20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3276" y="368300"/>
            <a:ext cx="2771648" cy="977900"/>
          </a:xfrm>
          <a:prstGeom prst="rect">
            <a:avLst/>
          </a:prstGeom>
        </p:spPr>
      </p:pic>
    </p:spTree>
    <p:extLst>
      <p:ext uri="{BB962C8B-B14F-4D97-AF65-F5344CB8AC3E}">
        <p14:creationId xmlns:p14="http://schemas.microsoft.com/office/powerpoint/2010/main" val="2733460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33400" y="140395"/>
            <a:ext cx="11493992" cy="1430241"/>
          </a:xfrm>
        </p:spPr>
        <p:txBody>
          <a:bodyPr/>
          <a:lstStyle/>
          <a:p>
            <a:r>
              <a:rPr lang="en-GB" sz="4800" noProof="0" dirty="0"/>
              <a:t>Inclusion</a:t>
            </a:r>
          </a:p>
        </p:txBody>
      </p:sp>
      <p:sp>
        <p:nvSpPr>
          <p:cNvPr id="6" name="Inhaltsplatzhalter 5"/>
          <p:cNvSpPr>
            <a:spLocks noGrp="1"/>
          </p:cNvSpPr>
          <p:nvPr>
            <p:ph idx="1"/>
          </p:nvPr>
        </p:nvSpPr>
        <p:spPr>
          <a:xfrm>
            <a:off x="533400" y="1637534"/>
            <a:ext cx="10274300" cy="5106166"/>
          </a:xfrm>
        </p:spPr>
        <p:txBody>
          <a:bodyPr>
            <a:noAutofit/>
          </a:bodyPr>
          <a:lstStyle/>
          <a:p>
            <a:pPr>
              <a:spcAft>
                <a:spcPts val="598"/>
              </a:spcAft>
            </a:pPr>
            <a:r>
              <a:rPr lang="en-GB" noProof="0" dirty="0"/>
              <a:t>‘Inclusion’ is used and understood in a variety of ways and contexts: </a:t>
            </a:r>
          </a:p>
          <a:p>
            <a:pPr marL="457200" indent="-457200">
              <a:spcAft>
                <a:spcPts val="598"/>
              </a:spcAft>
              <a:buAutoNum type="arabicPeriod"/>
            </a:pPr>
            <a:r>
              <a:rPr lang="en-GB" noProof="0" dirty="0"/>
              <a:t>Inclusion as </a:t>
            </a:r>
            <a:r>
              <a:rPr lang="en-GB" b="1" noProof="0" dirty="0"/>
              <a:t>the placement </a:t>
            </a:r>
            <a:r>
              <a:rPr lang="en-GB" noProof="0" dirty="0"/>
              <a:t>of learners with disabilities in mainstream classrooms</a:t>
            </a:r>
          </a:p>
          <a:p>
            <a:pPr marL="457200" indent="-457200">
              <a:spcAft>
                <a:spcPts val="598"/>
              </a:spcAft>
              <a:buAutoNum type="arabicPeriod"/>
            </a:pPr>
            <a:r>
              <a:rPr lang="en-GB" noProof="0" dirty="0"/>
              <a:t>Inclusion as meeting the social/academic needs of </a:t>
            </a:r>
            <a:r>
              <a:rPr lang="en-GB" b="1" noProof="0" dirty="0"/>
              <a:t>learners with disabilities</a:t>
            </a:r>
          </a:p>
          <a:p>
            <a:pPr marL="457200" indent="-457200">
              <a:spcAft>
                <a:spcPts val="598"/>
              </a:spcAft>
              <a:buAutoNum type="arabicPeriod"/>
            </a:pPr>
            <a:r>
              <a:rPr lang="en-GB" noProof="0" dirty="0"/>
              <a:t>Inclusion as meeting the social/academic needs of </a:t>
            </a:r>
            <a:r>
              <a:rPr lang="en-GB" b="1" noProof="0" dirty="0"/>
              <a:t>all learners</a:t>
            </a:r>
          </a:p>
          <a:p>
            <a:pPr marL="457200" indent="-457200">
              <a:spcAft>
                <a:spcPts val="598"/>
              </a:spcAft>
              <a:buAutoNum type="arabicPeriod"/>
            </a:pPr>
            <a:r>
              <a:rPr lang="en-GB" noProof="0" dirty="0"/>
              <a:t>Inclusion as the creation of </a:t>
            </a:r>
            <a:r>
              <a:rPr lang="en-GB" b="1" noProof="0" dirty="0"/>
              <a:t>communities</a:t>
            </a:r>
          </a:p>
        </p:txBody>
      </p:sp>
      <p:sp>
        <p:nvSpPr>
          <p:cNvPr id="3" name="Textfeld 2"/>
          <p:cNvSpPr txBox="1"/>
          <p:nvPr/>
        </p:nvSpPr>
        <p:spPr>
          <a:xfrm>
            <a:off x="8899819" y="5928490"/>
            <a:ext cx="2836339" cy="368306"/>
          </a:xfrm>
          <a:prstGeom prst="rect">
            <a:avLst/>
          </a:prstGeom>
          <a:noFill/>
        </p:spPr>
        <p:txBody>
          <a:bodyPr wrap="none" rtlCol="0">
            <a:spAutoFit/>
          </a:bodyPr>
          <a:lstStyle/>
          <a:p>
            <a:r>
              <a:rPr lang="en-US" dirty="0">
                <a:solidFill>
                  <a:schemeClr val="bg1"/>
                </a:solidFill>
              </a:rPr>
              <a:t>(Göransson &amp; Nilholm 2014)</a:t>
            </a:r>
            <a:endParaRPr lang="de-DE" dirty="0">
              <a:solidFill>
                <a:schemeClr val="bg1"/>
              </a:solidFill>
            </a:endParaRPr>
          </a:p>
        </p:txBody>
      </p:sp>
      <p:sp>
        <p:nvSpPr>
          <p:cNvPr id="8" name="Pfeil nach unten 1" descr="Arrow pointing down from point 1 to 4."/>
          <p:cNvSpPr/>
          <p:nvPr/>
        </p:nvSpPr>
        <p:spPr>
          <a:xfrm>
            <a:off x="11199509" y="2531533"/>
            <a:ext cx="285910" cy="2871409"/>
          </a:xfrm>
          <a:prstGeom prst="downArrow">
            <a:avLst/>
          </a:prstGeom>
          <a:solidFill>
            <a:srgbClr val="1219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27251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17" y="211141"/>
            <a:ext cx="11493992" cy="1430241"/>
          </a:xfrm>
        </p:spPr>
        <p:txBody>
          <a:bodyPr/>
          <a:lstStyle/>
          <a:p>
            <a:r>
              <a:rPr lang="en-GB" noProof="0" dirty="0"/>
              <a:t>Inclusive Education and Raising Achievement</a:t>
            </a:r>
          </a:p>
        </p:txBody>
      </p:sp>
      <p:sp>
        <p:nvSpPr>
          <p:cNvPr id="3" name="Content Placeholder 2"/>
          <p:cNvSpPr>
            <a:spLocks noGrp="1"/>
          </p:cNvSpPr>
          <p:nvPr>
            <p:ph idx="1"/>
          </p:nvPr>
        </p:nvSpPr>
        <p:spPr>
          <a:xfrm>
            <a:off x="376316" y="1702412"/>
            <a:ext cx="11493993" cy="4269901"/>
          </a:xfrm>
        </p:spPr>
        <p:txBody>
          <a:bodyPr>
            <a:normAutofit/>
          </a:bodyPr>
          <a:lstStyle/>
          <a:p>
            <a:r>
              <a:rPr lang="en-GB" noProof="0" dirty="0"/>
              <a:t>Inclusive education as an organising principle or ‘mega strategy’: </a:t>
            </a:r>
          </a:p>
          <a:p>
            <a:r>
              <a:rPr lang="en-GB" noProof="0" dirty="0"/>
              <a:t>Diversity in the classroom increases capability and provides: </a:t>
            </a:r>
          </a:p>
          <a:p>
            <a:pPr marL="1254900" lvl="2" indent="-455920">
              <a:buFont typeface="Arial" charset="0"/>
              <a:buChar char="•"/>
            </a:pPr>
            <a:r>
              <a:rPr lang="en-GB" sz="2800" noProof="0" dirty="0"/>
              <a:t>more equitable opportunities for all learners to participate, to raise their achievement and experience success</a:t>
            </a:r>
          </a:p>
          <a:p>
            <a:pPr marL="1254900" lvl="2" indent="-455920">
              <a:buFont typeface="Arial" charset="0"/>
              <a:buChar char="•"/>
            </a:pPr>
            <a:r>
              <a:rPr lang="en-GB" sz="2800" noProof="0" dirty="0"/>
              <a:t>more authentic outcomes for life (including personal and social) through flexible organisation, curriculum and assessment and learner-centred teaching.</a:t>
            </a:r>
          </a:p>
        </p:txBody>
      </p:sp>
    </p:spTree>
    <p:extLst>
      <p:ext uri="{BB962C8B-B14F-4D97-AF65-F5344CB8AC3E}">
        <p14:creationId xmlns:p14="http://schemas.microsoft.com/office/powerpoint/2010/main" val="1264269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Who will be the better driver?</a:t>
            </a:r>
          </a:p>
        </p:txBody>
      </p:sp>
      <p:pic>
        <p:nvPicPr>
          <p:cNvPr id="5" name="Picture 4" descr="A quiet country road with no traffic" title="Road 1"/>
          <p:cNvPicPr>
            <a:picLocks noChangeAspect="1"/>
          </p:cNvPicPr>
          <p:nvPr/>
        </p:nvPicPr>
        <p:blipFill>
          <a:blip r:embed="rId3"/>
          <a:stretch>
            <a:fillRect/>
          </a:stretch>
        </p:blipFill>
        <p:spPr>
          <a:xfrm>
            <a:off x="503316" y="2019300"/>
            <a:ext cx="5393533" cy="4127500"/>
          </a:xfrm>
          <a:prstGeom prst="rect">
            <a:avLst/>
          </a:prstGeom>
        </p:spPr>
      </p:pic>
      <p:pic>
        <p:nvPicPr>
          <p:cNvPr id="4" name="Picture 3" descr="A busy junction with five lanes of traffic" title="Road 2"/>
          <p:cNvPicPr>
            <a:picLocks noChangeAspect="1"/>
          </p:cNvPicPr>
          <p:nvPr/>
        </p:nvPicPr>
        <p:blipFill>
          <a:blip r:embed="rId4"/>
          <a:stretch>
            <a:fillRect/>
          </a:stretch>
        </p:blipFill>
        <p:spPr>
          <a:xfrm>
            <a:off x="6076959" y="2019300"/>
            <a:ext cx="5607040" cy="4127500"/>
          </a:xfrm>
          <a:prstGeom prst="rect">
            <a:avLst/>
          </a:prstGeom>
        </p:spPr>
      </p:pic>
    </p:spTree>
    <p:extLst>
      <p:ext uri="{BB962C8B-B14F-4D97-AF65-F5344CB8AC3E}">
        <p14:creationId xmlns:p14="http://schemas.microsoft.com/office/powerpoint/2010/main" val="315789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89016" y="172940"/>
            <a:ext cx="11493992" cy="1325660"/>
          </a:xfrm>
        </p:spPr>
        <p:txBody>
          <a:bodyPr/>
          <a:lstStyle/>
          <a:p>
            <a:r>
              <a:rPr lang="en-GB" noProof="0" dirty="0">
                <a:latin typeface="Calibri" charset="0"/>
              </a:rPr>
              <a:t>Equality vs. Equity</a:t>
            </a:r>
          </a:p>
        </p:txBody>
      </p:sp>
      <p:pic>
        <p:nvPicPr>
          <p:cNvPr id="7" name="Content Placeholder 6" descr="There are three images. All of the images show a tall figure, a medium figure and a short figure watching a football game from behind a fence.&#10;In the first image, all three figures are standing on boxes, raising them all the same amount. The smallest figure cannot see over the wooden fence. In this image is it assumed that everyone will benefit from the same support. This illustrates equal opportunities.&#10;In the second image, the tallest figure stands on the ground, the middle figure stands on one box and the smallest figure stands on two boxes. All the figures can see over the wooden fence. In this image, individuals receive different support to give them equitable access to the game. This illustrates equitable opportunity.&#10;The third image shows all three figures standing on the ground, but the wooden fence has been replaced by a wire fence which all three can see through. In this image, all three can see the game. There is no need for any support or accommodation as the cause of the inequity has been addressed and the barrier to equitable opportunity has been removed. This follows the principle of universal design."/>
          <p:cNvPicPr>
            <a:picLocks noGrp="1" noChangeAspect="1"/>
          </p:cNvPicPr>
          <p:nvPr>
            <p:ph idx="1"/>
          </p:nvPr>
        </p:nvPicPr>
        <p:blipFill>
          <a:blip r:embed="rId3">
            <a:extLst>
              <a:ext uri="{28A0092B-C50C-407E-A947-70E740481C1C}">
                <a14:useLocalDpi xmlns:a14="http://schemas.microsoft.com/office/drawing/2010/main" val="0"/>
              </a:ext>
            </a:extLst>
          </a:blip>
          <a:srcRect l="-22184" r="-22184"/>
          <a:stretch>
            <a:fillRect/>
          </a:stretch>
        </p:blipFill>
        <p:spPr>
          <a:xfrm>
            <a:off x="-73467" y="1689101"/>
            <a:ext cx="12375576" cy="4597400"/>
          </a:xfrm>
        </p:spPr>
      </p:pic>
    </p:spTree>
    <p:extLst>
      <p:ext uri="{BB962C8B-B14F-4D97-AF65-F5344CB8AC3E}">
        <p14:creationId xmlns:p14="http://schemas.microsoft.com/office/powerpoint/2010/main" val="1302529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16" y="260013"/>
            <a:ext cx="11493992" cy="1430241"/>
          </a:xfrm>
        </p:spPr>
        <p:txBody>
          <a:bodyPr/>
          <a:lstStyle/>
          <a:p>
            <a:r>
              <a:rPr lang="en-GB" noProof="0" dirty="0"/>
              <a:t>Project ‘Theory of Change’…</a:t>
            </a:r>
          </a:p>
        </p:txBody>
      </p:sp>
      <p:sp>
        <p:nvSpPr>
          <p:cNvPr id="3" name="Content Placeholder 2"/>
          <p:cNvSpPr>
            <a:spLocks noGrp="1"/>
          </p:cNvSpPr>
          <p:nvPr>
            <p:ph idx="1"/>
          </p:nvPr>
        </p:nvSpPr>
        <p:spPr>
          <a:xfrm>
            <a:off x="376316" y="1690254"/>
            <a:ext cx="11743640" cy="4532746"/>
          </a:xfrm>
        </p:spPr>
        <p:txBody>
          <a:bodyPr>
            <a:normAutofit lnSpcReduction="10000"/>
          </a:bodyPr>
          <a:lstStyle/>
          <a:p>
            <a:pPr>
              <a:lnSpc>
                <a:spcPct val="100000"/>
              </a:lnSpc>
            </a:pPr>
            <a:r>
              <a:rPr lang="en-GB" b="1" noProof="0" dirty="0"/>
              <a:t>Pedagogy</a:t>
            </a:r>
            <a:r>
              <a:rPr lang="en-GB" noProof="0" dirty="0"/>
              <a:t>: from traditional approaches to flexible teaching and support, assessment for learning, relevant curriculum – increasing teacher confidence in taking responsibility for ALL</a:t>
            </a:r>
          </a:p>
          <a:p>
            <a:r>
              <a:rPr lang="en-GB" b="1" noProof="0" dirty="0"/>
              <a:t>Leadership</a:t>
            </a:r>
            <a:r>
              <a:rPr lang="en-GB" noProof="0" dirty="0"/>
              <a:t>: from reactive to constructive/proactive support for staff and learners</a:t>
            </a:r>
          </a:p>
          <a:p>
            <a:r>
              <a:rPr lang="en-GB" b="1" noProof="0" dirty="0"/>
              <a:t>Collaboration</a:t>
            </a:r>
            <a:r>
              <a:rPr lang="en-GB" noProof="0" dirty="0"/>
              <a:t>: from individual/small group stakeholder work to trust and effective co-working for whole LC</a:t>
            </a:r>
          </a:p>
          <a:p>
            <a:r>
              <a:rPr lang="en-GB" b="1" noProof="0" dirty="0"/>
              <a:t>Achievement</a:t>
            </a:r>
            <a:r>
              <a:rPr lang="en-GB" noProof="0" dirty="0"/>
              <a:t> – from focus on academic/accredited outcomes to authentic learning for life and work, active learner engagement</a:t>
            </a:r>
          </a:p>
        </p:txBody>
      </p:sp>
    </p:spTree>
    <p:extLst>
      <p:ext uri="{BB962C8B-B14F-4D97-AF65-F5344CB8AC3E}">
        <p14:creationId xmlns:p14="http://schemas.microsoft.com/office/powerpoint/2010/main" val="1396428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276639"/>
            <a:ext cx="10973292" cy="1430241"/>
          </a:xfrm>
        </p:spPr>
        <p:txBody>
          <a:bodyPr/>
          <a:lstStyle/>
          <a:p>
            <a:r>
              <a:rPr lang="en-GB" sz="4800" noProof="0" dirty="0"/>
              <a:t>Project self-review</a:t>
            </a:r>
            <a:endParaRPr lang="en-GB" noProof="0" dirty="0"/>
          </a:p>
        </p:txBody>
      </p:sp>
      <p:sp>
        <p:nvSpPr>
          <p:cNvPr id="3" name="Content Placeholder 2"/>
          <p:cNvSpPr>
            <a:spLocks noGrp="1"/>
          </p:cNvSpPr>
          <p:nvPr>
            <p:ph idx="1"/>
          </p:nvPr>
        </p:nvSpPr>
        <p:spPr>
          <a:xfrm>
            <a:off x="-55253" y="1704802"/>
            <a:ext cx="7873836" cy="4269901"/>
          </a:xfrm>
        </p:spPr>
        <p:txBody>
          <a:bodyPr/>
          <a:lstStyle/>
          <a:p>
            <a:pPr lvl="2" indent="-341940">
              <a:buFont typeface="Arial"/>
              <a:buChar char="•"/>
            </a:pPr>
            <a:r>
              <a:rPr lang="en-GB" sz="2800" noProof="0" dirty="0"/>
              <a:t>Pedagogy for all learners</a:t>
            </a:r>
          </a:p>
          <a:p>
            <a:pPr lvl="2" indent="-341940">
              <a:lnSpc>
                <a:spcPct val="100000"/>
              </a:lnSpc>
              <a:buFont typeface="Arial"/>
              <a:buChar char="•"/>
            </a:pPr>
            <a:r>
              <a:rPr lang="en-GB" sz="2800" noProof="0" dirty="0"/>
              <a:t>Support for learning</a:t>
            </a:r>
          </a:p>
          <a:p>
            <a:pPr lvl="2" indent="-341940">
              <a:buFont typeface="Arial"/>
              <a:buChar char="•"/>
            </a:pPr>
            <a:r>
              <a:rPr lang="en-GB" sz="2800" noProof="0" dirty="0"/>
              <a:t>Leadership roles and approaches</a:t>
            </a:r>
          </a:p>
          <a:p>
            <a:pPr lvl="2" indent="-341940">
              <a:buFont typeface="Arial"/>
              <a:buChar char="•"/>
            </a:pPr>
            <a:r>
              <a:rPr lang="en-GB" sz="2800" noProof="0" dirty="0"/>
              <a:t>Learner well-being and participation</a:t>
            </a:r>
          </a:p>
          <a:p>
            <a:pPr lvl="2" indent="-341940">
              <a:buFont typeface="Arial"/>
              <a:buChar char="•"/>
            </a:pPr>
            <a:r>
              <a:rPr lang="en-GB" sz="2800" noProof="0" dirty="0"/>
              <a:t>Curriculum development</a:t>
            </a:r>
          </a:p>
          <a:p>
            <a:pPr lvl="2" indent="-341940">
              <a:buFont typeface="Arial"/>
              <a:buChar char="•"/>
            </a:pPr>
            <a:r>
              <a:rPr lang="en-GB" sz="2800" noProof="0" dirty="0"/>
              <a:t>Partnerships and collaborative working</a:t>
            </a:r>
          </a:p>
          <a:p>
            <a:pPr lvl="2" indent="-341940">
              <a:buFont typeface="Arial"/>
              <a:buChar char="•"/>
            </a:pPr>
            <a:r>
              <a:rPr lang="en-GB" sz="2800" noProof="0" dirty="0"/>
              <a:t>Systems of support</a:t>
            </a:r>
            <a:endParaRPr lang="en-GB" noProof="0" dirty="0"/>
          </a:p>
        </p:txBody>
      </p:sp>
    </p:spTree>
    <p:extLst>
      <p:ext uri="{BB962C8B-B14F-4D97-AF65-F5344CB8AC3E}">
        <p14:creationId xmlns:p14="http://schemas.microsoft.com/office/powerpoint/2010/main" val="292244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11" y="246159"/>
            <a:ext cx="11493992" cy="1430241"/>
          </a:xfrm>
        </p:spPr>
        <p:txBody>
          <a:bodyPr/>
          <a:lstStyle/>
          <a:p>
            <a:r>
              <a:rPr lang="en-GB" noProof="0" dirty="0"/>
              <a:t>Examples of LC development – pedagogy</a:t>
            </a:r>
          </a:p>
        </p:txBody>
      </p:sp>
      <p:sp>
        <p:nvSpPr>
          <p:cNvPr id="3" name="Content Placeholder 2"/>
          <p:cNvSpPr>
            <a:spLocks noGrp="1"/>
          </p:cNvSpPr>
          <p:nvPr>
            <p:ph idx="1"/>
          </p:nvPr>
        </p:nvSpPr>
        <p:spPr>
          <a:xfrm>
            <a:off x="376315" y="1676400"/>
            <a:ext cx="11396583" cy="4467444"/>
          </a:xfrm>
        </p:spPr>
        <p:txBody>
          <a:bodyPr>
            <a:normAutofit/>
          </a:bodyPr>
          <a:lstStyle/>
          <a:p>
            <a:pPr marL="457200" lvl="0" indent="-457200">
              <a:buFont typeface="Arial" panose="020B0604020202020204" pitchFamily="34" charset="0"/>
              <a:buChar char="•"/>
            </a:pPr>
            <a:r>
              <a:rPr lang="en-GB" noProof="0" dirty="0"/>
              <a:t>Development of staff mentoring for diversity</a:t>
            </a:r>
          </a:p>
          <a:p>
            <a:pPr marL="457200" lvl="0" indent="-457200">
              <a:buFont typeface="Arial" panose="020B0604020202020204" pitchFamily="34" charset="0"/>
              <a:buChar char="•"/>
            </a:pPr>
            <a:r>
              <a:rPr lang="en-GB" noProof="0" dirty="0"/>
              <a:t>‘Growth’ mindset – all stakeholders</a:t>
            </a:r>
          </a:p>
          <a:p>
            <a:pPr marL="457200" lvl="0" indent="-457200">
              <a:buFont typeface="Arial" panose="020B0604020202020204" pitchFamily="34" charset="0"/>
              <a:buChar char="•"/>
            </a:pPr>
            <a:r>
              <a:rPr lang="en-GB" noProof="0" dirty="0"/>
              <a:t>Greater staff awareness of attainment gap, potential disengagement</a:t>
            </a:r>
          </a:p>
          <a:p>
            <a:pPr marL="457200" lvl="0" indent="-457200">
              <a:buFont typeface="Arial" panose="020B0604020202020204" pitchFamily="34" charset="0"/>
              <a:buChar char="•"/>
            </a:pPr>
            <a:r>
              <a:rPr lang="en-GB" noProof="0" dirty="0"/>
              <a:t>Collaborative teaching – co-operative learning – use of ICT</a:t>
            </a:r>
          </a:p>
          <a:p>
            <a:pPr marL="457200" lvl="0" indent="-457200">
              <a:buFont typeface="Arial" panose="020B0604020202020204" pitchFamily="34" charset="0"/>
              <a:buChar char="•"/>
            </a:pPr>
            <a:r>
              <a:rPr lang="en-GB" noProof="0" dirty="0"/>
              <a:t>Learners taking the lead – increasing their learning capacity (and that of others)</a:t>
            </a:r>
          </a:p>
          <a:p>
            <a:pPr marL="457200" lvl="0" indent="-457200">
              <a:buFont typeface="Arial" panose="020B0604020202020204" pitchFamily="34" charset="0"/>
              <a:buChar char="•"/>
            </a:pPr>
            <a:r>
              <a:rPr lang="en-GB" noProof="0" dirty="0"/>
              <a:t>Assessment for learning</a:t>
            </a:r>
          </a:p>
        </p:txBody>
      </p:sp>
    </p:spTree>
    <p:extLst>
      <p:ext uri="{BB962C8B-B14F-4D97-AF65-F5344CB8AC3E}">
        <p14:creationId xmlns:p14="http://schemas.microsoft.com/office/powerpoint/2010/main" val="1691629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Examples – leadership (1)</a:t>
            </a:r>
          </a:p>
        </p:txBody>
      </p:sp>
      <p:sp>
        <p:nvSpPr>
          <p:cNvPr id="3" name="Content Placeholder 2"/>
          <p:cNvSpPr>
            <a:spLocks noGrp="1"/>
          </p:cNvSpPr>
          <p:nvPr>
            <p:ph idx="1"/>
          </p:nvPr>
        </p:nvSpPr>
        <p:spPr>
          <a:xfrm>
            <a:off x="376316" y="1981200"/>
            <a:ext cx="11590908" cy="4977309"/>
          </a:xfrm>
        </p:spPr>
        <p:txBody>
          <a:bodyPr>
            <a:normAutofit/>
          </a:bodyPr>
          <a:lstStyle/>
          <a:p>
            <a:pPr marL="457200" marR="0" lvl="0" indent="-457200" defTabSz="914400" eaLnBrk="1" fontAlgn="auto" latinLnBrk="0" hangingPunct="1">
              <a:lnSpc>
                <a:spcPct val="110000"/>
              </a:lnSpc>
              <a:spcBef>
                <a:spcPts val="0"/>
              </a:spcBef>
              <a:spcAft>
                <a:spcPts val="0"/>
              </a:spcAft>
              <a:buClrTx/>
              <a:buSzTx/>
              <a:buFont typeface="Arial" charset="0"/>
              <a:buChar char="•"/>
              <a:tabLst/>
              <a:defRPr/>
            </a:pPr>
            <a:r>
              <a:rPr lang="en-GB" noProof="0" dirty="0"/>
              <a:t>Curriculum – more authentic learning for life and work – wider opportunities for accreditation, careers guidance – valued outcomes </a:t>
            </a:r>
          </a:p>
          <a:p>
            <a:pPr marL="457200" marR="0" lvl="0" indent="-457200" defTabSz="914400" eaLnBrk="1" fontAlgn="auto" latinLnBrk="0" hangingPunct="1">
              <a:lnSpc>
                <a:spcPct val="110000"/>
              </a:lnSpc>
              <a:spcBef>
                <a:spcPts val="0"/>
              </a:spcBef>
              <a:spcAft>
                <a:spcPts val="0"/>
              </a:spcAft>
              <a:buClrTx/>
              <a:buSzTx/>
              <a:buFont typeface="Arial" charset="0"/>
              <a:buChar char="•"/>
              <a:tabLst/>
              <a:defRPr/>
            </a:pPr>
            <a:r>
              <a:rPr lang="en-GB" noProof="0" dirty="0"/>
              <a:t>Distribution of tasks – flatter structure, leadership opportunities for all</a:t>
            </a:r>
          </a:p>
          <a:p>
            <a:pPr marL="457200" marR="0" lvl="0" indent="-457200" defTabSz="914400" eaLnBrk="1" fontAlgn="auto" latinLnBrk="0" hangingPunct="1">
              <a:lnSpc>
                <a:spcPct val="110000"/>
              </a:lnSpc>
              <a:spcBef>
                <a:spcPts val="0"/>
              </a:spcBef>
              <a:spcAft>
                <a:spcPts val="0"/>
              </a:spcAft>
              <a:buClrTx/>
              <a:buSzTx/>
              <a:buFont typeface="Arial" charset="0"/>
              <a:buChar char="•"/>
              <a:tabLst/>
              <a:defRPr/>
            </a:pPr>
            <a:r>
              <a:rPr lang="en-GB" noProof="0" dirty="0"/>
              <a:t>Culture of reflection and learning innovation – research evidence (external sources)</a:t>
            </a:r>
          </a:p>
        </p:txBody>
      </p:sp>
    </p:spTree>
    <p:extLst>
      <p:ext uri="{BB962C8B-B14F-4D97-AF65-F5344CB8AC3E}">
        <p14:creationId xmlns:p14="http://schemas.microsoft.com/office/powerpoint/2010/main" val="683003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Examples – leadership (2)</a:t>
            </a:r>
          </a:p>
        </p:txBody>
      </p:sp>
      <p:sp>
        <p:nvSpPr>
          <p:cNvPr id="3" name="Content Placeholder 2"/>
          <p:cNvSpPr>
            <a:spLocks noGrp="1"/>
          </p:cNvSpPr>
          <p:nvPr>
            <p:ph idx="1"/>
          </p:nvPr>
        </p:nvSpPr>
        <p:spPr>
          <a:xfrm>
            <a:off x="389015" y="1978499"/>
            <a:ext cx="11493993" cy="4269901"/>
          </a:xfrm>
        </p:spPr>
        <p:txBody>
          <a:bodyPr/>
          <a:lstStyle/>
          <a:p>
            <a:pPr marL="457200" lvl="0" indent="-457200" defTabSz="914400" eaLnBrk="1" fontAlgn="auto" hangingPunct="1">
              <a:lnSpc>
                <a:spcPct val="100000"/>
              </a:lnSpc>
              <a:spcBef>
                <a:spcPts val="0"/>
              </a:spcBef>
              <a:spcAft>
                <a:spcPts val="0"/>
              </a:spcAft>
              <a:buFont typeface="Arial" charset="0"/>
              <a:buChar char="•"/>
              <a:tabLst/>
              <a:defRPr/>
            </a:pPr>
            <a:r>
              <a:rPr lang="en-GB" noProof="0" dirty="0"/>
              <a:t>Updating resources – effective/targeted use of funds</a:t>
            </a:r>
          </a:p>
          <a:p>
            <a:pPr marL="457200" lvl="0" indent="-457200" defTabSz="914400" eaLnBrk="1" fontAlgn="auto" hangingPunct="1">
              <a:lnSpc>
                <a:spcPct val="100000"/>
              </a:lnSpc>
              <a:spcBef>
                <a:spcPts val="0"/>
              </a:spcBef>
              <a:spcAft>
                <a:spcPts val="0"/>
              </a:spcAft>
              <a:buFont typeface="Arial" charset="0"/>
              <a:buChar char="•"/>
              <a:tabLst/>
              <a:defRPr/>
            </a:pPr>
            <a:r>
              <a:rPr lang="en-GB" noProof="0" dirty="0"/>
              <a:t>Vision – improvement through inclusive lens</a:t>
            </a:r>
          </a:p>
          <a:p>
            <a:pPr marL="457200" lvl="0" indent="-457200" defTabSz="914400" eaLnBrk="1" fontAlgn="auto" hangingPunct="1">
              <a:lnSpc>
                <a:spcPct val="100000"/>
              </a:lnSpc>
              <a:spcBef>
                <a:spcPts val="0"/>
              </a:spcBef>
              <a:spcAft>
                <a:spcPts val="0"/>
              </a:spcAft>
              <a:buFont typeface="Arial" charset="0"/>
              <a:buChar char="•"/>
              <a:tabLst/>
              <a:defRPr/>
            </a:pPr>
            <a:r>
              <a:rPr lang="en-GB" noProof="0" dirty="0"/>
              <a:t>Culture of trust/openness – collective responsibility – no blame game</a:t>
            </a:r>
          </a:p>
          <a:p>
            <a:pPr marL="457200" lvl="0" indent="-457200" defTabSz="914400" eaLnBrk="1" fontAlgn="auto" hangingPunct="1">
              <a:lnSpc>
                <a:spcPct val="100000"/>
              </a:lnSpc>
              <a:spcBef>
                <a:spcPts val="0"/>
              </a:spcBef>
              <a:spcAft>
                <a:spcPts val="0"/>
              </a:spcAft>
              <a:buFont typeface="Arial" charset="0"/>
              <a:buChar char="•"/>
              <a:tabLst/>
              <a:defRPr/>
            </a:pPr>
            <a:r>
              <a:rPr lang="en-GB" noProof="0" dirty="0"/>
              <a:t>Success of every child drives policy and practice (equity – use of data)</a:t>
            </a:r>
          </a:p>
        </p:txBody>
      </p:sp>
    </p:spTree>
    <p:extLst>
      <p:ext uri="{BB962C8B-B14F-4D97-AF65-F5344CB8AC3E}">
        <p14:creationId xmlns:p14="http://schemas.microsoft.com/office/powerpoint/2010/main" val="1475508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noProof="0" dirty="0"/>
              <a:t>Examples – collaboration</a:t>
            </a:r>
          </a:p>
        </p:txBody>
      </p:sp>
      <p:sp>
        <p:nvSpPr>
          <p:cNvPr id="4" name="Content Placeholder 3"/>
          <p:cNvSpPr>
            <a:spLocks noGrp="1"/>
          </p:cNvSpPr>
          <p:nvPr>
            <p:ph idx="1"/>
          </p:nvPr>
        </p:nvSpPr>
        <p:spPr>
          <a:xfrm>
            <a:off x="389015" y="1986973"/>
            <a:ext cx="11493993" cy="4464627"/>
          </a:xfrm>
        </p:spPr>
        <p:txBody>
          <a:bodyPr>
            <a:normAutofit/>
          </a:bodyPr>
          <a:lstStyle/>
          <a:p>
            <a:pPr marL="457200" marR="0" lvl="0" indent="-457200" defTabSz="914400" eaLnBrk="1" fontAlgn="auto" latinLnBrk="0" hangingPunct="1">
              <a:lnSpc>
                <a:spcPct val="100000"/>
              </a:lnSpc>
              <a:spcBef>
                <a:spcPts val="0"/>
              </a:spcBef>
              <a:spcAft>
                <a:spcPts val="0"/>
              </a:spcAft>
              <a:buClrTx/>
              <a:buSzTx/>
              <a:buFont typeface="Arial"/>
              <a:buChar char="•"/>
              <a:tabLst/>
              <a:defRPr/>
            </a:pPr>
            <a:r>
              <a:rPr lang="en-GB" noProof="0" dirty="0"/>
              <a:t>Community involvement – strong links to parents and families, other schools/colleges, sporting, musical and artistic activities</a:t>
            </a:r>
          </a:p>
          <a:p>
            <a:pPr marL="457200" marR="0" lvl="0" indent="-457200" defTabSz="914400" eaLnBrk="1" fontAlgn="auto" latinLnBrk="0" hangingPunct="1">
              <a:lnSpc>
                <a:spcPct val="100000"/>
              </a:lnSpc>
              <a:spcBef>
                <a:spcPts val="0"/>
              </a:spcBef>
              <a:spcAft>
                <a:spcPts val="0"/>
              </a:spcAft>
              <a:buClrTx/>
              <a:buSzTx/>
              <a:buFont typeface="Arial" charset="0"/>
              <a:buChar char="•"/>
              <a:tabLst/>
              <a:defRPr/>
            </a:pPr>
            <a:r>
              <a:rPr lang="en-GB" noProof="0" dirty="0"/>
              <a:t>Local employers/other partners – extending curriculum opportunities, increasing relevance</a:t>
            </a:r>
          </a:p>
          <a:p>
            <a:pPr marL="457200" marR="0" lvl="0" indent="-457200" defTabSz="914400" eaLnBrk="1" fontAlgn="auto" latinLnBrk="0" hangingPunct="1">
              <a:lnSpc>
                <a:spcPct val="100000"/>
              </a:lnSpc>
              <a:spcBef>
                <a:spcPts val="0"/>
              </a:spcBef>
              <a:spcAft>
                <a:spcPts val="0"/>
              </a:spcAft>
              <a:buClrTx/>
              <a:buSzTx/>
              <a:buFont typeface="Arial" charset="0"/>
              <a:buChar char="•"/>
              <a:tabLst/>
              <a:defRPr/>
            </a:pPr>
            <a:r>
              <a:rPr lang="en-GB" noProof="0" dirty="0"/>
              <a:t>Links to universities/research institutes, etc. – bringing in new knowledge</a:t>
            </a:r>
          </a:p>
          <a:p>
            <a:pPr marL="457200" marR="0" lvl="0" indent="-457200" defTabSz="914400" eaLnBrk="1" fontAlgn="auto" latinLnBrk="0" hangingPunct="1">
              <a:lnSpc>
                <a:spcPct val="100000"/>
              </a:lnSpc>
              <a:spcBef>
                <a:spcPts val="0"/>
              </a:spcBef>
              <a:spcAft>
                <a:spcPts val="0"/>
              </a:spcAft>
              <a:buClrTx/>
              <a:buSzTx/>
              <a:buFont typeface="Arial" charset="0"/>
              <a:buChar char="•"/>
              <a:tabLst/>
              <a:defRPr/>
            </a:pPr>
            <a:r>
              <a:rPr lang="en-GB" noProof="0" dirty="0"/>
              <a:t>Links to international networks – sharing knowledge/experiences</a:t>
            </a:r>
          </a:p>
        </p:txBody>
      </p:sp>
    </p:spTree>
    <p:extLst>
      <p:ext uri="{BB962C8B-B14F-4D97-AF65-F5344CB8AC3E}">
        <p14:creationId xmlns:p14="http://schemas.microsoft.com/office/powerpoint/2010/main" val="48192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389016" y="172940"/>
            <a:ext cx="11493992" cy="1325660"/>
          </a:xfrm>
        </p:spPr>
        <p:txBody>
          <a:bodyPr/>
          <a:lstStyle/>
          <a:p>
            <a:r>
              <a:rPr lang="en-GB" noProof="0" dirty="0"/>
              <a:t>Overview of presentation</a:t>
            </a:r>
            <a:endParaRPr lang="en-GB" noProof="0" dirty="0">
              <a:latin typeface="Calibri" charset="0"/>
            </a:endParaRPr>
          </a:p>
        </p:txBody>
      </p:sp>
      <p:sp>
        <p:nvSpPr>
          <p:cNvPr id="3" name="Content Placeholder 2"/>
          <p:cNvSpPr>
            <a:spLocks noGrp="1"/>
          </p:cNvSpPr>
          <p:nvPr>
            <p:ph idx="1"/>
          </p:nvPr>
        </p:nvSpPr>
        <p:spPr>
          <a:xfrm>
            <a:off x="389015" y="1741569"/>
            <a:ext cx="11493993" cy="4298283"/>
          </a:xfrm>
        </p:spPr>
        <p:txBody>
          <a:bodyPr>
            <a:normAutofit lnSpcReduction="10000"/>
          </a:bodyPr>
          <a:lstStyle/>
          <a:p>
            <a:pPr marL="457200" lvl="0" indent="-457200">
              <a:buFont typeface="Arial"/>
              <a:buChar char="•"/>
            </a:pPr>
            <a:r>
              <a:rPr lang="en-GB" sz="3200" noProof="0" dirty="0"/>
              <a:t>Project overview</a:t>
            </a:r>
          </a:p>
          <a:p>
            <a:pPr marL="457200" lvl="0" indent="-457200">
              <a:buFont typeface="Arial"/>
              <a:buChar char="•"/>
            </a:pPr>
            <a:r>
              <a:rPr lang="en-GB" sz="3200" noProof="0" dirty="0"/>
              <a:t>The RA journey – how our thinking has developed in the key project concepts</a:t>
            </a:r>
          </a:p>
          <a:p>
            <a:pPr marL="457200" lvl="0" indent="-457200">
              <a:buFont typeface="Arial"/>
              <a:buChar char="•"/>
            </a:pPr>
            <a:r>
              <a:rPr lang="en-GB" sz="3200" noProof="0" dirty="0"/>
              <a:t>Inclusive education and raising achievement</a:t>
            </a:r>
          </a:p>
          <a:p>
            <a:pPr marL="457200" lvl="0" indent="-457200">
              <a:buFont typeface="Arial"/>
              <a:buChar char="•"/>
            </a:pPr>
            <a:r>
              <a:rPr lang="en-GB" sz="3200" noProof="0" dirty="0"/>
              <a:t>Project ‘theory of change’</a:t>
            </a:r>
          </a:p>
          <a:p>
            <a:pPr marL="457200" lvl="0" indent="-457200">
              <a:buFont typeface="Arial"/>
              <a:buChar char="•"/>
            </a:pPr>
            <a:r>
              <a:rPr lang="en-GB" sz="3200" noProof="0" dirty="0"/>
              <a:t>Emerging outcomes – examples of learning community development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noProof="0" dirty="0"/>
              <a:t>Conclusion</a:t>
            </a:r>
          </a:p>
        </p:txBody>
      </p:sp>
      <p:sp>
        <p:nvSpPr>
          <p:cNvPr id="3" name="Content Placeholder 2"/>
          <p:cNvSpPr>
            <a:spLocks noGrp="1"/>
          </p:cNvSpPr>
          <p:nvPr>
            <p:ph idx="1"/>
          </p:nvPr>
        </p:nvSpPr>
        <p:spPr>
          <a:xfrm>
            <a:off x="387679" y="1856206"/>
            <a:ext cx="5578648" cy="4991100"/>
          </a:xfrm>
        </p:spPr>
        <p:txBody>
          <a:bodyPr/>
          <a:lstStyle/>
          <a:p>
            <a:r>
              <a:rPr lang="en-GB" noProof="0" dirty="0"/>
              <a:t>‘In the past, education was about teaching people something. Now, it’s about helping students develop a reliable compass and the navigation skills to find their own way through an increasingly uncertain, volatile and ambiguous world.’</a:t>
            </a:r>
          </a:p>
        </p:txBody>
      </p:sp>
      <p:pic>
        <p:nvPicPr>
          <p:cNvPr id="4" name="Picture 3" descr="Map of the world in the background, with a compass and a suitcase in the foregr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7664" y="1810084"/>
            <a:ext cx="6030981" cy="4331368"/>
          </a:xfrm>
          <a:prstGeom prst="rect">
            <a:avLst/>
          </a:prstGeom>
        </p:spPr>
      </p:pic>
    </p:spTree>
    <p:extLst>
      <p:ext uri="{BB962C8B-B14F-4D97-AF65-F5344CB8AC3E}">
        <p14:creationId xmlns:p14="http://schemas.microsoft.com/office/powerpoint/2010/main" val="1059728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9212" y="174686"/>
            <a:ext cx="11493992" cy="1430241"/>
          </a:xfrm>
        </p:spPr>
        <p:txBody>
          <a:bodyPr/>
          <a:lstStyle/>
          <a:p>
            <a:r>
              <a:rPr lang="en-GB" noProof="0" dirty="0"/>
              <a:t>Raising Achievement: Project key questions </a:t>
            </a:r>
          </a:p>
        </p:txBody>
      </p:sp>
      <p:sp>
        <p:nvSpPr>
          <p:cNvPr id="3" name="Inhaltsplatzhalter 2"/>
          <p:cNvSpPr>
            <a:spLocks noGrp="1"/>
          </p:cNvSpPr>
          <p:nvPr>
            <p:ph idx="1"/>
          </p:nvPr>
        </p:nvSpPr>
        <p:spPr>
          <a:xfrm>
            <a:off x="459212" y="1604927"/>
            <a:ext cx="10995726" cy="4445759"/>
          </a:xfrm>
        </p:spPr>
        <p:txBody>
          <a:bodyPr>
            <a:noAutofit/>
          </a:bodyPr>
          <a:lstStyle/>
          <a:p>
            <a:pPr marL="455920" indent="-455920">
              <a:lnSpc>
                <a:spcPct val="110000"/>
              </a:lnSpc>
              <a:buFont typeface="Arial" charset="0"/>
              <a:buChar char="•"/>
            </a:pPr>
            <a:r>
              <a:rPr lang="en-GB" noProof="0" dirty="0"/>
              <a:t>What </a:t>
            </a:r>
            <a:r>
              <a:rPr lang="en-GB" b="1" noProof="0" dirty="0"/>
              <a:t>pedagogical strategies </a:t>
            </a:r>
            <a:r>
              <a:rPr lang="en-GB" noProof="0" dirty="0"/>
              <a:t>and </a:t>
            </a:r>
            <a:r>
              <a:rPr lang="en-GB" b="1" noProof="0" dirty="0"/>
              <a:t>teaching approaches </a:t>
            </a:r>
            <a:r>
              <a:rPr lang="en-GB" noProof="0" dirty="0"/>
              <a:t>best support learning and are effective in raising the achievement (academic and social) of all learners? </a:t>
            </a:r>
          </a:p>
          <a:p>
            <a:pPr marL="455920" indent="-455920">
              <a:lnSpc>
                <a:spcPct val="110000"/>
              </a:lnSpc>
              <a:buFont typeface="Arial" charset="0"/>
              <a:buChar char="•"/>
            </a:pPr>
            <a:r>
              <a:rPr lang="en-GB" noProof="0" dirty="0"/>
              <a:t>How can </a:t>
            </a:r>
            <a:r>
              <a:rPr lang="en-GB" b="1" noProof="0" dirty="0"/>
              <a:t>school leaders </a:t>
            </a:r>
            <a:r>
              <a:rPr lang="en-GB" noProof="0" dirty="0"/>
              <a:t>best support: </a:t>
            </a:r>
          </a:p>
          <a:p>
            <a:pPr marL="854850" lvl="1" indent="-455920">
              <a:lnSpc>
                <a:spcPct val="110000"/>
              </a:lnSpc>
              <a:buFont typeface="Courier New" panose="02070309020205020404" pitchFamily="49" charset="0"/>
              <a:buChar char="o"/>
            </a:pPr>
            <a:r>
              <a:rPr lang="en-GB" sz="2800" noProof="0" dirty="0"/>
              <a:t>The development, implementation and monitoring of inputs and processes for raising achievement? </a:t>
            </a:r>
          </a:p>
          <a:p>
            <a:pPr marL="854850" lvl="1" indent="-455920">
              <a:lnSpc>
                <a:spcPct val="110000"/>
              </a:lnSpc>
              <a:buFont typeface="Courier New" panose="02070309020205020404" pitchFamily="49" charset="0"/>
              <a:buChar char="o"/>
            </a:pPr>
            <a:r>
              <a:rPr lang="en-GB" sz="2800" noProof="0" dirty="0"/>
              <a:t>The participation of learners, parents/carers in the learning process? </a:t>
            </a:r>
          </a:p>
          <a:p>
            <a:pPr marL="854850" lvl="1" indent="-455920">
              <a:lnSpc>
                <a:spcPct val="110000"/>
              </a:lnSpc>
              <a:buFont typeface="Courier New" panose="02070309020205020404" pitchFamily="49" charset="0"/>
              <a:buChar char="o"/>
            </a:pPr>
            <a:r>
              <a:rPr lang="en-GB" sz="2800" noProof="0" dirty="0"/>
              <a:t>The ‘measurement’ of all forms of achievement and analysis of outcomes to inform further development?</a:t>
            </a:r>
          </a:p>
        </p:txBody>
      </p:sp>
    </p:spTree>
    <p:extLst>
      <p:ext uri="{BB962C8B-B14F-4D97-AF65-F5344CB8AC3E}">
        <p14:creationId xmlns:p14="http://schemas.microsoft.com/office/powerpoint/2010/main" val="193680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title="background"/>
          <p:cNvSpPr/>
          <p:nvPr/>
        </p:nvSpPr>
        <p:spPr>
          <a:xfrm>
            <a:off x="190500" y="1498600"/>
            <a:ext cx="11925300" cy="381000"/>
          </a:xfrm>
          <a:prstGeom prst="rect">
            <a:avLst/>
          </a:prstGeom>
          <a:solidFill>
            <a:srgbClr val="FFFFF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Map of Europe with Scotland, Poland and Italy highligh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892" y="67737"/>
            <a:ext cx="8400101" cy="6223000"/>
          </a:xfrm>
          <a:prstGeom prst="rect">
            <a:avLst/>
          </a:prstGeom>
        </p:spPr>
      </p:pic>
      <p:sp>
        <p:nvSpPr>
          <p:cNvPr id="8" name="Rounded Rectangular Callout 7" descr="Group of Schools in Łajski, Commune of Wieliszew"/>
          <p:cNvSpPr/>
          <p:nvPr/>
        </p:nvSpPr>
        <p:spPr>
          <a:xfrm>
            <a:off x="5725946" y="2330577"/>
            <a:ext cx="2846554" cy="1599067"/>
          </a:xfrm>
          <a:custGeom>
            <a:avLst/>
            <a:gdLst>
              <a:gd name="connsiteX0" fmla="*/ 0 w 1696070"/>
              <a:gd name="connsiteY0" fmla="*/ 174825 h 1048930"/>
              <a:gd name="connsiteX1" fmla="*/ 174825 w 1696070"/>
              <a:gd name="connsiteY1" fmla="*/ 0 h 1048930"/>
              <a:gd name="connsiteX2" fmla="*/ 282678 w 1696070"/>
              <a:gd name="connsiteY2" fmla="*/ 0 h 1048930"/>
              <a:gd name="connsiteX3" fmla="*/ 282678 w 1696070"/>
              <a:gd name="connsiteY3" fmla="*/ 0 h 1048930"/>
              <a:gd name="connsiteX4" fmla="*/ 706696 w 1696070"/>
              <a:gd name="connsiteY4" fmla="*/ 0 h 1048930"/>
              <a:gd name="connsiteX5" fmla="*/ 1521245 w 1696070"/>
              <a:gd name="connsiteY5" fmla="*/ 0 h 1048930"/>
              <a:gd name="connsiteX6" fmla="*/ 1696070 w 1696070"/>
              <a:gd name="connsiteY6" fmla="*/ 174825 h 1048930"/>
              <a:gd name="connsiteX7" fmla="*/ 1696070 w 1696070"/>
              <a:gd name="connsiteY7" fmla="*/ 611876 h 1048930"/>
              <a:gd name="connsiteX8" fmla="*/ 1696070 w 1696070"/>
              <a:gd name="connsiteY8" fmla="*/ 611876 h 1048930"/>
              <a:gd name="connsiteX9" fmla="*/ 1696070 w 1696070"/>
              <a:gd name="connsiteY9" fmla="*/ 874108 h 1048930"/>
              <a:gd name="connsiteX10" fmla="*/ 1696070 w 1696070"/>
              <a:gd name="connsiteY10" fmla="*/ 874105 h 1048930"/>
              <a:gd name="connsiteX11" fmla="*/ 1521245 w 1696070"/>
              <a:gd name="connsiteY11" fmla="*/ 1048930 h 1048930"/>
              <a:gd name="connsiteX12" fmla="*/ 706696 w 1696070"/>
              <a:gd name="connsiteY12" fmla="*/ 1048930 h 1048930"/>
              <a:gd name="connsiteX13" fmla="*/ 282678 w 1696070"/>
              <a:gd name="connsiteY13" fmla="*/ 1048930 h 1048930"/>
              <a:gd name="connsiteX14" fmla="*/ 282678 w 1696070"/>
              <a:gd name="connsiteY14" fmla="*/ 1048930 h 1048930"/>
              <a:gd name="connsiteX15" fmla="*/ 174825 w 1696070"/>
              <a:gd name="connsiteY15" fmla="*/ 1048930 h 1048930"/>
              <a:gd name="connsiteX16" fmla="*/ 0 w 1696070"/>
              <a:gd name="connsiteY16" fmla="*/ 874105 h 1048930"/>
              <a:gd name="connsiteX17" fmla="*/ 0 w 1696070"/>
              <a:gd name="connsiteY17" fmla="*/ 874108 h 1048930"/>
              <a:gd name="connsiteX18" fmla="*/ -611789 w 1696070"/>
              <a:gd name="connsiteY18" fmla="*/ 1373532 h 1048930"/>
              <a:gd name="connsiteX19" fmla="*/ 0 w 1696070"/>
              <a:gd name="connsiteY19" fmla="*/ 611876 h 1048930"/>
              <a:gd name="connsiteX20" fmla="*/ 0 w 1696070"/>
              <a:gd name="connsiteY20" fmla="*/ 174825 h 1048930"/>
              <a:gd name="connsiteX0" fmla="*/ 611789 w 2307859"/>
              <a:gd name="connsiteY0" fmla="*/ 174825 h 1373532"/>
              <a:gd name="connsiteX1" fmla="*/ 786614 w 2307859"/>
              <a:gd name="connsiteY1" fmla="*/ 0 h 1373532"/>
              <a:gd name="connsiteX2" fmla="*/ 894467 w 2307859"/>
              <a:gd name="connsiteY2" fmla="*/ 0 h 1373532"/>
              <a:gd name="connsiteX3" fmla="*/ 894467 w 2307859"/>
              <a:gd name="connsiteY3" fmla="*/ 0 h 1373532"/>
              <a:gd name="connsiteX4" fmla="*/ 1318485 w 2307859"/>
              <a:gd name="connsiteY4" fmla="*/ 0 h 1373532"/>
              <a:gd name="connsiteX5" fmla="*/ 2133034 w 2307859"/>
              <a:gd name="connsiteY5" fmla="*/ 0 h 1373532"/>
              <a:gd name="connsiteX6" fmla="*/ 2307859 w 2307859"/>
              <a:gd name="connsiteY6" fmla="*/ 174825 h 1373532"/>
              <a:gd name="connsiteX7" fmla="*/ 2307859 w 2307859"/>
              <a:gd name="connsiteY7" fmla="*/ 611876 h 1373532"/>
              <a:gd name="connsiteX8" fmla="*/ 2307859 w 2307859"/>
              <a:gd name="connsiteY8" fmla="*/ 611876 h 1373532"/>
              <a:gd name="connsiteX9" fmla="*/ 2307859 w 2307859"/>
              <a:gd name="connsiteY9" fmla="*/ 874108 h 1373532"/>
              <a:gd name="connsiteX10" fmla="*/ 2307859 w 2307859"/>
              <a:gd name="connsiteY10" fmla="*/ 874105 h 1373532"/>
              <a:gd name="connsiteX11" fmla="*/ 2133034 w 2307859"/>
              <a:gd name="connsiteY11" fmla="*/ 1048930 h 1373532"/>
              <a:gd name="connsiteX12" fmla="*/ 1318485 w 2307859"/>
              <a:gd name="connsiteY12" fmla="*/ 1048930 h 1373532"/>
              <a:gd name="connsiteX13" fmla="*/ 894467 w 2307859"/>
              <a:gd name="connsiteY13" fmla="*/ 1048930 h 1373532"/>
              <a:gd name="connsiteX14" fmla="*/ 786614 w 2307859"/>
              <a:gd name="connsiteY14" fmla="*/ 1048930 h 1373532"/>
              <a:gd name="connsiteX15" fmla="*/ 611789 w 2307859"/>
              <a:gd name="connsiteY15" fmla="*/ 874105 h 1373532"/>
              <a:gd name="connsiteX16" fmla="*/ 611789 w 2307859"/>
              <a:gd name="connsiteY16" fmla="*/ 874108 h 1373532"/>
              <a:gd name="connsiteX17" fmla="*/ 0 w 2307859"/>
              <a:gd name="connsiteY17" fmla="*/ 1373532 h 1373532"/>
              <a:gd name="connsiteX18" fmla="*/ 611789 w 2307859"/>
              <a:gd name="connsiteY18" fmla="*/ 611876 h 1373532"/>
              <a:gd name="connsiteX19" fmla="*/ 611789 w 2307859"/>
              <a:gd name="connsiteY19" fmla="*/ 174825 h 1373532"/>
              <a:gd name="connsiteX0" fmla="*/ 611789 w 2307859"/>
              <a:gd name="connsiteY0" fmla="*/ 174825 h 1373532"/>
              <a:gd name="connsiteX1" fmla="*/ 786614 w 2307859"/>
              <a:gd name="connsiteY1" fmla="*/ 0 h 1373532"/>
              <a:gd name="connsiteX2" fmla="*/ 894467 w 2307859"/>
              <a:gd name="connsiteY2" fmla="*/ 0 h 1373532"/>
              <a:gd name="connsiteX3" fmla="*/ 894467 w 2307859"/>
              <a:gd name="connsiteY3" fmla="*/ 0 h 1373532"/>
              <a:gd name="connsiteX4" fmla="*/ 1318485 w 2307859"/>
              <a:gd name="connsiteY4" fmla="*/ 0 h 1373532"/>
              <a:gd name="connsiteX5" fmla="*/ 2133034 w 2307859"/>
              <a:gd name="connsiteY5" fmla="*/ 0 h 1373532"/>
              <a:gd name="connsiteX6" fmla="*/ 2307859 w 2307859"/>
              <a:gd name="connsiteY6" fmla="*/ 174825 h 1373532"/>
              <a:gd name="connsiteX7" fmla="*/ 2307859 w 2307859"/>
              <a:gd name="connsiteY7" fmla="*/ 611876 h 1373532"/>
              <a:gd name="connsiteX8" fmla="*/ 2307859 w 2307859"/>
              <a:gd name="connsiteY8" fmla="*/ 611876 h 1373532"/>
              <a:gd name="connsiteX9" fmla="*/ 2307859 w 2307859"/>
              <a:gd name="connsiteY9" fmla="*/ 874108 h 1373532"/>
              <a:gd name="connsiteX10" fmla="*/ 2307859 w 2307859"/>
              <a:gd name="connsiteY10" fmla="*/ 874105 h 1373532"/>
              <a:gd name="connsiteX11" fmla="*/ 2133034 w 2307859"/>
              <a:gd name="connsiteY11" fmla="*/ 1048930 h 1373532"/>
              <a:gd name="connsiteX12" fmla="*/ 1318485 w 2307859"/>
              <a:gd name="connsiteY12" fmla="*/ 1048930 h 1373532"/>
              <a:gd name="connsiteX13" fmla="*/ 894467 w 2307859"/>
              <a:gd name="connsiteY13" fmla="*/ 1048930 h 1373532"/>
              <a:gd name="connsiteX14" fmla="*/ 786614 w 2307859"/>
              <a:gd name="connsiteY14" fmla="*/ 1048930 h 1373532"/>
              <a:gd name="connsiteX15" fmla="*/ 611789 w 2307859"/>
              <a:gd name="connsiteY15" fmla="*/ 874105 h 1373532"/>
              <a:gd name="connsiteX16" fmla="*/ 710214 w 2307859"/>
              <a:gd name="connsiteY16" fmla="*/ 1032858 h 1373532"/>
              <a:gd name="connsiteX17" fmla="*/ 0 w 2307859"/>
              <a:gd name="connsiteY17" fmla="*/ 1373532 h 1373532"/>
              <a:gd name="connsiteX18" fmla="*/ 611789 w 2307859"/>
              <a:gd name="connsiteY18" fmla="*/ 611876 h 1373532"/>
              <a:gd name="connsiteX19" fmla="*/ 611789 w 2307859"/>
              <a:gd name="connsiteY19" fmla="*/ 174825 h 1373532"/>
              <a:gd name="connsiteX0" fmla="*/ 611789 w 2307859"/>
              <a:gd name="connsiteY0" fmla="*/ 174825 h 1373532"/>
              <a:gd name="connsiteX1" fmla="*/ 786614 w 2307859"/>
              <a:gd name="connsiteY1" fmla="*/ 0 h 1373532"/>
              <a:gd name="connsiteX2" fmla="*/ 894467 w 2307859"/>
              <a:gd name="connsiteY2" fmla="*/ 0 h 1373532"/>
              <a:gd name="connsiteX3" fmla="*/ 894467 w 2307859"/>
              <a:gd name="connsiteY3" fmla="*/ 0 h 1373532"/>
              <a:gd name="connsiteX4" fmla="*/ 1318485 w 2307859"/>
              <a:gd name="connsiteY4" fmla="*/ 0 h 1373532"/>
              <a:gd name="connsiteX5" fmla="*/ 2133034 w 2307859"/>
              <a:gd name="connsiteY5" fmla="*/ 0 h 1373532"/>
              <a:gd name="connsiteX6" fmla="*/ 2307859 w 2307859"/>
              <a:gd name="connsiteY6" fmla="*/ 174825 h 1373532"/>
              <a:gd name="connsiteX7" fmla="*/ 2307859 w 2307859"/>
              <a:gd name="connsiteY7" fmla="*/ 611876 h 1373532"/>
              <a:gd name="connsiteX8" fmla="*/ 2307859 w 2307859"/>
              <a:gd name="connsiteY8" fmla="*/ 611876 h 1373532"/>
              <a:gd name="connsiteX9" fmla="*/ 2307859 w 2307859"/>
              <a:gd name="connsiteY9" fmla="*/ 874108 h 1373532"/>
              <a:gd name="connsiteX10" fmla="*/ 2307859 w 2307859"/>
              <a:gd name="connsiteY10" fmla="*/ 874105 h 1373532"/>
              <a:gd name="connsiteX11" fmla="*/ 2133034 w 2307859"/>
              <a:gd name="connsiteY11" fmla="*/ 1048930 h 1373532"/>
              <a:gd name="connsiteX12" fmla="*/ 1318485 w 2307859"/>
              <a:gd name="connsiteY12" fmla="*/ 1048930 h 1373532"/>
              <a:gd name="connsiteX13" fmla="*/ 894467 w 2307859"/>
              <a:gd name="connsiteY13" fmla="*/ 1048930 h 1373532"/>
              <a:gd name="connsiteX14" fmla="*/ 786614 w 2307859"/>
              <a:gd name="connsiteY14" fmla="*/ 1048930 h 1373532"/>
              <a:gd name="connsiteX15" fmla="*/ 710214 w 2307859"/>
              <a:gd name="connsiteY15" fmla="*/ 1032858 h 1373532"/>
              <a:gd name="connsiteX16" fmla="*/ 0 w 2307859"/>
              <a:gd name="connsiteY16" fmla="*/ 1373532 h 1373532"/>
              <a:gd name="connsiteX17" fmla="*/ 611789 w 2307859"/>
              <a:gd name="connsiteY17" fmla="*/ 611876 h 1373532"/>
              <a:gd name="connsiteX18" fmla="*/ 611789 w 2307859"/>
              <a:gd name="connsiteY18" fmla="*/ 174825 h 1373532"/>
              <a:gd name="connsiteX0" fmla="*/ 611789 w 2307859"/>
              <a:gd name="connsiteY0" fmla="*/ 174825 h 1373532"/>
              <a:gd name="connsiteX1" fmla="*/ 786614 w 2307859"/>
              <a:gd name="connsiteY1" fmla="*/ 0 h 1373532"/>
              <a:gd name="connsiteX2" fmla="*/ 894467 w 2307859"/>
              <a:gd name="connsiteY2" fmla="*/ 0 h 1373532"/>
              <a:gd name="connsiteX3" fmla="*/ 894467 w 2307859"/>
              <a:gd name="connsiteY3" fmla="*/ 0 h 1373532"/>
              <a:gd name="connsiteX4" fmla="*/ 1318485 w 2307859"/>
              <a:gd name="connsiteY4" fmla="*/ 0 h 1373532"/>
              <a:gd name="connsiteX5" fmla="*/ 2133034 w 2307859"/>
              <a:gd name="connsiteY5" fmla="*/ 0 h 1373532"/>
              <a:gd name="connsiteX6" fmla="*/ 2307859 w 2307859"/>
              <a:gd name="connsiteY6" fmla="*/ 174825 h 1373532"/>
              <a:gd name="connsiteX7" fmla="*/ 2307859 w 2307859"/>
              <a:gd name="connsiteY7" fmla="*/ 611876 h 1373532"/>
              <a:gd name="connsiteX8" fmla="*/ 2307859 w 2307859"/>
              <a:gd name="connsiteY8" fmla="*/ 611876 h 1373532"/>
              <a:gd name="connsiteX9" fmla="*/ 2307859 w 2307859"/>
              <a:gd name="connsiteY9" fmla="*/ 874108 h 1373532"/>
              <a:gd name="connsiteX10" fmla="*/ 2307859 w 2307859"/>
              <a:gd name="connsiteY10" fmla="*/ 874105 h 1373532"/>
              <a:gd name="connsiteX11" fmla="*/ 2133034 w 2307859"/>
              <a:gd name="connsiteY11" fmla="*/ 1048930 h 1373532"/>
              <a:gd name="connsiteX12" fmla="*/ 1318485 w 2307859"/>
              <a:gd name="connsiteY12" fmla="*/ 1048930 h 1373532"/>
              <a:gd name="connsiteX13" fmla="*/ 894467 w 2307859"/>
              <a:gd name="connsiteY13" fmla="*/ 1048930 h 1373532"/>
              <a:gd name="connsiteX14" fmla="*/ 786614 w 2307859"/>
              <a:gd name="connsiteY14" fmla="*/ 1048930 h 1373532"/>
              <a:gd name="connsiteX15" fmla="*/ 710214 w 2307859"/>
              <a:gd name="connsiteY15" fmla="*/ 1032858 h 1373532"/>
              <a:gd name="connsiteX16" fmla="*/ 0 w 2307859"/>
              <a:gd name="connsiteY16" fmla="*/ 1373532 h 1373532"/>
              <a:gd name="connsiteX17" fmla="*/ 611789 w 2307859"/>
              <a:gd name="connsiteY17" fmla="*/ 611876 h 1373532"/>
              <a:gd name="connsiteX18" fmla="*/ 611789 w 2307859"/>
              <a:gd name="connsiteY18" fmla="*/ 174825 h 1373532"/>
              <a:gd name="connsiteX0" fmla="*/ 611789 w 2307859"/>
              <a:gd name="connsiteY0" fmla="*/ 174825 h 1373532"/>
              <a:gd name="connsiteX1" fmla="*/ 786614 w 2307859"/>
              <a:gd name="connsiteY1" fmla="*/ 0 h 1373532"/>
              <a:gd name="connsiteX2" fmla="*/ 894467 w 2307859"/>
              <a:gd name="connsiteY2" fmla="*/ 0 h 1373532"/>
              <a:gd name="connsiteX3" fmla="*/ 894467 w 2307859"/>
              <a:gd name="connsiteY3" fmla="*/ 0 h 1373532"/>
              <a:gd name="connsiteX4" fmla="*/ 1318485 w 2307859"/>
              <a:gd name="connsiteY4" fmla="*/ 0 h 1373532"/>
              <a:gd name="connsiteX5" fmla="*/ 2133034 w 2307859"/>
              <a:gd name="connsiteY5" fmla="*/ 0 h 1373532"/>
              <a:gd name="connsiteX6" fmla="*/ 2307859 w 2307859"/>
              <a:gd name="connsiteY6" fmla="*/ 174825 h 1373532"/>
              <a:gd name="connsiteX7" fmla="*/ 2307859 w 2307859"/>
              <a:gd name="connsiteY7" fmla="*/ 611876 h 1373532"/>
              <a:gd name="connsiteX8" fmla="*/ 2307859 w 2307859"/>
              <a:gd name="connsiteY8" fmla="*/ 611876 h 1373532"/>
              <a:gd name="connsiteX9" fmla="*/ 2307859 w 2307859"/>
              <a:gd name="connsiteY9" fmla="*/ 874108 h 1373532"/>
              <a:gd name="connsiteX10" fmla="*/ 2307859 w 2307859"/>
              <a:gd name="connsiteY10" fmla="*/ 874105 h 1373532"/>
              <a:gd name="connsiteX11" fmla="*/ 2133034 w 2307859"/>
              <a:gd name="connsiteY11" fmla="*/ 1048930 h 1373532"/>
              <a:gd name="connsiteX12" fmla="*/ 1318485 w 2307859"/>
              <a:gd name="connsiteY12" fmla="*/ 1048930 h 1373532"/>
              <a:gd name="connsiteX13" fmla="*/ 894467 w 2307859"/>
              <a:gd name="connsiteY13" fmla="*/ 1048930 h 1373532"/>
              <a:gd name="connsiteX14" fmla="*/ 786614 w 2307859"/>
              <a:gd name="connsiteY14" fmla="*/ 1048930 h 1373532"/>
              <a:gd name="connsiteX15" fmla="*/ 710214 w 2307859"/>
              <a:gd name="connsiteY15" fmla="*/ 1032858 h 1373532"/>
              <a:gd name="connsiteX16" fmla="*/ 0 w 2307859"/>
              <a:gd name="connsiteY16" fmla="*/ 1373532 h 1373532"/>
              <a:gd name="connsiteX17" fmla="*/ 640364 w 2307859"/>
              <a:gd name="connsiteY17" fmla="*/ 856351 h 1373532"/>
              <a:gd name="connsiteX18" fmla="*/ 611789 w 2307859"/>
              <a:gd name="connsiteY18" fmla="*/ 174825 h 1373532"/>
              <a:gd name="connsiteX0" fmla="*/ 611789 w 2307859"/>
              <a:gd name="connsiteY0" fmla="*/ 174825 h 1373532"/>
              <a:gd name="connsiteX1" fmla="*/ 786614 w 2307859"/>
              <a:gd name="connsiteY1" fmla="*/ 0 h 1373532"/>
              <a:gd name="connsiteX2" fmla="*/ 894467 w 2307859"/>
              <a:gd name="connsiteY2" fmla="*/ 0 h 1373532"/>
              <a:gd name="connsiteX3" fmla="*/ 894467 w 2307859"/>
              <a:gd name="connsiteY3" fmla="*/ 0 h 1373532"/>
              <a:gd name="connsiteX4" fmla="*/ 1318485 w 2307859"/>
              <a:gd name="connsiteY4" fmla="*/ 0 h 1373532"/>
              <a:gd name="connsiteX5" fmla="*/ 2133034 w 2307859"/>
              <a:gd name="connsiteY5" fmla="*/ 0 h 1373532"/>
              <a:gd name="connsiteX6" fmla="*/ 2307859 w 2307859"/>
              <a:gd name="connsiteY6" fmla="*/ 174825 h 1373532"/>
              <a:gd name="connsiteX7" fmla="*/ 2307859 w 2307859"/>
              <a:gd name="connsiteY7" fmla="*/ 611876 h 1373532"/>
              <a:gd name="connsiteX8" fmla="*/ 2307859 w 2307859"/>
              <a:gd name="connsiteY8" fmla="*/ 611876 h 1373532"/>
              <a:gd name="connsiteX9" fmla="*/ 2307859 w 2307859"/>
              <a:gd name="connsiteY9" fmla="*/ 874108 h 1373532"/>
              <a:gd name="connsiteX10" fmla="*/ 2307859 w 2307859"/>
              <a:gd name="connsiteY10" fmla="*/ 874105 h 1373532"/>
              <a:gd name="connsiteX11" fmla="*/ 2133034 w 2307859"/>
              <a:gd name="connsiteY11" fmla="*/ 1048930 h 1373532"/>
              <a:gd name="connsiteX12" fmla="*/ 1318485 w 2307859"/>
              <a:gd name="connsiteY12" fmla="*/ 1048930 h 1373532"/>
              <a:gd name="connsiteX13" fmla="*/ 894467 w 2307859"/>
              <a:gd name="connsiteY13" fmla="*/ 1048930 h 1373532"/>
              <a:gd name="connsiteX14" fmla="*/ 786614 w 2307859"/>
              <a:gd name="connsiteY14" fmla="*/ 1048930 h 1373532"/>
              <a:gd name="connsiteX15" fmla="*/ 710214 w 2307859"/>
              <a:gd name="connsiteY15" fmla="*/ 1032858 h 1373532"/>
              <a:gd name="connsiteX16" fmla="*/ 0 w 2307859"/>
              <a:gd name="connsiteY16" fmla="*/ 1373532 h 1373532"/>
              <a:gd name="connsiteX17" fmla="*/ 767364 w 2307859"/>
              <a:gd name="connsiteY17" fmla="*/ 897626 h 1373532"/>
              <a:gd name="connsiteX18" fmla="*/ 611789 w 2307859"/>
              <a:gd name="connsiteY18" fmla="*/ 174825 h 1373532"/>
              <a:gd name="connsiteX0" fmla="*/ 611789 w 2307859"/>
              <a:gd name="connsiteY0" fmla="*/ 174825 h 1373532"/>
              <a:gd name="connsiteX1" fmla="*/ 786614 w 2307859"/>
              <a:gd name="connsiteY1" fmla="*/ 0 h 1373532"/>
              <a:gd name="connsiteX2" fmla="*/ 894467 w 2307859"/>
              <a:gd name="connsiteY2" fmla="*/ 0 h 1373532"/>
              <a:gd name="connsiteX3" fmla="*/ 894467 w 2307859"/>
              <a:gd name="connsiteY3" fmla="*/ 0 h 1373532"/>
              <a:gd name="connsiteX4" fmla="*/ 1318485 w 2307859"/>
              <a:gd name="connsiteY4" fmla="*/ 0 h 1373532"/>
              <a:gd name="connsiteX5" fmla="*/ 2133034 w 2307859"/>
              <a:gd name="connsiteY5" fmla="*/ 0 h 1373532"/>
              <a:gd name="connsiteX6" fmla="*/ 2307859 w 2307859"/>
              <a:gd name="connsiteY6" fmla="*/ 174825 h 1373532"/>
              <a:gd name="connsiteX7" fmla="*/ 2307859 w 2307859"/>
              <a:gd name="connsiteY7" fmla="*/ 611876 h 1373532"/>
              <a:gd name="connsiteX8" fmla="*/ 2307859 w 2307859"/>
              <a:gd name="connsiteY8" fmla="*/ 611876 h 1373532"/>
              <a:gd name="connsiteX9" fmla="*/ 2307859 w 2307859"/>
              <a:gd name="connsiteY9" fmla="*/ 874108 h 1373532"/>
              <a:gd name="connsiteX10" fmla="*/ 2307859 w 2307859"/>
              <a:gd name="connsiteY10" fmla="*/ 874105 h 1373532"/>
              <a:gd name="connsiteX11" fmla="*/ 2133034 w 2307859"/>
              <a:gd name="connsiteY11" fmla="*/ 1048930 h 1373532"/>
              <a:gd name="connsiteX12" fmla="*/ 1318485 w 2307859"/>
              <a:gd name="connsiteY12" fmla="*/ 1048930 h 1373532"/>
              <a:gd name="connsiteX13" fmla="*/ 894467 w 2307859"/>
              <a:gd name="connsiteY13" fmla="*/ 1048930 h 1373532"/>
              <a:gd name="connsiteX14" fmla="*/ 786614 w 2307859"/>
              <a:gd name="connsiteY14" fmla="*/ 1048930 h 1373532"/>
              <a:gd name="connsiteX15" fmla="*/ 710214 w 2307859"/>
              <a:gd name="connsiteY15" fmla="*/ 1032858 h 1373532"/>
              <a:gd name="connsiteX16" fmla="*/ 0 w 2307859"/>
              <a:gd name="connsiteY16" fmla="*/ 1373532 h 1373532"/>
              <a:gd name="connsiteX17" fmla="*/ 703864 w 2307859"/>
              <a:gd name="connsiteY17" fmla="*/ 878576 h 1373532"/>
              <a:gd name="connsiteX18" fmla="*/ 611789 w 2307859"/>
              <a:gd name="connsiteY18" fmla="*/ 174825 h 1373532"/>
              <a:gd name="connsiteX0" fmla="*/ 611789 w 2307859"/>
              <a:gd name="connsiteY0" fmla="*/ 174825 h 1373532"/>
              <a:gd name="connsiteX1" fmla="*/ 786614 w 2307859"/>
              <a:gd name="connsiteY1" fmla="*/ 0 h 1373532"/>
              <a:gd name="connsiteX2" fmla="*/ 894467 w 2307859"/>
              <a:gd name="connsiteY2" fmla="*/ 0 h 1373532"/>
              <a:gd name="connsiteX3" fmla="*/ 894467 w 2307859"/>
              <a:gd name="connsiteY3" fmla="*/ 0 h 1373532"/>
              <a:gd name="connsiteX4" fmla="*/ 1318485 w 2307859"/>
              <a:gd name="connsiteY4" fmla="*/ 0 h 1373532"/>
              <a:gd name="connsiteX5" fmla="*/ 2133034 w 2307859"/>
              <a:gd name="connsiteY5" fmla="*/ 0 h 1373532"/>
              <a:gd name="connsiteX6" fmla="*/ 2307859 w 2307859"/>
              <a:gd name="connsiteY6" fmla="*/ 174825 h 1373532"/>
              <a:gd name="connsiteX7" fmla="*/ 2307859 w 2307859"/>
              <a:gd name="connsiteY7" fmla="*/ 611876 h 1373532"/>
              <a:gd name="connsiteX8" fmla="*/ 2307859 w 2307859"/>
              <a:gd name="connsiteY8" fmla="*/ 611876 h 1373532"/>
              <a:gd name="connsiteX9" fmla="*/ 2307859 w 2307859"/>
              <a:gd name="connsiteY9" fmla="*/ 874108 h 1373532"/>
              <a:gd name="connsiteX10" fmla="*/ 2307859 w 2307859"/>
              <a:gd name="connsiteY10" fmla="*/ 874105 h 1373532"/>
              <a:gd name="connsiteX11" fmla="*/ 2133034 w 2307859"/>
              <a:gd name="connsiteY11" fmla="*/ 1048930 h 1373532"/>
              <a:gd name="connsiteX12" fmla="*/ 1318485 w 2307859"/>
              <a:gd name="connsiteY12" fmla="*/ 1048930 h 1373532"/>
              <a:gd name="connsiteX13" fmla="*/ 894467 w 2307859"/>
              <a:gd name="connsiteY13" fmla="*/ 1048930 h 1373532"/>
              <a:gd name="connsiteX14" fmla="*/ 786614 w 2307859"/>
              <a:gd name="connsiteY14" fmla="*/ 1048930 h 1373532"/>
              <a:gd name="connsiteX15" fmla="*/ 710214 w 2307859"/>
              <a:gd name="connsiteY15" fmla="*/ 1032858 h 1373532"/>
              <a:gd name="connsiteX16" fmla="*/ 0 w 2307859"/>
              <a:gd name="connsiteY16" fmla="*/ 1373532 h 1373532"/>
              <a:gd name="connsiteX17" fmla="*/ 703864 w 2307859"/>
              <a:gd name="connsiteY17" fmla="*/ 878576 h 1373532"/>
              <a:gd name="connsiteX18" fmla="*/ 611789 w 2307859"/>
              <a:gd name="connsiteY18" fmla="*/ 174825 h 1373532"/>
              <a:gd name="connsiteX0" fmla="*/ 621314 w 2317384"/>
              <a:gd name="connsiteY0" fmla="*/ 174825 h 1310032"/>
              <a:gd name="connsiteX1" fmla="*/ 796139 w 2317384"/>
              <a:gd name="connsiteY1" fmla="*/ 0 h 1310032"/>
              <a:gd name="connsiteX2" fmla="*/ 903992 w 2317384"/>
              <a:gd name="connsiteY2" fmla="*/ 0 h 1310032"/>
              <a:gd name="connsiteX3" fmla="*/ 903992 w 2317384"/>
              <a:gd name="connsiteY3" fmla="*/ 0 h 1310032"/>
              <a:gd name="connsiteX4" fmla="*/ 1328010 w 2317384"/>
              <a:gd name="connsiteY4" fmla="*/ 0 h 1310032"/>
              <a:gd name="connsiteX5" fmla="*/ 2142559 w 2317384"/>
              <a:gd name="connsiteY5" fmla="*/ 0 h 1310032"/>
              <a:gd name="connsiteX6" fmla="*/ 2317384 w 2317384"/>
              <a:gd name="connsiteY6" fmla="*/ 174825 h 1310032"/>
              <a:gd name="connsiteX7" fmla="*/ 2317384 w 2317384"/>
              <a:gd name="connsiteY7" fmla="*/ 611876 h 1310032"/>
              <a:gd name="connsiteX8" fmla="*/ 2317384 w 2317384"/>
              <a:gd name="connsiteY8" fmla="*/ 611876 h 1310032"/>
              <a:gd name="connsiteX9" fmla="*/ 2317384 w 2317384"/>
              <a:gd name="connsiteY9" fmla="*/ 874108 h 1310032"/>
              <a:gd name="connsiteX10" fmla="*/ 2317384 w 2317384"/>
              <a:gd name="connsiteY10" fmla="*/ 874105 h 1310032"/>
              <a:gd name="connsiteX11" fmla="*/ 2142559 w 2317384"/>
              <a:gd name="connsiteY11" fmla="*/ 1048930 h 1310032"/>
              <a:gd name="connsiteX12" fmla="*/ 1328010 w 2317384"/>
              <a:gd name="connsiteY12" fmla="*/ 1048930 h 1310032"/>
              <a:gd name="connsiteX13" fmla="*/ 903992 w 2317384"/>
              <a:gd name="connsiteY13" fmla="*/ 1048930 h 1310032"/>
              <a:gd name="connsiteX14" fmla="*/ 796139 w 2317384"/>
              <a:gd name="connsiteY14" fmla="*/ 1048930 h 1310032"/>
              <a:gd name="connsiteX15" fmla="*/ 719739 w 2317384"/>
              <a:gd name="connsiteY15" fmla="*/ 1032858 h 1310032"/>
              <a:gd name="connsiteX16" fmla="*/ 0 w 2317384"/>
              <a:gd name="connsiteY16" fmla="*/ 1310032 h 1310032"/>
              <a:gd name="connsiteX17" fmla="*/ 713389 w 2317384"/>
              <a:gd name="connsiteY17" fmla="*/ 878576 h 1310032"/>
              <a:gd name="connsiteX18" fmla="*/ 621314 w 2317384"/>
              <a:gd name="connsiteY18" fmla="*/ 174825 h 1310032"/>
              <a:gd name="connsiteX0" fmla="*/ 621314 w 2317384"/>
              <a:gd name="connsiteY0" fmla="*/ 174825 h 1310032"/>
              <a:gd name="connsiteX1" fmla="*/ 796139 w 2317384"/>
              <a:gd name="connsiteY1" fmla="*/ 0 h 1310032"/>
              <a:gd name="connsiteX2" fmla="*/ 903992 w 2317384"/>
              <a:gd name="connsiteY2" fmla="*/ 0 h 1310032"/>
              <a:gd name="connsiteX3" fmla="*/ 903992 w 2317384"/>
              <a:gd name="connsiteY3" fmla="*/ 0 h 1310032"/>
              <a:gd name="connsiteX4" fmla="*/ 1328010 w 2317384"/>
              <a:gd name="connsiteY4" fmla="*/ 0 h 1310032"/>
              <a:gd name="connsiteX5" fmla="*/ 2142559 w 2317384"/>
              <a:gd name="connsiteY5" fmla="*/ 0 h 1310032"/>
              <a:gd name="connsiteX6" fmla="*/ 2317384 w 2317384"/>
              <a:gd name="connsiteY6" fmla="*/ 174825 h 1310032"/>
              <a:gd name="connsiteX7" fmla="*/ 2317384 w 2317384"/>
              <a:gd name="connsiteY7" fmla="*/ 611876 h 1310032"/>
              <a:gd name="connsiteX8" fmla="*/ 2317384 w 2317384"/>
              <a:gd name="connsiteY8" fmla="*/ 611876 h 1310032"/>
              <a:gd name="connsiteX9" fmla="*/ 2317384 w 2317384"/>
              <a:gd name="connsiteY9" fmla="*/ 874108 h 1310032"/>
              <a:gd name="connsiteX10" fmla="*/ 2317384 w 2317384"/>
              <a:gd name="connsiteY10" fmla="*/ 874105 h 1310032"/>
              <a:gd name="connsiteX11" fmla="*/ 2142559 w 2317384"/>
              <a:gd name="connsiteY11" fmla="*/ 1048930 h 1310032"/>
              <a:gd name="connsiteX12" fmla="*/ 1328010 w 2317384"/>
              <a:gd name="connsiteY12" fmla="*/ 1048930 h 1310032"/>
              <a:gd name="connsiteX13" fmla="*/ 796139 w 2317384"/>
              <a:gd name="connsiteY13" fmla="*/ 1048930 h 1310032"/>
              <a:gd name="connsiteX14" fmla="*/ 719739 w 2317384"/>
              <a:gd name="connsiteY14" fmla="*/ 1032858 h 1310032"/>
              <a:gd name="connsiteX15" fmla="*/ 0 w 2317384"/>
              <a:gd name="connsiteY15" fmla="*/ 1310032 h 1310032"/>
              <a:gd name="connsiteX16" fmla="*/ 713389 w 2317384"/>
              <a:gd name="connsiteY16" fmla="*/ 878576 h 1310032"/>
              <a:gd name="connsiteX17" fmla="*/ 621314 w 2317384"/>
              <a:gd name="connsiteY17" fmla="*/ 174825 h 1310032"/>
              <a:gd name="connsiteX0" fmla="*/ 621314 w 2317384"/>
              <a:gd name="connsiteY0" fmla="*/ 174825 h 1310032"/>
              <a:gd name="connsiteX1" fmla="*/ 796139 w 2317384"/>
              <a:gd name="connsiteY1" fmla="*/ 0 h 1310032"/>
              <a:gd name="connsiteX2" fmla="*/ 903992 w 2317384"/>
              <a:gd name="connsiteY2" fmla="*/ 0 h 1310032"/>
              <a:gd name="connsiteX3" fmla="*/ 903992 w 2317384"/>
              <a:gd name="connsiteY3" fmla="*/ 0 h 1310032"/>
              <a:gd name="connsiteX4" fmla="*/ 1328010 w 2317384"/>
              <a:gd name="connsiteY4" fmla="*/ 0 h 1310032"/>
              <a:gd name="connsiteX5" fmla="*/ 2142559 w 2317384"/>
              <a:gd name="connsiteY5" fmla="*/ 0 h 1310032"/>
              <a:gd name="connsiteX6" fmla="*/ 2317384 w 2317384"/>
              <a:gd name="connsiteY6" fmla="*/ 174825 h 1310032"/>
              <a:gd name="connsiteX7" fmla="*/ 2317384 w 2317384"/>
              <a:gd name="connsiteY7" fmla="*/ 611876 h 1310032"/>
              <a:gd name="connsiteX8" fmla="*/ 2317384 w 2317384"/>
              <a:gd name="connsiteY8" fmla="*/ 611876 h 1310032"/>
              <a:gd name="connsiteX9" fmla="*/ 2317384 w 2317384"/>
              <a:gd name="connsiteY9" fmla="*/ 874108 h 1310032"/>
              <a:gd name="connsiteX10" fmla="*/ 2317384 w 2317384"/>
              <a:gd name="connsiteY10" fmla="*/ 874105 h 1310032"/>
              <a:gd name="connsiteX11" fmla="*/ 2142559 w 2317384"/>
              <a:gd name="connsiteY11" fmla="*/ 1048930 h 1310032"/>
              <a:gd name="connsiteX12" fmla="*/ 1328010 w 2317384"/>
              <a:gd name="connsiteY12" fmla="*/ 1048930 h 1310032"/>
              <a:gd name="connsiteX13" fmla="*/ 1059664 w 2317384"/>
              <a:gd name="connsiteY13" fmla="*/ 1052757 h 1310032"/>
              <a:gd name="connsiteX14" fmla="*/ 719739 w 2317384"/>
              <a:gd name="connsiteY14" fmla="*/ 1032858 h 1310032"/>
              <a:gd name="connsiteX15" fmla="*/ 0 w 2317384"/>
              <a:gd name="connsiteY15" fmla="*/ 1310032 h 1310032"/>
              <a:gd name="connsiteX16" fmla="*/ 713389 w 2317384"/>
              <a:gd name="connsiteY16" fmla="*/ 878576 h 1310032"/>
              <a:gd name="connsiteX17" fmla="*/ 621314 w 2317384"/>
              <a:gd name="connsiteY17" fmla="*/ 174825 h 1310032"/>
              <a:gd name="connsiteX0" fmla="*/ 621314 w 2317384"/>
              <a:gd name="connsiteY0" fmla="*/ 174825 h 1312434"/>
              <a:gd name="connsiteX1" fmla="*/ 796139 w 2317384"/>
              <a:gd name="connsiteY1" fmla="*/ 0 h 1312434"/>
              <a:gd name="connsiteX2" fmla="*/ 903992 w 2317384"/>
              <a:gd name="connsiteY2" fmla="*/ 0 h 1312434"/>
              <a:gd name="connsiteX3" fmla="*/ 903992 w 2317384"/>
              <a:gd name="connsiteY3" fmla="*/ 0 h 1312434"/>
              <a:gd name="connsiteX4" fmla="*/ 1328010 w 2317384"/>
              <a:gd name="connsiteY4" fmla="*/ 0 h 1312434"/>
              <a:gd name="connsiteX5" fmla="*/ 2142559 w 2317384"/>
              <a:gd name="connsiteY5" fmla="*/ 0 h 1312434"/>
              <a:gd name="connsiteX6" fmla="*/ 2317384 w 2317384"/>
              <a:gd name="connsiteY6" fmla="*/ 174825 h 1312434"/>
              <a:gd name="connsiteX7" fmla="*/ 2317384 w 2317384"/>
              <a:gd name="connsiteY7" fmla="*/ 611876 h 1312434"/>
              <a:gd name="connsiteX8" fmla="*/ 2317384 w 2317384"/>
              <a:gd name="connsiteY8" fmla="*/ 611876 h 1312434"/>
              <a:gd name="connsiteX9" fmla="*/ 2317384 w 2317384"/>
              <a:gd name="connsiteY9" fmla="*/ 874108 h 1312434"/>
              <a:gd name="connsiteX10" fmla="*/ 2317384 w 2317384"/>
              <a:gd name="connsiteY10" fmla="*/ 874105 h 1312434"/>
              <a:gd name="connsiteX11" fmla="*/ 2142559 w 2317384"/>
              <a:gd name="connsiteY11" fmla="*/ 1048930 h 1312434"/>
              <a:gd name="connsiteX12" fmla="*/ 1328010 w 2317384"/>
              <a:gd name="connsiteY12" fmla="*/ 1048930 h 1312434"/>
              <a:gd name="connsiteX13" fmla="*/ 1059664 w 2317384"/>
              <a:gd name="connsiteY13" fmla="*/ 1052757 h 1312434"/>
              <a:gd name="connsiteX14" fmla="*/ 0 w 2317384"/>
              <a:gd name="connsiteY14" fmla="*/ 1310032 h 1312434"/>
              <a:gd name="connsiteX15" fmla="*/ 713389 w 2317384"/>
              <a:gd name="connsiteY15" fmla="*/ 878576 h 1312434"/>
              <a:gd name="connsiteX16" fmla="*/ 621314 w 2317384"/>
              <a:gd name="connsiteY16" fmla="*/ 174825 h 1312434"/>
              <a:gd name="connsiteX0" fmla="*/ 618139 w 2314209"/>
              <a:gd name="connsiteY0" fmla="*/ 174825 h 1533307"/>
              <a:gd name="connsiteX1" fmla="*/ 792964 w 2314209"/>
              <a:gd name="connsiteY1" fmla="*/ 0 h 1533307"/>
              <a:gd name="connsiteX2" fmla="*/ 900817 w 2314209"/>
              <a:gd name="connsiteY2" fmla="*/ 0 h 1533307"/>
              <a:gd name="connsiteX3" fmla="*/ 900817 w 2314209"/>
              <a:gd name="connsiteY3" fmla="*/ 0 h 1533307"/>
              <a:gd name="connsiteX4" fmla="*/ 1324835 w 2314209"/>
              <a:gd name="connsiteY4" fmla="*/ 0 h 1533307"/>
              <a:gd name="connsiteX5" fmla="*/ 2139384 w 2314209"/>
              <a:gd name="connsiteY5" fmla="*/ 0 h 1533307"/>
              <a:gd name="connsiteX6" fmla="*/ 2314209 w 2314209"/>
              <a:gd name="connsiteY6" fmla="*/ 174825 h 1533307"/>
              <a:gd name="connsiteX7" fmla="*/ 2314209 w 2314209"/>
              <a:gd name="connsiteY7" fmla="*/ 611876 h 1533307"/>
              <a:gd name="connsiteX8" fmla="*/ 2314209 w 2314209"/>
              <a:gd name="connsiteY8" fmla="*/ 611876 h 1533307"/>
              <a:gd name="connsiteX9" fmla="*/ 2314209 w 2314209"/>
              <a:gd name="connsiteY9" fmla="*/ 874108 h 1533307"/>
              <a:gd name="connsiteX10" fmla="*/ 2314209 w 2314209"/>
              <a:gd name="connsiteY10" fmla="*/ 874105 h 1533307"/>
              <a:gd name="connsiteX11" fmla="*/ 2139384 w 2314209"/>
              <a:gd name="connsiteY11" fmla="*/ 1048930 h 1533307"/>
              <a:gd name="connsiteX12" fmla="*/ 1324835 w 2314209"/>
              <a:gd name="connsiteY12" fmla="*/ 1048930 h 1533307"/>
              <a:gd name="connsiteX13" fmla="*/ 1056489 w 2314209"/>
              <a:gd name="connsiteY13" fmla="*/ 1052757 h 1533307"/>
              <a:gd name="connsiteX14" fmla="*/ 0 w 2314209"/>
              <a:gd name="connsiteY14" fmla="*/ 1532003 h 1533307"/>
              <a:gd name="connsiteX15" fmla="*/ 710214 w 2314209"/>
              <a:gd name="connsiteY15" fmla="*/ 878576 h 1533307"/>
              <a:gd name="connsiteX16" fmla="*/ 618139 w 2314209"/>
              <a:gd name="connsiteY16" fmla="*/ 174825 h 1533307"/>
              <a:gd name="connsiteX0" fmla="*/ 618139 w 2314209"/>
              <a:gd name="connsiteY0" fmla="*/ 174825 h 1533186"/>
              <a:gd name="connsiteX1" fmla="*/ 792964 w 2314209"/>
              <a:gd name="connsiteY1" fmla="*/ 0 h 1533186"/>
              <a:gd name="connsiteX2" fmla="*/ 900817 w 2314209"/>
              <a:gd name="connsiteY2" fmla="*/ 0 h 1533186"/>
              <a:gd name="connsiteX3" fmla="*/ 900817 w 2314209"/>
              <a:gd name="connsiteY3" fmla="*/ 0 h 1533186"/>
              <a:gd name="connsiteX4" fmla="*/ 1324835 w 2314209"/>
              <a:gd name="connsiteY4" fmla="*/ 0 h 1533186"/>
              <a:gd name="connsiteX5" fmla="*/ 2139384 w 2314209"/>
              <a:gd name="connsiteY5" fmla="*/ 0 h 1533186"/>
              <a:gd name="connsiteX6" fmla="*/ 2314209 w 2314209"/>
              <a:gd name="connsiteY6" fmla="*/ 174825 h 1533186"/>
              <a:gd name="connsiteX7" fmla="*/ 2314209 w 2314209"/>
              <a:gd name="connsiteY7" fmla="*/ 611876 h 1533186"/>
              <a:gd name="connsiteX8" fmla="*/ 2314209 w 2314209"/>
              <a:gd name="connsiteY8" fmla="*/ 611876 h 1533186"/>
              <a:gd name="connsiteX9" fmla="*/ 2314209 w 2314209"/>
              <a:gd name="connsiteY9" fmla="*/ 874108 h 1533186"/>
              <a:gd name="connsiteX10" fmla="*/ 2314209 w 2314209"/>
              <a:gd name="connsiteY10" fmla="*/ 874105 h 1533186"/>
              <a:gd name="connsiteX11" fmla="*/ 2139384 w 2314209"/>
              <a:gd name="connsiteY11" fmla="*/ 1048930 h 1533186"/>
              <a:gd name="connsiteX12" fmla="*/ 1324835 w 2314209"/>
              <a:gd name="connsiteY12" fmla="*/ 1048930 h 1533186"/>
              <a:gd name="connsiteX13" fmla="*/ 1056489 w 2314209"/>
              <a:gd name="connsiteY13" fmla="*/ 1052757 h 1533186"/>
              <a:gd name="connsiteX14" fmla="*/ 0 w 2314209"/>
              <a:gd name="connsiteY14" fmla="*/ 1532003 h 1533186"/>
              <a:gd name="connsiteX15" fmla="*/ 710214 w 2314209"/>
              <a:gd name="connsiteY15" fmla="*/ 878576 h 1533186"/>
              <a:gd name="connsiteX16" fmla="*/ 618139 w 2314209"/>
              <a:gd name="connsiteY16" fmla="*/ 174825 h 1533186"/>
              <a:gd name="connsiteX0" fmla="*/ 618139 w 2314209"/>
              <a:gd name="connsiteY0" fmla="*/ 174825 h 1533186"/>
              <a:gd name="connsiteX1" fmla="*/ 792964 w 2314209"/>
              <a:gd name="connsiteY1" fmla="*/ 0 h 1533186"/>
              <a:gd name="connsiteX2" fmla="*/ 900817 w 2314209"/>
              <a:gd name="connsiteY2" fmla="*/ 0 h 1533186"/>
              <a:gd name="connsiteX3" fmla="*/ 900817 w 2314209"/>
              <a:gd name="connsiteY3" fmla="*/ 0 h 1533186"/>
              <a:gd name="connsiteX4" fmla="*/ 1324835 w 2314209"/>
              <a:gd name="connsiteY4" fmla="*/ 0 h 1533186"/>
              <a:gd name="connsiteX5" fmla="*/ 2139384 w 2314209"/>
              <a:gd name="connsiteY5" fmla="*/ 0 h 1533186"/>
              <a:gd name="connsiteX6" fmla="*/ 2314209 w 2314209"/>
              <a:gd name="connsiteY6" fmla="*/ 174825 h 1533186"/>
              <a:gd name="connsiteX7" fmla="*/ 2314209 w 2314209"/>
              <a:gd name="connsiteY7" fmla="*/ 611876 h 1533186"/>
              <a:gd name="connsiteX8" fmla="*/ 2314209 w 2314209"/>
              <a:gd name="connsiteY8" fmla="*/ 611876 h 1533186"/>
              <a:gd name="connsiteX9" fmla="*/ 2314209 w 2314209"/>
              <a:gd name="connsiteY9" fmla="*/ 874108 h 1533186"/>
              <a:gd name="connsiteX10" fmla="*/ 2314209 w 2314209"/>
              <a:gd name="connsiteY10" fmla="*/ 874105 h 1533186"/>
              <a:gd name="connsiteX11" fmla="*/ 2139384 w 2314209"/>
              <a:gd name="connsiteY11" fmla="*/ 1048930 h 1533186"/>
              <a:gd name="connsiteX12" fmla="*/ 1324835 w 2314209"/>
              <a:gd name="connsiteY12" fmla="*/ 1048930 h 1533186"/>
              <a:gd name="connsiteX13" fmla="*/ 1056489 w 2314209"/>
              <a:gd name="connsiteY13" fmla="*/ 1052757 h 1533186"/>
              <a:gd name="connsiteX14" fmla="*/ 0 w 2314209"/>
              <a:gd name="connsiteY14" fmla="*/ 1532003 h 1533186"/>
              <a:gd name="connsiteX15" fmla="*/ 713389 w 2314209"/>
              <a:gd name="connsiteY15" fmla="*/ 1031660 h 1533186"/>
              <a:gd name="connsiteX16" fmla="*/ 618139 w 2314209"/>
              <a:gd name="connsiteY16" fmla="*/ 174825 h 1533186"/>
              <a:gd name="connsiteX0" fmla="*/ 618139 w 2314209"/>
              <a:gd name="connsiteY0" fmla="*/ 174825 h 1533186"/>
              <a:gd name="connsiteX1" fmla="*/ 792964 w 2314209"/>
              <a:gd name="connsiteY1" fmla="*/ 0 h 1533186"/>
              <a:gd name="connsiteX2" fmla="*/ 900817 w 2314209"/>
              <a:gd name="connsiteY2" fmla="*/ 0 h 1533186"/>
              <a:gd name="connsiteX3" fmla="*/ 900817 w 2314209"/>
              <a:gd name="connsiteY3" fmla="*/ 0 h 1533186"/>
              <a:gd name="connsiteX4" fmla="*/ 1324835 w 2314209"/>
              <a:gd name="connsiteY4" fmla="*/ 0 h 1533186"/>
              <a:gd name="connsiteX5" fmla="*/ 2139384 w 2314209"/>
              <a:gd name="connsiteY5" fmla="*/ 0 h 1533186"/>
              <a:gd name="connsiteX6" fmla="*/ 2314209 w 2314209"/>
              <a:gd name="connsiteY6" fmla="*/ 174825 h 1533186"/>
              <a:gd name="connsiteX7" fmla="*/ 2314209 w 2314209"/>
              <a:gd name="connsiteY7" fmla="*/ 611876 h 1533186"/>
              <a:gd name="connsiteX8" fmla="*/ 2314209 w 2314209"/>
              <a:gd name="connsiteY8" fmla="*/ 611876 h 1533186"/>
              <a:gd name="connsiteX9" fmla="*/ 2314209 w 2314209"/>
              <a:gd name="connsiteY9" fmla="*/ 874108 h 1533186"/>
              <a:gd name="connsiteX10" fmla="*/ 2314209 w 2314209"/>
              <a:gd name="connsiteY10" fmla="*/ 874105 h 1533186"/>
              <a:gd name="connsiteX11" fmla="*/ 2139384 w 2314209"/>
              <a:gd name="connsiteY11" fmla="*/ 1048930 h 1533186"/>
              <a:gd name="connsiteX12" fmla="*/ 1324835 w 2314209"/>
              <a:gd name="connsiteY12" fmla="*/ 1048930 h 1533186"/>
              <a:gd name="connsiteX13" fmla="*/ 1056489 w 2314209"/>
              <a:gd name="connsiteY13" fmla="*/ 1052757 h 1533186"/>
              <a:gd name="connsiteX14" fmla="*/ 0 w 2314209"/>
              <a:gd name="connsiteY14" fmla="*/ 1532003 h 1533186"/>
              <a:gd name="connsiteX15" fmla="*/ 957864 w 2314209"/>
              <a:gd name="connsiteY15" fmla="*/ 958945 h 1533186"/>
              <a:gd name="connsiteX16" fmla="*/ 618139 w 2314209"/>
              <a:gd name="connsiteY16" fmla="*/ 174825 h 1533186"/>
              <a:gd name="connsiteX0" fmla="*/ 618139 w 2314209"/>
              <a:gd name="connsiteY0" fmla="*/ 174825 h 1533186"/>
              <a:gd name="connsiteX1" fmla="*/ 792964 w 2314209"/>
              <a:gd name="connsiteY1" fmla="*/ 0 h 1533186"/>
              <a:gd name="connsiteX2" fmla="*/ 900817 w 2314209"/>
              <a:gd name="connsiteY2" fmla="*/ 0 h 1533186"/>
              <a:gd name="connsiteX3" fmla="*/ 900817 w 2314209"/>
              <a:gd name="connsiteY3" fmla="*/ 0 h 1533186"/>
              <a:gd name="connsiteX4" fmla="*/ 1324835 w 2314209"/>
              <a:gd name="connsiteY4" fmla="*/ 0 h 1533186"/>
              <a:gd name="connsiteX5" fmla="*/ 2139384 w 2314209"/>
              <a:gd name="connsiteY5" fmla="*/ 0 h 1533186"/>
              <a:gd name="connsiteX6" fmla="*/ 2314209 w 2314209"/>
              <a:gd name="connsiteY6" fmla="*/ 174825 h 1533186"/>
              <a:gd name="connsiteX7" fmla="*/ 2314209 w 2314209"/>
              <a:gd name="connsiteY7" fmla="*/ 611876 h 1533186"/>
              <a:gd name="connsiteX8" fmla="*/ 2314209 w 2314209"/>
              <a:gd name="connsiteY8" fmla="*/ 611876 h 1533186"/>
              <a:gd name="connsiteX9" fmla="*/ 2314209 w 2314209"/>
              <a:gd name="connsiteY9" fmla="*/ 874108 h 1533186"/>
              <a:gd name="connsiteX10" fmla="*/ 2314209 w 2314209"/>
              <a:gd name="connsiteY10" fmla="*/ 874105 h 1533186"/>
              <a:gd name="connsiteX11" fmla="*/ 2139384 w 2314209"/>
              <a:gd name="connsiteY11" fmla="*/ 1048930 h 1533186"/>
              <a:gd name="connsiteX12" fmla="*/ 1324835 w 2314209"/>
              <a:gd name="connsiteY12" fmla="*/ 1048930 h 1533186"/>
              <a:gd name="connsiteX13" fmla="*/ 1056489 w 2314209"/>
              <a:gd name="connsiteY13" fmla="*/ 1052757 h 1533186"/>
              <a:gd name="connsiteX14" fmla="*/ 0 w 2314209"/>
              <a:gd name="connsiteY14" fmla="*/ 1532003 h 1533186"/>
              <a:gd name="connsiteX15" fmla="*/ 707039 w 2314209"/>
              <a:gd name="connsiteY15" fmla="*/ 1020179 h 1533186"/>
              <a:gd name="connsiteX16" fmla="*/ 618139 w 2314209"/>
              <a:gd name="connsiteY16" fmla="*/ 174825 h 1533186"/>
              <a:gd name="connsiteX0" fmla="*/ 618139 w 2314209"/>
              <a:gd name="connsiteY0" fmla="*/ 174825 h 1533186"/>
              <a:gd name="connsiteX1" fmla="*/ 792964 w 2314209"/>
              <a:gd name="connsiteY1" fmla="*/ 0 h 1533186"/>
              <a:gd name="connsiteX2" fmla="*/ 900817 w 2314209"/>
              <a:gd name="connsiteY2" fmla="*/ 0 h 1533186"/>
              <a:gd name="connsiteX3" fmla="*/ 900817 w 2314209"/>
              <a:gd name="connsiteY3" fmla="*/ 0 h 1533186"/>
              <a:gd name="connsiteX4" fmla="*/ 1324835 w 2314209"/>
              <a:gd name="connsiteY4" fmla="*/ 0 h 1533186"/>
              <a:gd name="connsiteX5" fmla="*/ 2139384 w 2314209"/>
              <a:gd name="connsiteY5" fmla="*/ 0 h 1533186"/>
              <a:gd name="connsiteX6" fmla="*/ 2314209 w 2314209"/>
              <a:gd name="connsiteY6" fmla="*/ 174825 h 1533186"/>
              <a:gd name="connsiteX7" fmla="*/ 2314209 w 2314209"/>
              <a:gd name="connsiteY7" fmla="*/ 611876 h 1533186"/>
              <a:gd name="connsiteX8" fmla="*/ 2314209 w 2314209"/>
              <a:gd name="connsiteY8" fmla="*/ 611876 h 1533186"/>
              <a:gd name="connsiteX9" fmla="*/ 2314209 w 2314209"/>
              <a:gd name="connsiteY9" fmla="*/ 874108 h 1533186"/>
              <a:gd name="connsiteX10" fmla="*/ 2314209 w 2314209"/>
              <a:gd name="connsiteY10" fmla="*/ 874105 h 1533186"/>
              <a:gd name="connsiteX11" fmla="*/ 2139384 w 2314209"/>
              <a:gd name="connsiteY11" fmla="*/ 1048930 h 1533186"/>
              <a:gd name="connsiteX12" fmla="*/ 1324835 w 2314209"/>
              <a:gd name="connsiteY12" fmla="*/ 1048930 h 1533186"/>
              <a:gd name="connsiteX13" fmla="*/ 1056489 w 2314209"/>
              <a:gd name="connsiteY13" fmla="*/ 1052757 h 1533186"/>
              <a:gd name="connsiteX14" fmla="*/ 0 w 2314209"/>
              <a:gd name="connsiteY14" fmla="*/ 1532003 h 1533186"/>
              <a:gd name="connsiteX15" fmla="*/ 707039 w 2314209"/>
              <a:gd name="connsiteY15" fmla="*/ 1020179 h 1533186"/>
              <a:gd name="connsiteX16" fmla="*/ 618139 w 2314209"/>
              <a:gd name="connsiteY16" fmla="*/ 174825 h 1533186"/>
              <a:gd name="connsiteX0" fmla="*/ 618139 w 2314209"/>
              <a:gd name="connsiteY0" fmla="*/ 174825 h 1533186"/>
              <a:gd name="connsiteX1" fmla="*/ 792964 w 2314209"/>
              <a:gd name="connsiteY1" fmla="*/ 0 h 1533186"/>
              <a:gd name="connsiteX2" fmla="*/ 900817 w 2314209"/>
              <a:gd name="connsiteY2" fmla="*/ 0 h 1533186"/>
              <a:gd name="connsiteX3" fmla="*/ 900817 w 2314209"/>
              <a:gd name="connsiteY3" fmla="*/ 0 h 1533186"/>
              <a:gd name="connsiteX4" fmla="*/ 1324835 w 2314209"/>
              <a:gd name="connsiteY4" fmla="*/ 0 h 1533186"/>
              <a:gd name="connsiteX5" fmla="*/ 2139384 w 2314209"/>
              <a:gd name="connsiteY5" fmla="*/ 0 h 1533186"/>
              <a:gd name="connsiteX6" fmla="*/ 2314209 w 2314209"/>
              <a:gd name="connsiteY6" fmla="*/ 174825 h 1533186"/>
              <a:gd name="connsiteX7" fmla="*/ 2314209 w 2314209"/>
              <a:gd name="connsiteY7" fmla="*/ 611876 h 1533186"/>
              <a:gd name="connsiteX8" fmla="*/ 2314209 w 2314209"/>
              <a:gd name="connsiteY8" fmla="*/ 611876 h 1533186"/>
              <a:gd name="connsiteX9" fmla="*/ 2314209 w 2314209"/>
              <a:gd name="connsiteY9" fmla="*/ 874108 h 1533186"/>
              <a:gd name="connsiteX10" fmla="*/ 2314209 w 2314209"/>
              <a:gd name="connsiteY10" fmla="*/ 874105 h 1533186"/>
              <a:gd name="connsiteX11" fmla="*/ 2139384 w 2314209"/>
              <a:gd name="connsiteY11" fmla="*/ 1048930 h 1533186"/>
              <a:gd name="connsiteX12" fmla="*/ 1324835 w 2314209"/>
              <a:gd name="connsiteY12" fmla="*/ 1048930 h 1533186"/>
              <a:gd name="connsiteX13" fmla="*/ 1056489 w 2314209"/>
              <a:gd name="connsiteY13" fmla="*/ 1052757 h 1533186"/>
              <a:gd name="connsiteX14" fmla="*/ 0 w 2314209"/>
              <a:gd name="connsiteY14" fmla="*/ 1532003 h 1533186"/>
              <a:gd name="connsiteX15" fmla="*/ 707039 w 2314209"/>
              <a:gd name="connsiteY15" fmla="*/ 1020179 h 1533186"/>
              <a:gd name="connsiteX16" fmla="*/ 618139 w 2314209"/>
              <a:gd name="connsiteY16" fmla="*/ 174825 h 1533186"/>
              <a:gd name="connsiteX0" fmla="*/ 621314 w 2317384"/>
              <a:gd name="connsiteY0" fmla="*/ 174825 h 1507510"/>
              <a:gd name="connsiteX1" fmla="*/ 796139 w 2317384"/>
              <a:gd name="connsiteY1" fmla="*/ 0 h 1507510"/>
              <a:gd name="connsiteX2" fmla="*/ 903992 w 2317384"/>
              <a:gd name="connsiteY2" fmla="*/ 0 h 1507510"/>
              <a:gd name="connsiteX3" fmla="*/ 903992 w 2317384"/>
              <a:gd name="connsiteY3" fmla="*/ 0 h 1507510"/>
              <a:gd name="connsiteX4" fmla="*/ 1328010 w 2317384"/>
              <a:gd name="connsiteY4" fmla="*/ 0 h 1507510"/>
              <a:gd name="connsiteX5" fmla="*/ 2142559 w 2317384"/>
              <a:gd name="connsiteY5" fmla="*/ 0 h 1507510"/>
              <a:gd name="connsiteX6" fmla="*/ 2317384 w 2317384"/>
              <a:gd name="connsiteY6" fmla="*/ 174825 h 1507510"/>
              <a:gd name="connsiteX7" fmla="*/ 2317384 w 2317384"/>
              <a:gd name="connsiteY7" fmla="*/ 611876 h 1507510"/>
              <a:gd name="connsiteX8" fmla="*/ 2317384 w 2317384"/>
              <a:gd name="connsiteY8" fmla="*/ 611876 h 1507510"/>
              <a:gd name="connsiteX9" fmla="*/ 2317384 w 2317384"/>
              <a:gd name="connsiteY9" fmla="*/ 874108 h 1507510"/>
              <a:gd name="connsiteX10" fmla="*/ 2317384 w 2317384"/>
              <a:gd name="connsiteY10" fmla="*/ 874105 h 1507510"/>
              <a:gd name="connsiteX11" fmla="*/ 2142559 w 2317384"/>
              <a:gd name="connsiteY11" fmla="*/ 1048930 h 1507510"/>
              <a:gd name="connsiteX12" fmla="*/ 1328010 w 2317384"/>
              <a:gd name="connsiteY12" fmla="*/ 1048930 h 1507510"/>
              <a:gd name="connsiteX13" fmla="*/ 1059664 w 2317384"/>
              <a:gd name="connsiteY13" fmla="*/ 1052757 h 1507510"/>
              <a:gd name="connsiteX14" fmla="*/ 0 w 2317384"/>
              <a:gd name="connsiteY14" fmla="*/ 1506267 h 1507510"/>
              <a:gd name="connsiteX15" fmla="*/ 710214 w 2317384"/>
              <a:gd name="connsiteY15" fmla="*/ 1020179 h 1507510"/>
              <a:gd name="connsiteX16" fmla="*/ 621314 w 2317384"/>
              <a:gd name="connsiteY16" fmla="*/ 174825 h 150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7384" h="1507510">
                <a:moveTo>
                  <a:pt x="621314" y="174825"/>
                </a:moveTo>
                <a:cubicBezTo>
                  <a:pt x="621314" y="78272"/>
                  <a:pt x="699586" y="0"/>
                  <a:pt x="796139" y="0"/>
                </a:cubicBezTo>
                <a:lnTo>
                  <a:pt x="903992" y="0"/>
                </a:lnTo>
                <a:lnTo>
                  <a:pt x="903992" y="0"/>
                </a:lnTo>
                <a:lnTo>
                  <a:pt x="1328010" y="0"/>
                </a:lnTo>
                <a:lnTo>
                  <a:pt x="2142559" y="0"/>
                </a:lnTo>
                <a:cubicBezTo>
                  <a:pt x="2239112" y="0"/>
                  <a:pt x="2317384" y="78272"/>
                  <a:pt x="2317384" y="174825"/>
                </a:cubicBezTo>
                <a:lnTo>
                  <a:pt x="2317384" y="611876"/>
                </a:lnTo>
                <a:lnTo>
                  <a:pt x="2317384" y="611876"/>
                </a:lnTo>
                <a:lnTo>
                  <a:pt x="2317384" y="874108"/>
                </a:lnTo>
                <a:lnTo>
                  <a:pt x="2317384" y="874105"/>
                </a:lnTo>
                <a:cubicBezTo>
                  <a:pt x="2317384" y="970658"/>
                  <a:pt x="2239112" y="1048930"/>
                  <a:pt x="2142559" y="1048930"/>
                </a:cubicBezTo>
                <a:lnTo>
                  <a:pt x="1328010" y="1048930"/>
                </a:lnTo>
                <a:lnTo>
                  <a:pt x="1059664" y="1052757"/>
                </a:lnTo>
                <a:cubicBezTo>
                  <a:pt x="1060579" y="1046521"/>
                  <a:pt x="57712" y="1535297"/>
                  <a:pt x="0" y="1506267"/>
                </a:cubicBezTo>
                <a:lnTo>
                  <a:pt x="710214" y="1020179"/>
                </a:lnTo>
                <a:cubicBezTo>
                  <a:pt x="562047" y="905508"/>
                  <a:pt x="652006" y="409409"/>
                  <a:pt x="621314" y="17482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2"/>
              </a:solidFill>
            </a:endParaRPr>
          </a:p>
        </p:txBody>
      </p:sp>
      <p:sp>
        <p:nvSpPr>
          <p:cNvPr id="9" name="Rounded Rectangular Callout 11" descr="Istituto Tecnico Agrario Sereni (I.T.A. Sereni) &amp; Istituto Comprensivo Antonio Rosmini, Rome Lazio region"/>
          <p:cNvSpPr/>
          <p:nvPr/>
        </p:nvSpPr>
        <p:spPr>
          <a:xfrm rot="5400000">
            <a:off x="5795414" y="4261713"/>
            <a:ext cx="1476570" cy="3081012"/>
          </a:xfrm>
          <a:custGeom>
            <a:avLst/>
            <a:gdLst>
              <a:gd name="connsiteX0" fmla="*/ 0 w 903813"/>
              <a:gd name="connsiteY0" fmla="*/ 150639 h 1735593"/>
              <a:gd name="connsiteX1" fmla="*/ 150639 w 903813"/>
              <a:gd name="connsiteY1" fmla="*/ 0 h 1735593"/>
              <a:gd name="connsiteX2" fmla="*/ 150636 w 903813"/>
              <a:gd name="connsiteY2" fmla="*/ 0 h 1735593"/>
              <a:gd name="connsiteX3" fmla="*/ 150636 w 903813"/>
              <a:gd name="connsiteY3" fmla="*/ 0 h 1735593"/>
              <a:gd name="connsiteX4" fmla="*/ 376589 w 903813"/>
              <a:gd name="connsiteY4" fmla="*/ 0 h 1735593"/>
              <a:gd name="connsiteX5" fmla="*/ 753174 w 903813"/>
              <a:gd name="connsiteY5" fmla="*/ 0 h 1735593"/>
              <a:gd name="connsiteX6" fmla="*/ 903813 w 903813"/>
              <a:gd name="connsiteY6" fmla="*/ 150639 h 1735593"/>
              <a:gd name="connsiteX7" fmla="*/ 903813 w 903813"/>
              <a:gd name="connsiteY7" fmla="*/ 289266 h 1735593"/>
              <a:gd name="connsiteX8" fmla="*/ 903813 w 903813"/>
              <a:gd name="connsiteY8" fmla="*/ 289266 h 1735593"/>
              <a:gd name="connsiteX9" fmla="*/ 903813 w 903813"/>
              <a:gd name="connsiteY9" fmla="*/ 723164 h 1735593"/>
              <a:gd name="connsiteX10" fmla="*/ 903813 w 903813"/>
              <a:gd name="connsiteY10" fmla="*/ 1584954 h 1735593"/>
              <a:gd name="connsiteX11" fmla="*/ 753174 w 903813"/>
              <a:gd name="connsiteY11" fmla="*/ 1735593 h 1735593"/>
              <a:gd name="connsiteX12" fmla="*/ 376589 w 903813"/>
              <a:gd name="connsiteY12" fmla="*/ 1735593 h 1735593"/>
              <a:gd name="connsiteX13" fmla="*/ 150636 w 903813"/>
              <a:gd name="connsiteY13" fmla="*/ 1735593 h 1735593"/>
              <a:gd name="connsiteX14" fmla="*/ 150636 w 903813"/>
              <a:gd name="connsiteY14" fmla="*/ 1735593 h 1735593"/>
              <a:gd name="connsiteX15" fmla="*/ 150639 w 903813"/>
              <a:gd name="connsiteY15" fmla="*/ 1735593 h 1735593"/>
              <a:gd name="connsiteX16" fmla="*/ 0 w 903813"/>
              <a:gd name="connsiteY16" fmla="*/ 1584954 h 1735593"/>
              <a:gd name="connsiteX17" fmla="*/ 0 w 903813"/>
              <a:gd name="connsiteY17" fmla="*/ 723164 h 1735593"/>
              <a:gd name="connsiteX18" fmla="*/ -509253 w 903813"/>
              <a:gd name="connsiteY18" fmla="*/ 93982 h 1735593"/>
              <a:gd name="connsiteX19" fmla="*/ 0 w 903813"/>
              <a:gd name="connsiteY19" fmla="*/ 289266 h 1735593"/>
              <a:gd name="connsiteX20" fmla="*/ 0 w 903813"/>
              <a:gd name="connsiteY20" fmla="*/ 150639 h 1735593"/>
              <a:gd name="connsiteX0" fmla="*/ 509253 w 1413066"/>
              <a:gd name="connsiteY0" fmla="*/ 150639 h 1735593"/>
              <a:gd name="connsiteX1" fmla="*/ 659892 w 1413066"/>
              <a:gd name="connsiteY1" fmla="*/ 0 h 1735593"/>
              <a:gd name="connsiteX2" fmla="*/ 659889 w 1413066"/>
              <a:gd name="connsiteY2" fmla="*/ 0 h 1735593"/>
              <a:gd name="connsiteX3" fmla="*/ 659889 w 1413066"/>
              <a:gd name="connsiteY3" fmla="*/ 0 h 1735593"/>
              <a:gd name="connsiteX4" fmla="*/ 885842 w 1413066"/>
              <a:gd name="connsiteY4" fmla="*/ 0 h 1735593"/>
              <a:gd name="connsiteX5" fmla="*/ 1262427 w 1413066"/>
              <a:gd name="connsiteY5" fmla="*/ 0 h 1735593"/>
              <a:gd name="connsiteX6" fmla="*/ 1413066 w 1413066"/>
              <a:gd name="connsiteY6" fmla="*/ 150639 h 1735593"/>
              <a:gd name="connsiteX7" fmla="*/ 1413066 w 1413066"/>
              <a:gd name="connsiteY7" fmla="*/ 289266 h 1735593"/>
              <a:gd name="connsiteX8" fmla="*/ 1413066 w 1413066"/>
              <a:gd name="connsiteY8" fmla="*/ 289266 h 1735593"/>
              <a:gd name="connsiteX9" fmla="*/ 1413066 w 1413066"/>
              <a:gd name="connsiteY9" fmla="*/ 723164 h 1735593"/>
              <a:gd name="connsiteX10" fmla="*/ 1413066 w 1413066"/>
              <a:gd name="connsiteY10" fmla="*/ 1584954 h 1735593"/>
              <a:gd name="connsiteX11" fmla="*/ 1262427 w 1413066"/>
              <a:gd name="connsiteY11" fmla="*/ 1735593 h 1735593"/>
              <a:gd name="connsiteX12" fmla="*/ 885842 w 1413066"/>
              <a:gd name="connsiteY12" fmla="*/ 1735593 h 1735593"/>
              <a:gd name="connsiteX13" fmla="*/ 659889 w 1413066"/>
              <a:gd name="connsiteY13" fmla="*/ 1735593 h 1735593"/>
              <a:gd name="connsiteX14" fmla="*/ 659889 w 1413066"/>
              <a:gd name="connsiteY14" fmla="*/ 1735593 h 1735593"/>
              <a:gd name="connsiteX15" fmla="*/ 659892 w 1413066"/>
              <a:gd name="connsiteY15" fmla="*/ 1735593 h 1735593"/>
              <a:gd name="connsiteX16" fmla="*/ 509253 w 1413066"/>
              <a:gd name="connsiteY16" fmla="*/ 1584954 h 1735593"/>
              <a:gd name="connsiteX17" fmla="*/ 509253 w 1413066"/>
              <a:gd name="connsiteY17" fmla="*/ 723164 h 1735593"/>
              <a:gd name="connsiteX18" fmla="*/ 0 w 1413066"/>
              <a:gd name="connsiteY18" fmla="*/ 93982 h 1735593"/>
              <a:gd name="connsiteX19" fmla="*/ 513486 w 1413066"/>
              <a:gd name="connsiteY19" fmla="*/ 255399 h 1735593"/>
              <a:gd name="connsiteX20" fmla="*/ 509253 w 1413066"/>
              <a:gd name="connsiteY20" fmla="*/ 150639 h 1735593"/>
              <a:gd name="connsiteX0" fmla="*/ 509253 w 1413066"/>
              <a:gd name="connsiteY0" fmla="*/ 150639 h 1735593"/>
              <a:gd name="connsiteX1" fmla="*/ 659892 w 1413066"/>
              <a:gd name="connsiteY1" fmla="*/ 0 h 1735593"/>
              <a:gd name="connsiteX2" fmla="*/ 659889 w 1413066"/>
              <a:gd name="connsiteY2" fmla="*/ 0 h 1735593"/>
              <a:gd name="connsiteX3" fmla="*/ 659889 w 1413066"/>
              <a:gd name="connsiteY3" fmla="*/ 0 h 1735593"/>
              <a:gd name="connsiteX4" fmla="*/ 885842 w 1413066"/>
              <a:gd name="connsiteY4" fmla="*/ 0 h 1735593"/>
              <a:gd name="connsiteX5" fmla="*/ 1262427 w 1413066"/>
              <a:gd name="connsiteY5" fmla="*/ 0 h 1735593"/>
              <a:gd name="connsiteX6" fmla="*/ 1413066 w 1413066"/>
              <a:gd name="connsiteY6" fmla="*/ 150639 h 1735593"/>
              <a:gd name="connsiteX7" fmla="*/ 1413066 w 1413066"/>
              <a:gd name="connsiteY7" fmla="*/ 289266 h 1735593"/>
              <a:gd name="connsiteX8" fmla="*/ 1413066 w 1413066"/>
              <a:gd name="connsiteY8" fmla="*/ 289266 h 1735593"/>
              <a:gd name="connsiteX9" fmla="*/ 1413066 w 1413066"/>
              <a:gd name="connsiteY9" fmla="*/ 723164 h 1735593"/>
              <a:gd name="connsiteX10" fmla="*/ 1413066 w 1413066"/>
              <a:gd name="connsiteY10" fmla="*/ 1584954 h 1735593"/>
              <a:gd name="connsiteX11" fmla="*/ 1262427 w 1413066"/>
              <a:gd name="connsiteY11" fmla="*/ 1735593 h 1735593"/>
              <a:gd name="connsiteX12" fmla="*/ 885842 w 1413066"/>
              <a:gd name="connsiteY12" fmla="*/ 1735593 h 1735593"/>
              <a:gd name="connsiteX13" fmla="*/ 659889 w 1413066"/>
              <a:gd name="connsiteY13" fmla="*/ 1735593 h 1735593"/>
              <a:gd name="connsiteX14" fmla="*/ 659889 w 1413066"/>
              <a:gd name="connsiteY14" fmla="*/ 1735593 h 1735593"/>
              <a:gd name="connsiteX15" fmla="*/ 659892 w 1413066"/>
              <a:gd name="connsiteY15" fmla="*/ 1735593 h 1735593"/>
              <a:gd name="connsiteX16" fmla="*/ 509253 w 1413066"/>
              <a:gd name="connsiteY16" fmla="*/ 1584954 h 1735593"/>
              <a:gd name="connsiteX17" fmla="*/ 505023 w 1413066"/>
              <a:gd name="connsiteY17" fmla="*/ 748564 h 1735593"/>
              <a:gd name="connsiteX18" fmla="*/ 0 w 1413066"/>
              <a:gd name="connsiteY18" fmla="*/ 93982 h 1735593"/>
              <a:gd name="connsiteX19" fmla="*/ 513486 w 1413066"/>
              <a:gd name="connsiteY19" fmla="*/ 255399 h 1735593"/>
              <a:gd name="connsiteX20" fmla="*/ 509253 w 1413066"/>
              <a:gd name="connsiteY20" fmla="*/ 150639 h 1735593"/>
              <a:gd name="connsiteX0" fmla="*/ 509253 w 1413066"/>
              <a:gd name="connsiteY0" fmla="*/ 150639 h 1735593"/>
              <a:gd name="connsiteX1" fmla="*/ 659892 w 1413066"/>
              <a:gd name="connsiteY1" fmla="*/ 0 h 1735593"/>
              <a:gd name="connsiteX2" fmla="*/ 659889 w 1413066"/>
              <a:gd name="connsiteY2" fmla="*/ 0 h 1735593"/>
              <a:gd name="connsiteX3" fmla="*/ 659889 w 1413066"/>
              <a:gd name="connsiteY3" fmla="*/ 0 h 1735593"/>
              <a:gd name="connsiteX4" fmla="*/ 885842 w 1413066"/>
              <a:gd name="connsiteY4" fmla="*/ 0 h 1735593"/>
              <a:gd name="connsiteX5" fmla="*/ 1262427 w 1413066"/>
              <a:gd name="connsiteY5" fmla="*/ 0 h 1735593"/>
              <a:gd name="connsiteX6" fmla="*/ 1413066 w 1413066"/>
              <a:gd name="connsiteY6" fmla="*/ 150639 h 1735593"/>
              <a:gd name="connsiteX7" fmla="*/ 1413066 w 1413066"/>
              <a:gd name="connsiteY7" fmla="*/ 289266 h 1735593"/>
              <a:gd name="connsiteX8" fmla="*/ 1413066 w 1413066"/>
              <a:gd name="connsiteY8" fmla="*/ 289266 h 1735593"/>
              <a:gd name="connsiteX9" fmla="*/ 1413066 w 1413066"/>
              <a:gd name="connsiteY9" fmla="*/ 723164 h 1735593"/>
              <a:gd name="connsiteX10" fmla="*/ 1413066 w 1413066"/>
              <a:gd name="connsiteY10" fmla="*/ 1584954 h 1735593"/>
              <a:gd name="connsiteX11" fmla="*/ 1262427 w 1413066"/>
              <a:gd name="connsiteY11" fmla="*/ 1735593 h 1735593"/>
              <a:gd name="connsiteX12" fmla="*/ 885842 w 1413066"/>
              <a:gd name="connsiteY12" fmla="*/ 1735593 h 1735593"/>
              <a:gd name="connsiteX13" fmla="*/ 659889 w 1413066"/>
              <a:gd name="connsiteY13" fmla="*/ 1735593 h 1735593"/>
              <a:gd name="connsiteX14" fmla="*/ 659889 w 1413066"/>
              <a:gd name="connsiteY14" fmla="*/ 1735593 h 1735593"/>
              <a:gd name="connsiteX15" fmla="*/ 659892 w 1413066"/>
              <a:gd name="connsiteY15" fmla="*/ 1735593 h 1735593"/>
              <a:gd name="connsiteX16" fmla="*/ 509253 w 1413066"/>
              <a:gd name="connsiteY16" fmla="*/ 1584954 h 1735593"/>
              <a:gd name="connsiteX17" fmla="*/ 517723 w 1413066"/>
              <a:gd name="connsiteY17" fmla="*/ 1442269 h 1735593"/>
              <a:gd name="connsiteX18" fmla="*/ 0 w 1413066"/>
              <a:gd name="connsiteY18" fmla="*/ 93982 h 1735593"/>
              <a:gd name="connsiteX19" fmla="*/ 513486 w 1413066"/>
              <a:gd name="connsiteY19" fmla="*/ 255399 h 1735593"/>
              <a:gd name="connsiteX20" fmla="*/ 509253 w 1413066"/>
              <a:gd name="connsiteY20" fmla="*/ 150639 h 1735593"/>
              <a:gd name="connsiteX0" fmla="*/ 566404 w 1470217"/>
              <a:gd name="connsiteY0" fmla="*/ 150639 h 1809597"/>
              <a:gd name="connsiteX1" fmla="*/ 717043 w 1470217"/>
              <a:gd name="connsiteY1" fmla="*/ 0 h 1809597"/>
              <a:gd name="connsiteX2" fmla="*/ 717040 w 1470217"/>
              <a:gd name="connsiteY2" fmla="*/ 0 h 1809597"/>
              <a:gd name="connsiteX3" fmla="*/ 717040 w 1470217"/>
              <a:gd name="connsiteY3" fmla="*/ 0 h 1809597"/>
              <a:gd name="connsiteX4" fmla="*/ 942993 w 1470217"/>
              <a:gd name="connsiteY4" fmla="*/ 0 h 1809597"/>
              <a:gd name="connsiteX5" fmla="*/ 1319578 w 1470217"/>
              <a:gd name="connsiteY5" fmla="*/ 0 h 1809597"/>
              <a:gd name="connsiteX6" fmla="*/ 1470217 w 1470217"/>
              <a:gd name="connsiteY6" fmla="*/ 150639 h 1809597"/>
              <a:gd name="connsiteX7" fmla="*/ 1470217 w 1470217"/>
              <a:gd name="connsiteY7" fmla="*/ 289266 h 1809597"/>
              <a:gd name="connsiteX8" fmla="*/ 1470217 w 1470217"/>
              <a:gd name="connsiteY8" fmla="*/ 289266 h 1809597"/>
              <a:gd name="connsiteX9" fmla="*/ 1470217 w 1470217"/>
              <a:gd name="connsiteY9" fmla="*/ 723164 h 1809597"/>
              <a:gd name="connsiteX10" fmla="*/ 1470217 w 1470217"/>
              <a:gd name="connsiteY10" fmla="*/ 1584954 h 1809597"/>
              <a:gd name="connsiteX11" fmla="*/ 1319578 w 1470217"/>
              <a:gd name="connsiteY11" fmla="*/ 1735593 h 1809597"/>
              <a:gd name="connsiteX12" fmla="*/ 942993 w 1470217"/>
              <a:gd name="connsiteY12" fmla="*/ 1735593 h 1809597"/>
              <a:gd name="connsiteX13" fmla="*/ 717040 w 1470217"/>
              <a:gd name="connsiteY13" fmla="*/ 1735593 h 1809597"/>
              <a:gd name="connsiteX14" fmla="*/ 717040 w 1470217"/>
              <a:gd name="connsiteY14" fmla="*/ 1735593 h 1809597"/>
              <a:gd name="connsiteX15" fmla="*/ 717043 w 1470217"/>
              <a:gd name="connsiteY15" fmla="*/ 1735593 h 1809597"/>
              <a:gd name="connsiteX16" fmla="*/ 566404 w 1470217"/>
              <a:gd name="connsiteY16" fmla="*/ 1584954 h 1809597"/>
              <a:gd name="connsiteX17" fmla="*/ 574874 w 1470217"/>
              <a:gd name="connsiteY17" fmla="*/ 1442269 h 1809597"/>
              <a:gd name="connsiteX18" fmla="*/ 0 w 1470217"/>
              <a:gd name="connsiteY18" fmla="*/ 1809597 h 1809597"/>
              <a:gd name="connsiteX19" fmla="*/ 570637 w 1470217"/>
              <a:gd name="connsiteY19" fmla="*/ 255399 h 1809597"/>
              <a:gd name="connsiteX20" fmla="*/ 566404 w 1470217"/>
              <a:gd name="connsiteY20" fmla="*/ 150639 h 1809597"/>
              <a:gd name="connsiteX0" fmla="*/ 566404 w 1470217"/>
              <a:gd name="connsiteY0" fmla="*/ 150639 h 1809597"/>
              <a:gd name="connsiteX1" fmla="*/ 717043 w 1470217"/>
              <a:gd name="connsiteY1" fmla="*/ 0 h 1809597"/>
              <a:gd name="connsiteX2" fmla="*/ 717040 w 1470217"/>
              <a:gd name="connsiteY2" fmla="*/ 0 h 1809597"/>
              <a:gd name="connsiteX3" fmla="*/ 717040 w 1470217"/>
              <a:gd name="connsiteY3" fmla="*/ 0 h 1809597"/>
              <a:gd name="connsiteX4" fmla="*/ 942993 w 1470217"/>
              <a:gd name="connsiteY4" fmla="*/ 0 h 1809597"/>
              <a:gd name="connsiteX5" fmla="*/ 1319578 w 1470217"/>
              <a:gd name="connsiteY5" fmla="*/ 0 h 1809597"/>
              <a:gd name="connsiteX6" fmla="*/ 1470217 w 1470217"/>
              <a:gd name="connsiteY6" fmla="*/ 150639 h 1809597"/>
              <a:gd name="connsiteX7" fmla="*/ 1470217 w 1470217"/>
              <a:gd name="connsiteY7" fmla="*/ 289266 h 1809597"/>
              <a:gd name="connsiteX8" fmla="*/ 1470217 w 1470217"/>
              <a:gd name="connsiteY8" fmla="*/ 289266 h 1809597"/>
              <a:gd name="connsiteX9" fmla="*/ 1470217 w 1470217"/>
              <a:gd name="connsiteY9" fmla="*/ 723164 h 1809597"/>
              <a:gd name="connsiteX10" fmla="*/ 1470217 w 1470217"/>
              <a:gd name="connsiteY10" fmla="*/ 1584954 h 1809597"/>
              <a:gd name="connsiteX11" fmla="*/ 1319578 w 1470217"/>
              <a:gd name="connsiteY11" fmla="*/ 1735593 h 1809597"/>
              <a:gd name="connsiteX12" fmla="*/ 942993 w 1470217"/>
              <a:gd name="connsiteY12" fmla="*/ 1735593 h 1809597"/>
              <a:gd name="connsiteX13" fmla="*/ 717040 w 1470217"/>
              <a:gd name="connsiteY13" fmla="*/ 1735593 h 1809597"/>
              <a:gd name="connsiteX14" fmla="*/ 717040 w 1470217"/>
              <a:gd name="connsiteY14" fmla="*/ 1735593 h 1809597"/>
              <a:gd name="connsiteX15" fmla="*/ 717043 w 1470217"/>
              <a:gd name="connsiteY15" fmla="*/ 1735593 h 1809597"/>
              <a:gd name="connsiteX16" fmla="*/ 566404 w 1470217"/>
              <a:gd name="connsiteY16" fmla="*/ 1584954 h 1809597"/>
              <a:gd name="connsiteX17" fmla="*/ 574874 w 1470217"/>
              <a:gd name="connsiteY17" fmla="*/ 1442269 h 1809597"/>
              <a:gd name="connsiteX18" fmla="*/ 0 w 1470217"/>
              <a:gd name="connsiteY18" fmla="*/ 1809597 h 1809597"/>
              <a:gd name="connsiteX19" fmla="*/ 576986 w 1470217"/>
              <a:gd name="connsiteY19" fmla="*/ 1128125 h 1809597"/>
              <a:gd name="connsiteX20" fmla="*/ 566404 w 1470217"/>
              <a:gd name="connsiteY20" fmla="*/ 150639 h 1809597"/>
              <a:gd name="connsiteX0" fmla="*/ 566404 w 1470217"/>
              <a:gd name="connsiteY0" fmla="*/ 150639 h 1809597"/>
              <a:gd name="connsiteX1" fmla="*/ 717043 w 1470217"/>
              <a:gd name="connsiteY1" fmla="*/ 0 h 1809597"/>
              <a:gd name="connsiteX2" fmla="*/ 717040 w 1470217"/>
              <a:gd name="connsiteY2" fmla="*/ 0 h 1809597"/>
              <a:gd name="connsiteX3" fmla="*/ 717040 w 1470217"/>
              <a:gd name="connsiteY3" fmla="*/ 0 h 1809597"/>
              <a:gd name="connsiteX4" fmla="*/ 942993 w 1470217"/>
              <a:gd name="connsiteY4" fmla="*/ 0 h 1809597"/>
              <a:gd name="connsiteX5" fmla="*/ 1319578 w 1470217"/>
              <a:gd name="connsiteY5" fmla="*/ 0 h 1809597"/>
              <a:gd name="connsiteX6" fmla="*/ 1470217 w 1470217"/>
              <a:gd name="connsiteY6" fmla="*/ 150639 h 1809597"/>
              <a:gd name="connsiteX7" fmla="*/ 1470217 w 1470217"/>
              <a:gd name="connsiteY7" fmla="*/ 289266 h 1809597"/>
              <a:gd name="connsiteX8" fmla="*/ 1470217 w 1470217"/>
              <a:gd name="connsiteY8" fmla="*/ 289266 h 1809597"/>
              <a:gd name="connsiteX9" fmla="*/ 1470217 w 1470217"/>
              <a:gd name="connsiteY9" fmla="*/ 723164 h 1809597"/>
              <a:gd name="connsiteX10" fmla="*/ 1470217 w 1470217"/>
              <a:gd name="connsiteY10" fmla="*/ 1584954 h 1809597"/>
              <a:gd name="connsiteX11" fmla="*/ 1319578 w 1470217"/>
              <a:gd name="connsiteY11" fmla="*/ 1735593 h 1809597"/>
              <a:gd name="connsiteX12" fmla="*/ 942993 w 1470217"/>
              <a:gd name="connsiteY12" fmla="*/ 1735593 h 1809597"/>
              <a:gd name="connsiteX13" fmla="*/ 717040 w 1470217"/>
              <a:gd name="connsiteY13" fmla="*/ 1735593 h 1809597"/>
              <a:gd name="connsiteX14" fmla="*/ 717040 w 1470217"/>
              <a:gd name="connsiteY14" fmla="*/ 1735593 h 1809597"/>
              <a:gd name="connsiteX15" fmla="*/ 717043 w 1470217"/>
              <a:gd name="connsiteY15" fmla="*/ 1735593 h 1809597"/>
              <a:gd name="connsiteX16" fmla="*/ 566404 w 1470217"/>
              <a:gd name="connsiteY16" fmla="*/ 1584954 h 1809597"/>
              <a:gd name="connsiteX17" fmla="*/ 562174 w 1470217"/>
              <a:gd name="connsiteY17" fmla="*/ 1445998 h 1809597"/>
              <a:gd name="connsiteX18" fmla="*/ 0 w 1470217"/>
              <a:gd name="connsiteY18" fmla="*/ 1809597 h 1809597"/>
              <a:gd name="connsiteX19" fmla="*/ 576986 w 1470217"/>
              <a:gd name="connsiteY19" fmla="*/ 1128125 h 1809597"/>
              <a:gd name="connsiteX20" fmla="*/ 566404 w 1470217"/>
              <a:gd name="connsiteY20" fmla="*/ 150639 h 1809597"/>
              <a:gd name="connsiteX0" fmla="*/ 566404 w 1470217"/>
              <a:gd name="connsiteY0" fmla="*/ 150639 h 1809597"/>
              <a:gd name="connsiteX1" fmla="*/ 717043 w 1470217"/>
              <a:gd name="connsiteY1" fmla="*/ 0 h 1809597"/>
              <a:gd name="connsiteX2" fmla="*/ 717040 w 1470217"/>
              <a:gd name="connsiteY2" fmla="*/ 0 h 1809597"/>
              <a:gd name="connsiteX3" fmla="*/ 717040 w 1470217"/>
              <a:gd name="connsiteY3" fmla="*/ 0 h 1809597"/>
              <a:gd name="connsiteX4" fmla="*/ 942993 w 1470217"/>
              <a:gd name="connsiteY4" fmla="*/ 0 h 1809597"/>
              <a:gd name="connsiteX5" fmla="*/ 1319578 w 1470217"/>
              <a:gd name="connsiteY5" fmla="*/ 0 h 1809597"/>
              <a:gd name="connsiteX6" fmla="*/ 1470217 w 1470217"/>
              <a:gd name="connsiteY6" fmla="*/ 150639 h 1809597"/>
              <a:gd name="connsiteX7" fmla="*/ 1470217 w 1470217"/>
              <a:gd name="connsiteY7" fmla="*/ 289266 h 1809597"/>
              <a:gd name="connsiteX8" fmla="*/ 1470217 w 1470217"/>
              <a:gd name="connsiteY8" fmla="*/ 289266 h 1809597"/>
              <a:gd name="connsiteX9" fmla="*/ 1470217 w 1470217"/>
              <a:gd name="connsiteY9" fmla="*/ 723164 h 1809597"/>
              <a:gd name="connsiteX10" fmla="*/ 1470217 w 1470217"/>
              <a:gd name="connsiteY10" fmla="*/ 1584954 h 1809597"/>
              <a:gd name="connsiteX11" fmla="*/ 1319578 w 1470217"/>
              <a:gd name="connsiteY11" fmla="*/ 1735593 h 1809597"/>
              <a:gd name="connsiteX12" fmla="*/ 942993 w 1470217"/>
              <a:gd name="connsiteY12" fmla="*/ 1735593 h 1809597"/>
              <a:gd name="connsiteX13" fmla="*/ 717040 w 1470217"/>
              <a:gd name="connsiteY13" fmla="*/ 1735593 h 1809597"/>
              <a:gd name="connsiteX14" fmla="*/ 717040 w 1470217"/>
              <a:gd name="connsiteY14" fmla="*/ 1735593 h 1809597"/>
              <a:gd name="connsiteX15" fmla="*/ 717043 w 1470217"/>
              <a:gd name="connsiteY15" fmla="*/ 1735593 h 1809597"/>
              <a:gd name="connsiteX16" fmla="*/ 566404 w 1470217"/>
              <a:gd name="connsiteY16" fmla="*/ 1584954 h 1809597"/>
              <a:gd name="connsiteX17" fmla="*/ 562174 w 1470217"/>
              <a:gd name="connsiteY17" fmla="*/ 1445998 h 1809597"/>
              <a:gd name="connsiteX18" fmla="*/ 0 w 1470217"/>
              <a:gd name="connsiteY18" fmla="*/ 1809597 h 1809597"/>
              <a:gd name="connsiteX19" fmla="*/ 557936 w 1470217"/>
              <a:gd name="connsiteY19" fmla="*/ 1165421 h 1809597"/>
              <a:gd name="connsiteX20" fmla="*/ 566404 w 1470217"/>
              <a:gd name="connsiteY20" fmla="*/ 150639 h 1809597"/>
              <a:gd name="connsiteX0" fmla="*/ 572757 w 1470217"/>
              <a:gd name="connsiteY0" fmla="*/ 90965 h 1809597"/>
              <a:gd name="connsiteX1" fmla="*/ 717043 w 1470217"/>
              <a:gd name="connsiteY1" fmla="*/ 0 h 1809597"/>
              <a:gd name="connsiteX2" fmla="*/ 717040 w 1470217"/>
              <a:gd name="connsiteY2" fmla="*/ 0 h 1809597"/>
              <a:gd name="connsiteX3" fmla="*/ 717040 w 1470217"/>
              <a:gd name="connsiteY3" fmla="*/ 0 h 1809597"/>
              <a:gd name="connsiteX4" fmla="*/ 942993 w 1470217"/>
              <a:gd name="connsiteY4" fmla="*/ 0 h 1809597"/>
              <a:gd name="connsiteX5" fmla="*/ 1319578 w 1470217"/>
              <a:gd name="connsiteY5" fmla="*/ 0 h 1809597"/>
              <a:gd name="connsiteX6" fmla="*/ 1470217 w 1470217"/>
              <a:gd name="connsiteY6" fmla="*/ 150639 h 1809597"/>
              <a:gd name="connsiteX7" fmla="*/ 1470217 w 1470217"/>
              <a:gd name="connsiteY7" fmla="*/ 289266 h 1809597"/>
              <a:gd name="connsiteX8" fmla="*/ 1470217 w 1470217"/>
              <a:gd name="connsiteY8" fmla="*/ 289266 h 1809597"/>
              <a:gd name="connsiteX9" fmla="*/ 1470217 w 1470217"/>
              <a:gd name="connsiteY9" fmla="*/ 723164 h 1809597"/>
              <a:gd name="connsiteX10" fmla="*/ 1470217 w 1470217"/>
              <a:gd name="connsiteY10" fmla="*/ 1584954 h 1809597"/>
              <a:gd name="connsiteX11" fmla="*/ 1319578 w 1470217"/>
              <a:gd name="connsiteY11" fmla="*/ 1735593 h 1809597"/>
              <a:gd name="connsiteX12" fmla="*/ 942993 w 1470217"/>
              <a:gd name="connsiteY12" fmla="*/ 1735593 h 1809597"/>
              <a:gd name="connsiteX13" fmla="*/ 717040 w 1470217"/>
              <a:gd name="connsiteY13" fmla="*/ 1735593 h 1809597"/>
              <a:gd name="connsiteX14" fmla="*/ 717040 w 1470217"/>
              <a:gd name="connsiteY14" fmla="*/ 1735593 h 1809597"/>
              <a:gd name="connsiteX15" fmla="*/ 717043 w 1470217"/>
              <a:gd name="connsiteY15" fmla="*/ 1735593 h 1809597"/>
              <a:gd name="connsiteX16" fmla="*/ 566404 w 1470217"/>
              <a:gd name="connsiteY16" fmla="*/ 1584954 h 1809597"/>
              <a:gd name="connsiteX17" fmla="*/ 562174 w 1470217"/>
              <a:gd name="connsiteY17" fmla="*/ 1445998 h 1809597"/>
              <a:gd name="connsiteX18" fmla="*/ 0 w 1470217"/>
              <a:gd name="connsiteY18" fmla="*/ 1809597 h 1809597"/>
              <a:gd name="connsiteX19" fmla="*/ 557936 w 1470217"/>
              <a:gd name="connsiteY19" fmla="*/ 1165421 h 1809597"/>
              <a:gd name="connsiteX20" fmla="*/ 572757 w 1470217"/>
              <a:gd name="connsiteY20" fmla="*/ 90965 h 1809597"/>
              <a:gd name="connsiteX0" fmla="*/ 572757 w 1476570"/>
              <a:gd name="connsiteY0" fmla="*/ 90965 h 1809597"/>
              <a:gd name="connsiteX1" fmla="*/ 717043 w 1476570"/>
              <a:gd name="connsiteY1" fmla="*/ 0 h 1809597"/>
              <a:gd name="connsiteX2" fmla="*/ 717040 w 1476570"/>
              <a:gd name="connsiteY2" fmla="*/ 0 h 1809597"/>
              <a:gd name="connsiteX3" fmla="*/ 717040 w 1476570"/>
              <a:gd name="connsiteY3" fmla="*/ 0 h 1809597"/>
              <a:gd name="connsiteX4" fmla="*/ 942993 w 1476570"/>
              <a:gd name="connsiteY4" fmla="*/ 0 h 1809597"/>
              <a:gd name="connsiteX5" fmla="*/ 1319578 w 1476570"/>
              <a:gd name="connsiteY5" fmla="*/ 0 h 1809597"/>
              <a:gd name="connsiteX6" fmla="*/ 1476570 w 1476570"/>
              <a:gd name="connsiteY6" fmla="*/ 87235 h 1809597"/>
              <a:gd name="connsiteX7" fmla="*/ 1470217 w 1476570"/>
              <a:gd name="connsiteY7" fmla="*/ 289266 h 1809597"/>
              <a:gd name="connsiteX8" fmla="*/ 1470217 w 1476570"/>
              <a:gd name="connsiteY8" fmla="*/ 289266 h 1809597"/>
              <a:gd name="connsiteX9" fmla="*/ 1470217 w 1476570"/>
              <a:gd name="connsiteY9" fmla="*/ 723164 h 1809597"/>
              <a:gd name="connsiteX10" fmla="*/ 1470217 w 1476570"/>
              <a:gd name="connsiteY10" fmla="*/ 1584954 h 1809597"/>
              <a:gd name="connsiteX11" fmla="*/ 1319578 w 1476570"/>
              <a:gd name="connsiteY11" fmla="*/ 1735593 h 1809597"/>
              <a:gd name="connsiteX12" fmla="*/ 942993 w 1476570"/>
              <a:gd name="connsiteY12" fmla="*/ 1735593 h 1809597"/>
              <a:gd name="connsiteX13" fmla="*/ 717040 w 1476570"/>
              <a:gd name="connsiteY13" fmla="*/ 1735593 h 1809597"/>
              <a:gd name="connsiteX14" fmla="*/ 717040 w 1476570"/>
              <a:gd name="connsiteY14" fmla="*/ 1735593 h 1809597"/>
              <a:gd name="connsiteX15" fmla="*/ 717043 w 1476570"/>
              <a:gd name="connsiteY15" fmla="*/ 1735593 h 1809597"/>
              <a:gd name="connsiteX16" fmla="*/ 566404 w 1476570"/>
              <a:gd name="connsiteY16" fmla="*/ 1584954 h 1809597"/>
              <a:gd name="connsiteX17" fmla="*/ 562174 w 1476570"/>
              <a:gd name="connsiteY17" fmla="*/ 1445998 h 1809597"/>
              <a:gd name="connsiteX18" fmla="*/ 0 w 1476570"/>
              <a:gd name="connsiteY18" fmla="*/ 1809597 h 1809597"/>
              <a:gd name="connsiteX19" fmla="*/ 557936 w 1476570"/>
              <a:gd name="connsiteY19" fmla="*/ 1165421 h 1809597"/>
              <a:gd name="connsiteX20" fmla="*/ 572757 w 1476570"/>
              <a:gd name="connsiteY20" fmla="*/ 90965 h 1809597"/>
              <a:gd name="connsiteX0" fmla="*/ 572757 w 1476570"/>
              <a:gd name="connsiteY0" fmla="*/ 90965 h 1809597"/>
              <a:gd name="connsiteX1" fmla="*/ 717043 w 1476570"/>
              <a:gd name="connsiteY1" fmla="*/ 0 h 1809597"/>
              <a:gd name="connsiteX2" fmla="*/ 717040 w 1476570"/>
              <a:gd name="connsiteY2" fmla="*/ 0 h 1809597"/>
              <a:gd name="connsiteX3" fmla="*/ 717040 w 1476570"/>
              <a:gd name="connsiteY3" fmla="*/ 0 h 1809597"/>
              <a:gd name="connsiteX4" fmla="*/ 942993 w 1476570"/>
              <a:gd name="connsiteY4" fmla="*/ 0 h 1809597"/>
              <a:gd name="connsiteX5" fmla="*/ 1319578 w 1476570"/>
              <a:gd name="connsiteY5" fmla="*/ 0 h 1809597"/>
              <a:gd name="connsiteX6" fmla="*/ 1476570 w 1476570"/>
              <a:gd name="connsiteY6" fmla="*/ 87235 h 1809597"/>
              <a:gd name="connsiteX7" fmla="*/ 1470217 w 1476570"/>
              <a:gd name="connsiteY7" fmla="*/ 289266 h 1809597"/>
              <a:gd name="connsiteX8" fmla="*/ 1470217 w 1476570"/>
              <a:gd name="connsiteY8" fmla="*/ 289266 h 1809597"/>
              <a:gd name="connsiteX9" fmla="*/ 1470217 w 1476570"/>
              <a:gd name="connsiteY9" fmla="*/ 723164 h 1809597"/>
              <a:gd name="connsiteX10" fmla="*/ 1476567 w 1476570"/>
              <a:gd name="connsiteY10" fmla="*/ 1640898 h 1809597"/>
              <a:gd name="connsiteX11" fmla="*/ 1319578 w 1476570"/>
              <a:gd name="connsiteY11" fmla="*/ 1735593 h 1809597"/>
              <a:gd name="connsiteX12" fmla="*/ 942993 w 1476570"/>
              <a:gd name="connsiteY12" fmla="*/ 1735593 h 1809597"/>
              <a:gd name="connsiteX13" fmla="*/ 717040 w 1476570"/>
              <a:gd name="connsiteY13" fmla="*/ 1735593 h 1809597"/>
              <a:gd name="connsiteX14" fmla="*/ 717040 w 1476570"/>
              <a:gd name="connsiteY14" fmla="*/ 1735593 h 1809597"/>
              <a:gd name="connsiteX15" fmla="*/ 717043 w 1476570"/>
              <a:gd name="connsiteY15" fmla="*/ 1735593 h 1809597"/>
              <a:gd name="connsiteX16" fmla="*/ 566404 w 1476570"/>
              <a:gd name="connsiteY16" fmla="*/ 1584954 h 1809597"/>
              <a:gd name="connsiteX17" fmla="*/ 562174 w 1476570"/>
              <a:gd name="connsiteY17" fmla="*/ 1445998 h 1809597"/>
              <a:gd name="connsiteX18" fmla="*/ 0 w 1476570"/>
              <a:gd name="connsiteY18" fmla="*/ 1809597 h 1809597"/>
              <a:gd name="connsiteX19" fmla="*/ 557936 w 1476570"/>
              <a:gd name="connsiteY19" fmla="*/ 1165421 h 1809597"/>
              <a:gd name="connsiteX20" fmla="*/ 572757 w 1476570"/>
              <a:gd name="connsiteY20" fmla="*/ 90965 h 1809597"/>
              <a:gd name="connsiteX0" fmla="*/ 572757 w 1476570"/>
              <a:gd name="connsiteY0" fmla="*/ 90965 h 1809597"/>
              <a:gd name="connsiteX1" fmla="*/ 717043 w 1476570"/>
              <a:gd name="connsiteY1" fmla="*/ 0 h 1809597"/>
              <a:gd name="connsiteX2" fmla="*/ 717040 w 1476570"/>
              <a:gd name="connsiteY2" fmla="*/ 0 h 1809597"/>
              <a:gd name="connsiteX3" fmla="*/ 717040 w 1476570"/>
              <a:gd name="connsiteY3" fmla="*/ 0 h 1809597"/>
              <a:gd name="connsiteX4" fmla="*/ 942993 w 1476570"/>
              <a:gd name="connsiteY4" fmla="*/ 0 h 1809597"/>
              <a:gd name="connsiteX5" fmla="*/ 1319578 w 1476570"/>
              <a:gd name="connsiteY5" fmla="*/ 0 h 1809597"/>
              <a:gd name="connsiteX6" fmla="*/ 1476570 w 1476570"/>
              <a:gd name="connsiteY6" fmla="*/ 87235 h 1809597"/>
              <a:gd name="connsiteX7" fmla="*/ 1470217 w 1476570"/>
              <a:gd name="connsiteY7" fmla="*/ 289266 h 1809597"/>
              <a:gd name="connsiteX8" fmla="*/ 1470217 w 1476570"/>
              <a:gd name="connsiteY8" fmla="*/ 289266 h 1809597"/>
              <a:gd name="connsiteX9" fmla="*/ 1470217 w 1476570"/>
              <a:gd name="connsiteY9" fmla="*/ 723164 h 1809597"/>
              <a:gd name="connsiteX10" fmla="*/ 1476567 w 1476570"/>
              <a:gd name="connsiteY10" fmla="*/ 1640898 h 1809597"/>
              <a:gd name="connsiteX11" fmla="*/ 1319578 w 1476570"/>
              <a:gd name="connsiteY11" fmla="*/ 1735593 h 1809597"/>
              <a:gd name="connsiteX12" fmla="*/ 942993 w 1476570"/>
              <a:gd name="connsiteY12" fmla="*/ 1735593 h 1809597"/>
              <a:gd name="connsiteX13" fmla="*/ 717040 w 1476570"/>
              <a:gd name="connsiteY13" fmla="*/ 1735593 h 1809597"/>
              <a:gd name="connsiteX14" fmla="*/ 717040 w 1476570"/>
              <a:gd name="connsiteY14" fmla="*/ 1735593 h 1809597"/>
              <a:gd name="connsiteX15" fmla="*/ 717043 w 1476570"/>
              <a:gd name="connsiteY15" fmla="*/ 1735593 h 1809597"/>
              <a:gd name="connsiteX16" fmla="*/ 566404 w 1476570"/>
              <a:gd name="connsiteY16" fmla="*/ 1648357 h 1809597"/>
              <a:gd name="connsiteX17" fmla="*/ 562174 w 1476570"/>
              <a:gd name="connsiteY17" fmla="*/ 1445998 h 1809597"/>
              <a:gd name="connsiteX18" fmla="*/ 0 w 1476570"/>
              <a:gd name="connsiteY18" fmla="*/ 1809597 h 1809597"/>
              <a:gd name="connsiteX19" fmla="*/ 557936 w 1476570"/>
              <a:gd name="connsiteY19" fmla="*/ 1165421 h 1809597"/>
              <a:gd name="connsiteX20" fmla="*/ 572757 w 1476570"/>
              <a:gd name="connsiteY20" fmla="*/ 90965 h 180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6570" h="1809597">
                <a:moveTo>
                  <a:pt x="572757" y="90965"/>
                </a:moveTo>
                <a:cubicBezTo>
                  <a:pt x="572757" y="7769"/>
                  <a:pt x="633847" y="0"/>
                  <a:pt x="717043" y="0"/>
                </a:cubicBezTo>
                <a:lnTo>
                  <a:pt x="717040" y="0"/>
                </a:lnTo>
                <a:lnTo>
                  <a:pt x="717040" y="0"/>
                </a:lnTo>
                <a:lnTo>
                  <a:pt x="942993" y="0"/>
                </a:lnTo>
                <a:lnTo>
                  <a:pt x="1319578" y="0"/>
                </a:lnTo>
                <a:cubicBezTo>
                  <a:pt x="1402774" y="0"/>
                  <a:pt x="1476570" y="4039"/>
                  <a:pt x="1476570" y="87235"/>
                </a:cubicBezTo>
                <a:lnTo>
                  <a:pt x="1470217" y="289266"/>
                </a:lnTo>
                <a:lnTo>
                  <a:pt x="1470217" y="289266"/>
                </a:lnTo>
                <a:lnTo>
                  <a:pt x="1470217" y="723164"/>
                </a:lnTo>
                <a:cubicBezTo>
                  <a:pt x="1472334" y="1029075"/>
                  <a:pt x="1474450" y="1334987"/>
                  <a:pt x="1476567" y="1640898"/>
                </a:cubicBezTo>
                <a:cubicBezTo>
                  <a:pt x="1476567" y="1724094"/>
                  <a:pt x="1402774" y="1735593"/>
                  <a:pt x="1319578" y="1735593"/>
                </a:cubicBezTo>
                <a:lnTo>
                  <a:pt x="942993" y="1735593"/>
                </a:lnTo>
                <a:lnTo>
                  <a:pt x="717040" y="1735593"/>
                </a:lnTo>
                <a:lnTo>
                  <a:pt x="717040" y="1735593"/>
                </a:lnTo>
                <a:lnTo>
                  <a:pt x="717043" y="1735593"/>
                </a:lnTo>
                <a:cubicBezTo>
                  <a:pt x="633847" y="1735593"/>
                  <a:pt x="566404" y="1731553"/>
                  <a:pt x="566404" y="1648357"/>
                </a:cubicBezTo>
                <a:lnTo>
                  <a:pt x="562174" y="1445998"/>
                </a:lnTo>
                <a:lnTo>
                  <a:pt x="0" y="1809597"/>
                </a:lnTo>
                <a:lnTo>
                  <a:pt x="557936" y="1165421"/>
                </a:lnTo>
                <a:cubicBezTo>
                  <a:pt x="557936" y="1119212"/>
                  <a:pt x="572757" y="137174"/>
                  <a:pt x="572757" y="90965"/>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chemeClr val="bg2"/>
              </a:solidFill>
            </a:endParaRPr>
          </a:p>
        </p:txBody>
      </p:sp>
      <p:sp>
        <p:nvSpPr>
          <p:cNvPr id="10" name="Rounded Rectangular Callout 11" descr="Calderglen mainstream school and Sanderson special school, East Kilbride"/>
          <p:cNvSpPr/>
          <p:nvPr/>
        </p:nvSpPr>
        <p:spPr>
          <a:xfrm>
            <a:off x="850900" y="1625600"/>
            <a:ext cx="2762911" cy="1647821"/>
          </a:xfrm>
          <a:custGeom>
            <a:avLst/>
            <a:gdLst>
              <a:gd name="connsiteX0" fmla="*/ 0 w 2130925"/>
              <a:gd name="connsiteY0" fmla="*/ 150914 h 905463"/>
              <a:gd name="connsiteX1" fmla="*/ 150914 w 2130925"/>
              <a:gd name="connsiteY1" fmla="*/ 0 h 905463"/>
              <a:gd name="connsiteX2" fmla="*/ 1243040 w 2130925"/>
              <a:gd name="connsiteY2" fmla="*/ 0 h 905463"/>
              <a:gd name="connsiteX3" fmla="*/ 1243040 w 2130925"/>
              <a:gd name="connsiteY3" fmla="*/ 0 h 905463"/>
              <a:gd name="connsiteX4" fmla="*/ 1775771 w 2130925"/>
              <a:gd name="connsiteY4" fmla="*/ 0 h 905463"/>
              <a:gd name="connsiteX5" fmla="*/ 1980011 w 2130925"/>
              <a:gd name="connsiteY5" fmla="*/ 0 h 905463"/>
              <a:gd name="connsiteX6" fmla="*/ 2130925 w 2130925"/>
              <a:gd name="connsiteY6" fmla="*/ 150914 h 905463"/>
              <a:gd name="connsiteX7" fmla="*/ 2130925 w 2130925"/>
              <a:gd name="connsiteY7" fmla="*/ 528187 h 905463"/>
              <a:gd name="connsiteX8" fmla="*/ 2130925 w 2130925"/>
              <a:gd name="connsiteY8" fmla="*/ 528187 h 905463"/>
              <a:gd name="connsiteX9" fmla="*/ 2130925 w 2130925"/>
              <a:gd name="connsiteY9" fmla="*/ 754553 h 905463"/>
              <a:gd name="connsiteX10" fmla="*/ 2130925 w 2130925"/>
              <a:gd name="connsiteY10" fmla="*/ 754549 h 905463"/>
              <a:gd name="connsiteX11" fmla="*/ 1980011 w 2130925"/>
              <a:gd name="connsiteY11" fmla="*/ 905463 h 905463"/>
              <a:gd name="connsiteX12" fmla="*/ 1775771 w 2130925"/>
              <a:gd name="connsiteY12" fmla="*/ 905463 h 905463"/>
              <a:gd name="connsiteX13" fmla="*/ 2259079 w 2130925"/>
              <a:gd name="connsiteY13" fmla="*/ 1425452 h 905463"/>
              <a:gd name="connsiteX14" fmla="*/ 1243040 w 2130925"/>
              <a:gd name="connsiteY14" fmla="*/ 905463 h 905463"/>
              <a:gd name="connsiteX15" fmla="*/ 150914 w 2130925"/>
              <a:gd name="connsiteY15" fmla="*/ 905463 h 905463"/>
              <a:gd name="connsiteX16" fmla="*/ 0 w 2130925"/>
              <a:gd name="connsiteY16" fmla="*/ 754549 h 905463"/>
              <a:gd name="connsiteX17" fmla="*/ 0 w 2130925"/>
              <a:gd name="connsiteY17" fmla="*/ 754553 h 905463"/>
              <a:gd name="connsiteX18" fmla="*/ 0 w 2130925"/>
              <a:gd name="connsiteY18" fmla="*/ 528187 h 905463"/>
              <a:gd name="connsiteX19" fmla="*/ 0 w 2130925"/>
              <a:gd name="connsiteY19" fmla="*/ 528187 h 905463"/>
              <a:gd name="connsiteX20" fmla="*/ 0 w 2130925"/>
              <a:gd name="connsiteY20" fmla="*/ 150914 h 905463"/>
              <a:gd name="connsiteX0" fmla="*/ 0 w 2259079"/>
              <a:gd name="connsiteY0" fmla="*/ 150914 h 1425452"/>
              <a:gd name="connsiteX1" fmla="*/ 150914 w 2259079"/>
              <a:gd name="connsiteY1" fmla="*/ 0 h 1425452"/>
              <a:gd name="connsiteX2" fmla="*/ 1243040 w 2259079"/>
              <a:gd name="connsiteY2" fmla="*/ 0 h 1425452"/>
              <a:gd name="connsiteX3" fmla="*/ 1243040 w 2259079"/>
              <a:gd name="connsiteY3" fmla="*/ 0 h 1425452"/>
              <a:gd name="connsiteX4" fmla="*/ 1775771 w 2259079"/>
              <a:gd name="connsiteY4" fmla="*/ 0 h 1425452"/>
              <a:gd name="connsiteX5" fmla="*/ 1980011 w 2259079"/>
              <a:gd name="connsiteY5" fmla="*/ 0 h 1425452"/>
              <a:gd name="connsiteX6" fmla="*/ 2130925 w 2259079"/>
              <a:gd name="connsiteY6" fmla="*/ 150914 h 1425452"/>
              <a:gd name="connsiteX7" fmla="*/ 2130925 w 2259079"/>
              <a:gd name="connsiteY7" fmla="*/ 528187 h 1425452"/>
              <a:gd name="connsiteX8" fmla="*/ 2130925 w 2259079"/>
              <a:gd name="connsiteY8" fmla="*/ 528187 h 1425452"/>
              <a:gd name="connsiteX9" fmla="*/ 2130925 w 2259079"/>
              <a:gd name="connsiteY9" fmla="*/ 754553 h 1425452"/>
              <a:gd name="connsiteX10" fmla="*/ 2130925 w 2259079"/>
              <a:gd name="connsiteY10" fmla="*/ 754549 h 1425452"/>
              <a:gd name="connsiteX11" fmla="*/ 1980011 w 2259079"/>
              <a:gd name="connsiteY11" fmla="*/ 905463 h 1425452"/>
              <a:gd name="connsiteX12" fmla="*/ 1775771 w 2259079"/>
              <a:gd name="connsiteY12" fmla="*/ 905463 h 1425452"/>
              <a:gd name="connsiteX13" fmla="*/ 2259079 w 2259079"/>
              <a:gd name="connsiteY13" fmla="*/ 1425452 h 1425452"/>
              <a:gd name="connsiteX14" fmla="*/ 969990 w 2259079"/>
              <a:gd name="connsiteY14" fmla="*/ 899113 h 1425452"/>
              <a:gd name="connsiteX15" fmla="*/ 150914 w 2259079"/>
              <a:gd name="connsiteY15" fmla="*/ 905463 h 1425452"/>
              <a:gd name="connsiteX16" fmla="*/ 0 w 2259079"/>
              <a:gd name="connsiteY16" fmla="*/ 754549 h 1425452"/>
              <a:gd name="connsiteX17" fmla="*/ 0 w 2259079"/>
              <a:gd name="connsiteY17" fmla="*/ 754553 h 1425452"/>
              <a:gd name="connsiteX18" fmla="*/ 0 w 2259079"/>
              <a:gd name="connsiteY18" fmla="*/ 528187 h 1425452"/>
              <a:gd name="connsiteX19" fmla="*/ 0 w 2259079"/>
              <a:gd name="connsiteY19" fmla="*/ 528187 h 1425452"/>
              <a:gd name="connsiteX20" fmla="*/ 0 w 2259079"/>
              <a:gd name="connsiteY20" fmla="*/ 150914 h 1425452"/>
              <a:gd name="connsiteX0" fmla="*/ 0 w 2259079"/>
              <a:gd name="connsiteY0" fmla="*/ 150914 h 1425452"/>
              <a:gd name="connsiteX1" fmla="*/ 150914 w 2259079"/>
              <a:gd name="connsiteY1" fmla="*/ 0 h 1425452"/>
              <a:gd name="connsiteX2" fmla="*/ 1243040 w 2259079"/>
              <a:gd name="connsiteY2" fmla="*/ 0 h 1425452"/>
              <a:gd name="connsiteX3" fmla="*/ 1243040 w 2259079"/>
              <a:gd name="connsiteY3" fmla="*/ 0 h 1425452"/>
              <a:gd name="connsiteX4" fmla="*/ 1775771 w 2259079"/>
              <a:gd name="connsiteY4" fmla="*/ 0 h 1425452"/>
              <a:gd name="connsiteX5" fmla="*/ 1980011 w 2259079"/>
              <a:gd name="connsiteY5" fmla="*/ 0 h 1425452"/>
              <a:gd name="connsiteX6" fmla="*/ 2130925 w 2259079"/>
              <a:gd name="connsiteY6" fmla="*/ 150914 h 1425452"/>
              <a:gd name="connsiteX7" fmla="*/ 2130925 w 2259079"/>
              <a:gd name="connsiteY7" fmla="*/ 528187 h 1425452"/>
              <a:gd name="connsiteX8" fmla="*/ 2130925 w 2259079"/>
              <a:gd name="connsiteY8" fmla="*/ 528187 h 1425452"/>
              <a:gd name="connsiteX9" fmla="*/ 2130925 w 2259079"/>
              <a:gd name="connsiteY9" fmla="*/ 754553 h 1425452"/>
              <a:gd name="connsiteX10" fmla="*/ 2130925 w 2259079"/>
              <a:gd name="connsiteY10" fmla="*/ 754549 h 1425452"/>
              <a:gd name="connsiteX11" fmla="*/ 1980011 w 2259079"/>
              <a:gd name="connsiteY11" fmla="*/ 905463 h 1425452"/>
              <a:gd name="connsiteX12" fmla="*/ 1502721 w 2259079"/>
              <a:gd name="connsiteY12" fmla="*/ 899113 h 1425452"/>
              <a:gd name="connsiteX13" fmla="*/ 2259079 w 2259079"/>
              <a:gd name="connsiteY13" fmla="*/ 1425452 h 1425452"/>
              <a:gd name="connsiteX14" fmla="*/ 969990 w 2259079"/>
              <a:gd name="connsiteY14" fmla="*/ 899113 h 1425452"/>
              <a:gd name="connsiteX15" fmla="*/ 150914 w 2259079"/>
              <a:gd name="connsiteY15" fmla="*/ 905463 h 1425452"/>
              <a:gd name="connsiteX16" fmla="*/ 0 w 2259079"/>
              <a:gd name="connsiteY16" fmla="*/ 754549 h 1425452"/>
              <a:gd name="connsiteX17" fmla="*/ 0 w 2259079"/>
              <a:gd name="connsiteY17" fmla="*/ 754553 h 1425452"/>
              <a:gd name="connsiteX18" fmla="*/ 0 w 2259079"/>
              <a:gd name="connsiteY18" fmla="*/ 528187 h 1425452"/>
              <a:gd name="connsiteX19" fmla="*/ 0 w 2259079"/>
              <a:gd name="connsiteY19" fmla="*/ 528187 h 1425452"/>
              <a:gd name="connsiteX20" fmla="*/ 0 w 2259079"/>
              <a:gd name="connsiteY20" fmla="*/ 150914 h 1425452"/>
              <a:gd name="connsiteX0" fmla="*/ 0 w 2233679"/>
              <a:gd name="connsiteY0" fmla="*/ 150914 h 1358156"/>
              <a:gd name="connsiteX1" fmla="*/ 150914 w 2233679"/>
              <a:gd name="connsiteY1" fmla="*/ 0 h 1358156"/>
              <a:gd name="connsiteX2" fmla="*/ 1243040 w 2233679"/>
              <a:gd name="connsiteY2" fmla="*/ 0 h 1358156"/>
              <a:gd name="connsiteX3" fmla="*/ 1243040 w 2233679"/>
              <a:gd name="connsiteY3" fmla="*/ 0 h 1358156"/>
              <a:gd name="connsiteX4" fmla="*/ 1775771 w 2233679"/>
              <a:gd name="connsiteY4" fmla="*/ 0 h 1358156"/>
              <a:gd name="connsiteX5" fmla="*/ 1980011 w 2233679"/>
              <a:gd name="connsiteY5" fmla="*/ 0 h 1358156"/>
              <a:gd name="connsiteX6" fmla="*/ 2130925 w 2233679"/>
              <a:gd name="connsiteY6" fmla="*/ 150914 h 1358156"/>
              <a:gd name="connsiteX7" fmla="*/ 2130925 w 2233679"/>
              <a:gd name="connsiteY7" fmla="*/ 528187 h 1358156"/>
              <a:gd name="connsiteX8" fmla="*/ 2130925 w 2233679"/>
              <a:gd name="connsiteY8" fmla="*/ 528187 h 1358156"/>
              <a:gd name="connsiteX9" fmla="*/ 2130925 w 2233679"/>
              <a:gd name="connsiteY9" fmla="*/ 754553 h 1358156"/>
              <a:gd name="connsiteX10" fmla="*/ 2130925 w 2233679"/>
              <a:gd name="connsiteY10" fmla="*/ 754549 h 1358156"/>
              <a:gd name="connsiteX11" fmla="*/ 1980011 w 2233679"/>
              <a:gd name="connsiteY11" fmla="*/ 905463 h 1358156"/>
              <a:gd name="connsiteX12" fmla="*/ 1502721 w 2233679"/>
              <a:gd name="connsiteY12" fmla="*/ 899113 h 1358156"/>
              <a:gd name="connsiteX13" fmla="*/ 2233679 w 2233679"/>
              <a:gd name="connsiteY13" fmla="*/ 1358156 h 1358156"/>
              <a:gd name="connsiteX14" fmla="*/ 969990 w 2233679"/>
              <a:gd name="connsiteY14" fmla="*/ 899113 h 1358156"/>
              <a:gd name="connsiteX15" fmla="*/ 150914 w 2233679"/>
              <a:gd name="connsiteY15" fmla="*/ 905463 h 1358156"/>
              <a:gd name="connsiteX16" fmla="*/ 0 w 2233679"/>
              <a:gd name="connsiteY16" fmla="*/ 754549 h 1358156"/>
              <a:gd name="connsiteX17" fmla="*/ 0 w 2233679"/>
              <a:gd name="connsiteY17" fmla="*/ 754553 h 1358156"/>
              <a:gd name="connsiteX18" fmla="*/ 0 w 2233679"/>
              <a:gd name="connsiteY18" fmla="*/ 528187 h 1358156"/>
              <a:gd name="connsiteX19" fmla="*/ 0 w 2233679"/>
              <a:gd name="connsiteY19" fmla="*/ 528187 h 1358156"/>
              <a:gd name="connsiteX20" fmla="*/ 0 w 2233679"/>
              <a:gd name="connsiteY20" fmla="*/ 150914 h 135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33679" h="1358156">
                <a:moveTo>
                  <a:pt x="0" y="150914"/>
                </a:moveTo>
                <a:cubicBezTo>
                  <a:pt x="0" y="67566"/>
                  <a:pt x="67566" y="0"/>
                  <a:pt x="150914" y="0"/>
                </a:cubicBezTo>
                <a:lnTo>
                  <a:pt x="1243040" y="0"/>
                </a:lnTo>
                <a:lnTo>
                  <a:pt x="1243040" y="0"/>
                </a:lnTo>
                <a:lnTo>
                  <a:pt x="1775771" y="0"/>
                </a:lnTo>
                <a:lnTo>
                  <a:pt x="1980011" y="0"/>
                </a:lnTo>
                <a:cubicBezTo>
                  <a:pt x="2063359" y="0"/>
                  <a:pt x="2130925" y="67566"/>
                  <a:pt x="2130925" y="150914"/>
                </a:cubicBezTo>
                <a:lnTo>
                  <a:pt x="2130925" y="528187"/>
                </a:lnTo>
                <a:lnTo>
                  <a:pt x="2130925" y="528187"/>
                </a:lnTo>
                <a:lnTo>
                  <a:pt x="2130925" y="754553"/>
                </a:lnTo>
                <a:lnTo>
                  <a:pt x="2130925" y="754549"/>
                </a:lnTo>
                <a:cubicBezTo>
                  <a:pt x="2130925" y="837897"/>
                  <a:pt x="2063359" y="905463"/>
                  <a:pt x="1980011" y="905463"/>
                </a:cubicBezTo>
                <a:lnTo>
                  <a:pt x="1502721" y="899113"/>
                </a:lnTo>
                <a:lnTo>
                  <a:pt x="2233679" y="1358156"/>
                </a:lnTo>
                <a:lnTo>
                  <a:pt x="969990" y="899113"/>
                </a:lnTo>
                <a:lnTo>
                  <a:pt x="150914" y="905463"/>
                </a:lnTo>
                <a:cubicBezTo>
                  <a:pt x="67566" y="905463"/>
                  <a:pt x="0" y="837897"/>
                  <a:pt x="0" y="754549"/>
                </a:cubicBezTo>
                <a:lnTo>
                  <a:pt x="0" y="754553"/>
                </a:lnTo>
                <a:lnTo>
                  <a:pt x="0" y="528187"/>
                </a:lnTo>
                <a:lnTo>
                  <a:pt x="0" y="528187"/>
                </a:lnTo>
                <a:lnTo>
                  <a:pt x="0" y="150914"/>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sz="1400" dirty="0">
              <a:solidFill>
                <a:srgbClr val="FFFFFE"/>
              </a:solidFill>
            </a:endParaRPr>
          </a:p>
        </p:txBody>
      </p:sp>
      <p:sp>
        <p:nvSpPr>
          <p:cNvPr id="4" name="TextBox 3"/>
          <p:cNvSpPr txBox="1"/>
          <p:nvPr/>
        </p:nvSpPr>
        <p:spPr>
          <a:xfrm>
            <a:off x="952189" y="1803400"/>
            <a:ext cx="2442797" cy="982833"/>
          </a:xfrm>
          <a:prstGeom prst="rect">
            <a:avLst/>
          </a:prstGeom>
          <a:noFill/>
        </p:spPr>
        <p:txBody>
          <a:bodyPr wrap="square" rtlCol="0">
            <a:spAutoFit/>
          </a:bodyPr>
          <a:lstStyle/>
          <a:p>
            <a:pPr>
              <a:lnSpc>
                <a:spcPct val="90000"/>
              </a:lnSpc>
            </a:pPr>
            <a:r>
              <a:rPr lang="en-US" sz="1600" dirty="0">
                <a:solidFill>
                  <a:srgbClr val="FFFFFE"/>
                </a:solidFill>
              </a:rPr>
              <a:t>Calderglen mainstream school and Sanderson special school, East Kilbride</a:t>
            </a:r>
          </a:p>
          <a:p>
            <a:pPr>
              <a:lnSpc>
                <a:spcPct val="90000"/>
              </a:lnSpc>
            </a:pPr>
            <a:endParaRPr lang="en-US" sz="1600" dirty="0">
              <a:solidFill>
                <a:srgbClr val="FFFFFE"/>
              </a:solidFill>
            </a:endParaRPr>
          </a:p>
        </p:txBody>
      </p:sp>
      <p:sp>
        <p:nvSpPr>
          <p:cNvPr id="5" name="TextBox 4"/>
          <p:cNvSpPr txBox="1"/>
          <p:nvPr/>
        </p:nvSpPr>
        <p:spPr>
          <a:xfrm>
            <a:off x="6609400" y="2456356"/>
            <a:ext cx="1848602" cy="1077218"/>
          </a:xfrm>
          <a:prstGeom prst="rect">
            <a:avLst/>
          </a:prstGeom>
          <a:noFill/>
        </p:spPr>
        <p:txBody>
          <a:bodyPr wrap="square" rtlCol="0">
            <a:spAutoFit/>
          </a:bodyPr>
          <a:lstStyle/>
          <a:p>
            <a:r>
              <a:rPr lang="en-US" sz="1600" dirty="0">
                <a:solidFill>
                  <a:srgbClr val="FFFFFE"/>
                </a:solidFill>
              </a:rPr>
              <a:t>Group of Schools in Łajski, Commune of Wieliszew</a:t>
            </a:r>
          </a:p>
          <a:p>
            <a:endParaRPr lang="en-US" sz="1600" dirty="0">
              <a:solidFill>
                <a:srgbClr val="FFFFFE"/>
              </a:solidFill>
            </a:endParaRPr>
          </a:p>
        </p:txBody>
      </p:sp>
      <p:sp>
        <p:nvSpPr>
          <p:cNvPr id="7" name="TextBox 6"/>
          <p:cNvSpPr txBox="1"/>
          <p:nvPr/>
        </p:nvSpPr>
        <p:spPr>
          <a:xfrm>
            <a:off x="5194300" y="5645844"/>
            <a:ext cx="2813050" cy="1105944"/>
          </a:xfrm>
          <a:prstGeom prst="rect">
            <a:avLst/>
          </a:prstGeom>
          <a:noFill/>
        </p:spPr>
        <p:txBody>
          <a:bodyPr wrap="square" rtlCol="0">
            <a:spAutoFit/>
          </a:bodyPr>
          <a:lstStyle/>
          <a:p>
            <a:pPr>
              <a:lnSpc>
                <a:spcPct val="80000"/>
              </a:lnSpc>
            </a:pPr>
            <a:r>
              <a:rPr lang="en-US" sz="1600" dirty="0">
                <a:solidFill>
                  <a:srgbClr val="FFFFFE"/>
                </a:solidFill>
              </a:rPr>
              <a:t>Istituto Tecnico Agrario Sereni (I.T.A. Sereni) &amp; Istituto Comprensivo Antonio Rosmini, Rome Lazio region</a:t>
            </a:r>
          </a:p>
          <a:p>
            <a:pPr>
              <a:lnSpc>
                <a:spcPct val="90000"/>
              </a:lnSpc>
            </a:pPr>
            <a:endParaRPr lang="en-US" sz="1600" dirty="0">
              <a:solidFill>
                <a:srgbClr val="FFFFFE"/>
              </a:solidFill>
            </a:endParaRPr>
          </a:p>
        </p:txBody>
      </p:sp>
      <p:sp>
        <p:nvSpPr>
          <p:cNvPr id="2" name="Title 1"/>
          <p:cNvSpPr>
            <a:spLocks noGrp="1"/>
          </p:cNvSpPr>
          <p:nvPr>
            <p:ph type="title"/>
          </p:nvPr>
        </p:nvSpPr>
        <p:spPr/>
        <p:txBody>
          <a:bodyPr/>
          <a:lstStyle/>
          <a:p>
            <a:r>
              <a:rPr lang="en-GB" noProof="0" dirty="0"/>
              <a:t>The LCs</a:t>
            </a:r>
          </a:p>
        </p:txBody>
      </p:sp>
    </p:spTree>
    <p:extLst>
      <p:ext uri="{BB962C8B-B14F-4D97-AF65-F5344CB8AC3E}">
        <p14:creationId xmlns:p14="http://schemas.microsoft.com/office/powerpoint/2010/main" val="84513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1410" y="430897"/>
            <a:ext cx="9321800" cy="1032125"/>
          </a:xfrm>
        </p:spPr>
        <p:txBody>
          <a:bodyPr>
            <a:normAutofit/>
          </a:bodyPr>
          <a:lstStyle/>
          <a:p>
            <a:r>
              <a:rPr lang="en-GB" sz="4800" noProof="0" dirty="0"/>
              <a:t>Raising Achievement – a journey</a:t>
            </a:r>
          </a:p>
        </p:txBody>
      </p:sp>
      <p:sp>
        <p:nvSpPr>
          <p:cNvPr id="3" name="Inhaltsplatzhalter 2"/>
          <p:cNvSpPr>
            <a:spLocks noGrp="1"/>
          </p:cNvSpPr>
          <p:nvPr>
            <p:ph idx="1"/>
          </p:nvPr>
        </p:nvSpPr>
        <p:spPr>
          <a:xfrm>
            <a:off x="0" y="1615191"/>
            <a:ext cx="11787447" cy="4912568"/>
          </a:xfrm>
        </p:spPr>
        <p:txBody>
          <a:bodyPr>
            <a:normAutofit fontScale="77500" lnSpcReduction="20000"/>
          </a:bodyPr>
          <a:lstStyle/>
          <a:p>
            <a:pPr marL="398930" lvl="1" indent="0">
              <a:buSzPct val="60000"/>
            </a:pPr>
            <a:r>
              <a:rPr lang="en-GB" sz="3789" b="1" noProof="0" dirty="0"/>
              <a:t>RA4AL (2012)</a:t>
            </a:r>
          </a:p>
          <a:p>
            <a:pPr marL="449263" indent="-93663" algn="l"/>
            <a:r>
              <a:rPr lang="en-GB" sz="3091" i="1" noProof="0" dirty="0"/>
              <a:t>		</a:t>
            </a:r>
            <a:r>
              <a:rPr lang="en-GB" sz="3091" noProof="0" dirty="0"/>
              <a:t>Rather than revisiting definitions … or justifying a move to more inclusive</a:t>
            </a:r>
            <a:r>
              <a:rPr lang="en-GB" sz="3091" dirty="0"/>
              <a:t> </a:t>
            </a:r>
            <a:r>
              <a:rPr lang="en-GB" sz="3091" noProof="0" dirty="0"/>
              <a:t>approaches, policy makers, school leaders and teachers should collaborate to:</a:t>
            </a:r>
          </a:p>
          <a:p>
            <a:pPr marL="911840" lvl="1" indent="-455920">
              <a:buFont typeface="Arial" charset="0"/>
              <a:buChar char="•"/>
            </a:pPr>
            <a:r>
              <a:rPr lang="en-GB" sz="3091" noProof="0" dirty="0"/>
              <a:t>Ensure equity – providing access to education that is not compromised by poverty, social class, gender, race or disability;</a:t>
            </a:r>
          </a:p>
          <a:p>
            <a:pPr marL="911840" lvl="1" indent="-455920">
              <a:buFont typeface="Arial" charset="0"/>
              <a:buChar char="•"/>
            </a:pPr>
            <a:r>
              <a:rPr lang="en-GB" sz="3091" noProof="0" dirty="0"/>
              <a:t>Work efficiently – maximising outcomes in cost-effective ways;</a:t>
            </a:r>
          </a:p>
          <a:p>
            <a:pPr marL="911840" lvl="1" indent="-455920">
              <a:buFont typeface="Arial" charset="0"/>
              <a:buChar char="•"/>
            </a:pPr>
            <a:r>
              <a:rPr lang="en-GB" sz="3091" noProof="0" dirty="0"/>
              <a:t>Achieve excellence – through a holistic education that will improve the lives of all young people </a:t>
            </a:r>
          </a:p>
          <a:p>
            <a:pPr marL="455920" lvl="1" indent="0"/>
            <a:r>
              <a:rPr lang="en-GB" sz="3590" b="1" noProof="0" dirty="0"/>
              <a:t>Organisation of Provision (2013)</a:t>
            </a:r>
          </a:p>
          <a:p>
            <a:pPr marL="455920" lvl="1" indent="0"/>
            <a:r>
              <a:rPr lang="en-GB" sz="3091" noProof="0" dirty="0"/>
              <a:t>Moving from individual support (compensatory) to increasing capacity of all schools to support all learners (proactive)</a:t>
            </a:r>
          </a:p>
        </p:txBody>
      </p:sp>
    </p:spTree>
    <p:extLst>
      <p:ext uri="{BB962C8B-B14F-4D97-AF65-F5344CB8AC3E}">
        <p14:creationId xmlns:p14="http://schemas.microsoft.com/office/powerpoint/2010/main" val="268203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316" y="260013"/>
            <a:ext cx="11493992" cy="1430241"/>
          </a:xfrm>
        </p:spPr>
        <p:txBody>
          <a:bodyPr/>
          <a:lstStyle/>
          <a:p>
            <a:r>
              <a:rPr lang="en-GB" noProof="0" dirty="0"/>
              <a:t>Conceptual framework for RA of all learners</a:t>
            </a:r>
          </a:p>
        </p:txBody>
      </p:sp>
      <p:sp>
        <p:nvSpPr>
          <p:cNvPr id="3" name="Content Placeholder 2"/>
          <p:cNvSpPr>
            <a:spLocks noGrp="1"/>
          </p:cNvSpPr>
          <p:nvPr>
            <p:ph idx="1"/>
          </p:nvPr>
        </p:nvSpPr>
        <p:spPr>
          <a:xfrm>
            <a:off x="376316" y="1524000"/>
            <a:ext cx="11493993" cy="4749800"/>
          </a:xfrm>
        </p:spPr>
        <p:txBody>
          <a:bodyPr/>
          <a:lstStyle/>
          <a:p>
            <a:pPr marL="457200" indent="-457200">
              <a:lnSpc>
                <a:spcPct val="100000"/>
              </a:lnSpc>
              <a:buFont typeface="Arial" charset="0"/>
              <a:buChar char="•"/>
            </a:pPr>
            <a:r>
              <a:rPr lang="en-GB" noProof="0" dirty="0"/>
              <a:t>Need for culture change and different pedagogical approaches – diversity as ‘pedagogical asset’</a:t>
            </a:r>
          </a:p>
          <a:p>
            <a:pPr marL="457200" indent="-457200">
              <a:buFont typeface="Arial" charset="0"/>
              <a:buChar char="•"/>
            </a:pPr>
            <a:r>
              <a:rPr lang="en-GB" noProof="0" dirty="0"/>
              <a:t>Focus moving from individual needs to increasing capacity/capability to personalise learning for all – proactive (rather than remedial or compensatory) </a:t>
            </a:r>
          </a:p>
          <a:p>
            <a:pPr marL="457200" indent="-457200">
              <a:buFont typeface="Arial" charset="0"/>
              <a:buChar char="•"/>
            </a:pPr>
            <a:r>
              <a:rPr lang="en-GB" noProof="0" dirty="0"/>
              <a:t>Teachers taking responsibility for all learners – adapting curriculum, teaching, support</a:t>
            </a:r>
          </a:p>
          <a:p>
            <a:pPr marL="457200" indent="-457200">
              <a:buFont typeface="Arial" charset="0"/>
              <a:buChar char="•"/>
            </a:pPr>
            <a:r>
              <a:rPr lang="en-GB" noProof="0" dirty="0"/>
              <a:t>Leaders organising in a proactive way to support the development of teacher competences to raise achievement of all learners</a:t>
            </a:r>
          </a:p>
        </p:txBody>
      </p:sp>
    </p:spTree>
    <p:extLst>
      <p:ext uri="{BB962C8B-B14F-4D97-AF65-F5344CB8AC3E}">
        <p14:creationId xmlns:p14="http://schemas.microsoft.com/office/powerpoint/2010/main" val="2313834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38" y="274861"/>
            <a:ext cx="11493992" cy="1430241"/>
          </a:xfrm>
        </p:spPr>
        <p:txBody>
          <a:bodyPr/>
          <a:lstStyle/>
          <a:p>
            <a:r>
              <a:rPr lang="en-GB" sz="4800" noProof="0" dirty="0"/>
              <a:t>Development through collaborative practice</a:t>
            </a:r>
            <a:endParaRPr lang="en-GB" noProof="0" dirty="0"/>
          </a:p>
        </p:txBody>
      </p:sp>
      <p:sp>
        <p:nvSpPr>
          <p:cNvPr id="3" name="Content Placeholder 2"/>
          <p:cNvSpPr>
            <a:spLocks noGrp="1"/>
          </p:cNvSpPr>
          <p:nvPr>
            <p:ph idx="1"/>
          </p:nvPr>
        </p:nvSpPr>
        <p:spPr>
          <a:xfrm>
            <a:off x="389015" y="1918994"/>
            <a:ext cx="11493993" cy="4269901"/>
          </a:xfrm>
        </p:spPr>
        <p:txBody>
          <a:bodyPr/>
          <a:lstStyle/>
          <a:p>
            <a:pPr marL="514350" indent="-514350">
              <a:buFont typeface="Arial" charset="0"/>
              <a:buChar char="•"/>
            </a:pPr>
            <a:r>
              <a:rPr lang="en-GB" noProof="0" dirty="0"/>
              <a:t>shared vision and values</a:t>
            </a:r>
          </a:p>
          <a:p>
            <a:pPr marL="514350" indent="-514350">
              <a:buFont typeface="Arial" charset="0"/>
              <a:buChar char="•"/>
            </a:pPr>
            <a:r>
              <a:rPr lang="en-GB" noProof="0" dirty="0"/>
              <a:t>collective responsibility </a:t>
            </a:r>
          </a:p>
          <a:p>
            <a:pPr marL="514350" indent="-514350">
              <a:buFont typeface="Arial" charset="0"/>
              <a:buChar char="•"/>
            </a:pPr>
            <a:r>
              <a:rPr lang="en-GB" noProof="0" dirty="0"/>
              <a:t>respectful and trusting relationships and…</a:t>
            </a:r>
          </a:p>
          <a:p>
            <a:r>
              <a:rPr lang="en-GB" noProof="0" dirty="0"/>
              <a:t>…sharing knowledge and experience through networks that connect with others on own system level and on other levels (regionally, nationally and internationally)</a:t>
            </a:r>
          </a:p>
        </p:txBody>
      </p:sp>
    </p:spTree>
    <p:extLst>
      <p:ext uri="{BB962C8B-B14F-4D97-AF65-F5344CB8AC3E}">
        <p14:creationId xmlns:p14="http://schemas.microsoft.com/office/powerpoint/2010/main" val="1753169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is diagram represents the collaboration and networking we had in mind for the RA project. This shows 3 levels of collaboration:&#10; Level 1: Within the learning communities (between schools, colleges, universities, community employers, etc.). &#10;Level 2: Between the 3 learning communities. &#10;Level 3: With project experts (mostly head teachers and researchers from all Agency member countires)  who formed an international learning community.&#10;&#10;As well as face to face meetings, we have had a project online forum to support networking within LCs, between LCs and between LCs and all project participants&#10;…collaboration therefore really was a project methodology as well as key part of LC practice in raising achievement."/>
          <p:cNvPicPr>
            <a:picLocks noGrp="1" noChangeAspect="1"/>
          </p:cNvPicPr>
          <p:nvPr>
            <p:ph idx="1"/>
          </p:nvPr>
        </p:nvPicPr>
        <p:blipFill rotWithShape="1">
          <a:blip r:embed="rId3">
            <a:extLst>
              <a:ext uri="{28A0092B-C50C-407E-A947-70E740481C1C}">
                <a14:useLocalDpi xmlns:a14="http://schemas.microsoft.com/office/drawing/2010/main" val="0"/>
              </a:ext>
            </a:extLst>
          </a:blip>
          <a:srcRect l="-7006" t="20048" r="-12101" b="3468"/>
          <a:stretch/>
        </p:blipFill>
        <p:spPr>
          <a:xfrm>
            <a:off x="1297874" y="1730673"/>
            <a:ext cx="9796911" cy="4605824"/>
          </a:xfrm>
        </p:spPr>
      </p:pic>
      <p:sp>
        <p:nvSpPr>
          <p:cNvPr id="2" name="Title 1"/>
          <p:cNvSpPr>
            <a:spLocks noGrp="1"/>
          </p:cNvSpPr>
          <p:nvPr>
            <p:ph type="title"/>
          </p:nvPr>
        </p:nvSpPr>
        <p:spPr/>
        <p:txBody>
          <a:bodyPr/>
          <a:lstStyle/>
          <a:p>
            <a:r>
              <a:rPr lang="en-GB" noProof="0" dirty="0"/>
              <a:t>RA ‘networks’</a:t>
            </a:r>
          </a:p>
        </p:txBody>
      </p:sp>
    </p:spTree>
    <p:extLst>
      <p:ext uri="{BB962C8B-B14F-4D97-AF65-F5344CB8AC3E}">
        <p14:creationId xmlns:p14="http://schemas.microsoft.com/office/powerpoint/2010/main" val="455686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35836"/>
            <a:ext cx="7740035" cy="1032125"/>
          </a:xfrm>
        </p:spPr>
        <p:txBody>
          <a:bodyPr/>
          <a:lstStyle/>
          <a:p>
            <a:r>
              <a:rPr lang="en-GB" noProof="0" dirty="0"/>
              <a:t>Developing thinking…</a:t>
            </a:r>
          </a:p>
        </p:txBody>
      </p:sp>
      <p:sp>
        <p:nvSpPr>
          <p:cNvPr id="3" name="Content Placeholder 2"/>
          <p:cNvSpPr>
            <a:spLocks noGrp="1"/>
          </p:cNvSpPr>
          <p:nvPr>
            <p:ph idx="1"/>
          </p:nvPr>
        </p:nvSpPr>
        <p:spPr>
          <a:xfrm>
            <a:off x="330200" y="1555255"/>
            <a:ext cx="11264900" cy="4866994"/>
          </a:xfrm>
        </p:spPr>
        <p:txBody>
          <a:bodyPr>
            <a:normAutofit/>
          </a:bodyPr>
          <a:lstStyle/>
          <a:p>
            <a:r>
              <a:rPr lang="en-GB" noProof="0" dirty="0"/>
              <a:t>Moving from…</a:t>
            </a:r>
          </a:p>
          <a:p>
            <a:pPr marL="455920" indent="-455920">
              <a:buFont typeface="Arial" charset="0"/>
              <a:buChar char="•"/>
            </a:pPr>
            <a:r>
              <a:rPr lang="en-GB" noProof="0" dirty="0"/>
              <a:t>inclusion as concerned with learners who experience disadvantage to a view of high quality education for all</a:t>
            </a:r>
          </a:p>
          <a:p>
            <a:pPr marL="455920" indent="-455920">
              <a:buFont typeface="Arial" charset="0"/>
              <a:buChar char="•"/>
            </a:pPr>
            <a:r>
              <a:rPr lang="en-GB" noProof="0" dirty="0"/>
              <a:t>a view of achievement linked to formal accreditation to a broader view of achievement as authentic learning/competences for life and work – and in areas such as sport, arts, music, etc.</a:t>
            </a:r>
          </a:p>
          <a:p>
            <a:pPr marL="457200" indent="-457200">
              <a:buFont typeface="Arial" charset="0"/>
              <a:buChar char="•"/>
            </a:pPr>
            <a:r>
              <a:rPr lang="en-GB" noProof="0" dirty="0"/>
              <a:t>‘adapting’ what is planned for the majority to providing a ‘menu’ of different opportunities to support personalisation</a:t>
            </a:r>
          </a:p>
        </p:txBody>
      </p:sp>
    </p:spTree>
    <p:extLst>
      <p:ext uri="{BB962C8B-B14F-4D97-AF65-F5344CB8AC3E}">
        <p14:creationId xmlns:p14="http://schemas.microsoft.com/office/powerpoint/2010/main" val="921069786"/>
      </p:ext>
    </p:extLst>
  </p:cSld>
  <p:clrMapOvr>
    <a:masterClrMapping/>
  </p:clrMapOvr>
</p:sld>
</file>

<file path=ppt/theme/theme1.xml><?xml version="1.0" encoding="utf-8"?>
<a:theme xmlns:a="http://schemas.openxmlformats.org/drawingml/2006/main" name="Agency PPT Name-White">
  <a:themeElements>
    <a:clrScheme name="Agency White 2016">
      <a:dk1>
        <a:srgbClr val="1E1C43"/>
      </a:dk1>
      <a:lt1>
        <a:srgbClr val="1E1C43"/>
      </a:lt1>
      <a:dk2>
        <a:srgbClr val="1E1C43"/>
      </a:dk2>
      <a:lt2>
        <a:srgbClr val="EEECE1"/>
      </a:lt2>
      <a:accent1>
        <a:srgbClr val="4F81BD"/>
      </a:accent1>
      <a:accent2>
        <a:srgbClr val="C0504D"/>
      </a:accent2>
      <a:accent3>
        <a:srgbClr val="9BBB59"/>
      </a:accent3>
      <a:accent4>
        <a:srgbClr val="8064A2"/>
      </a:accent4>
      <a:accent5>
        <a:srgbClr val="4BACC6"/>
      </a:accent5>
      <a:accent6>
        <a:srgbClr val="F79646"/>
      </a:accent6>
      <a:hlink>
        <a:srgbClr val="1E1C43"/>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EA PPT template</Template>
  <TotalTime>1000</TotalTime>
  <Words>3129</Words>
  <Application>Microsoft Office PowerPoint</Application>
  <PresentationFormat>Custom</PresentationFormat>
  <Paragraphs>250</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ＭＳ Ｐゴシック</vt:lpstr>
      <vt:lpstr>Arial</vt:lpstr>
      <vt:lpstr>Calibri</vt:lpstr>
      <vt:lpstr>Courier New</vt:lpstr>
      <vt:lpstr>Agency PPT Name-White</vt:lpstr>
      <vt:lpstr>Inclusive Education and Raising Achievement: the project conceptual framework</vt:lpstr>
      <vt:lpstr>Overview of presentation</vt:lpstr>
      <vt:lpstr>Raising Achievement: Project key questions </vt:lpstr>
      <vt:lpstr>The LCs</vt:lpstr>
      <vt:lpstr>Raising Achievement – a journey</vt:lpstr>
      <vt:lpstr>Conceptual framework for RA of all learners</vt:lpstr>
      <vt:lpstr>Development through collaborative practice</vt:lpstr>
      <vt:lpstr>RA ‘networks’</vt:lpstr>
      <vt:lpstr>Developing thinking…</vt:lpstr>
      <vt:lpstr>Inclusion</vt:lpstr>
      <vt:lpstr>Inclusive Education and Raising Achievement</vt:lpstr>
      <vt:lpstr>Who will be the better driver?</vt:lpstr>
      <vt:lpstr>Equality vs. Equity</vt:lpstr>
      <vt:lpstr>Project ‘Theory of Change’…</vt:lpstr>
      <vt:lpstr>Project self-review</vt:lpstr>
      <vt:lpstr>Examples of LC development – pedagogy</vt:lpstr>
      <vt:lpstr>Examples – leadership (1)</vt:lpstr>
      <vt:lpstr>Examples – leadership (2)</vt:lpstr>
      <vt:lpstr>Examples – collaboration</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Inclusive Education and Raising Achievement</dc:title>
  <dc:subject>Raising the Achievement of all Learners in Inclusive Education</dc:subject>
  <dc:creator>European Agency</dc:creator>
  <cp:keywords/>
  <dc:description/>
  <cp:revision>176</cp:revision>
  <dcterms:created xsi:type="dcterms:W3CDTF">2017-03-06T17:12:05Z</dcterms:created>
  <dcterms:modified xsi:type="dcterms:W3CDTF">2018-08-10T14:26:23Z</dcterms:modified>
  <cp:category/>
</cp:coreProperties>
</file>