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64" r:id="rId3"/>
    <p:sldId id="267" r:id="rId4"/>
    <p:sldId id="284" r:id="rId5"/>
    <p:sldId id="288" r:id="rId6"/>
    <p:sldId id="285" r:id="rId7"/>
    <p:sldId id="277" r:id="rId8"/>
    <p:sldId id="270" r:id="rId9"/>
    <p:sldId id="271" r:id="rId10"/>
    <p:sldId id="290" r:id="rId11"/>
    <p:sldId id="289" r:id="rId12"/>
    <p:sldId id="278" r:id="rId13"/>
    <p:sldId id="273" r:id="rId14"/>
    <p:sldId id="258" r:id="rId15"/>
    <p:sldId id="279" r:id="rId16"/>
    <p:sldId id="281" r:id="rId17"/>
    <p:sldId id="280" r:id="rId18"/>
    <p:sldId id="283" r:id="rId1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5A0"/>
    <a:srgbClr val="B88EED"/>
    <a:srgbClr val="ED3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7" autoAdjust="0"/>
    <p:restoredTop sz="86347" autoAdjust="0"/>
  </p:normalViewPr>
  <p:slideViewPr>
    <p:cSldViewPr snapToGrid="0" snapToObjects="1">
      <p:cViewPr varScale="1">
        <p:scale>
          <a:sx n="118" d="100"/>
          <a:sy n="118" d="100"/>
        </p:scale>
        <p:origin x="576" y="102"/>
      </p:cViewPr>
      <p:guideLst>
        <p:guide orient="horz" pos="2160"/>
        <p:guide pos="2880"/>
      </p:guideLst>
    </p:cSldViewPr>
  </p:slideViewPr>
  <p:outlineViewPr>
    <p:cViewPr>
      <p:scale>
        <a:sx n="33" d="100"/>
        <a:sy n="33" d="100"/>
      </p:scale>
      <p:origin x="0" y="-64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4" d="100"/>
          <a:sy n="104" d="100"/>
        </p:scale>
        <p:origin x="366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40582-84EB-9947-928C-021E1D021ADC}" type="doc">
      <dgm:prSet loTypeId="urn:microsoft.com/office/officeart/2005/8/layout/cycle8" loCatId="" qsTypeId="urn:microsoft.com/office/officeart/2005/8/quickstyle/simple2" qsCatId="simple" csTypeId="urn:microsoft.com/office/officeart/2005/8/colors/colorful1" csCatId="colorful" phldr="1"/>
      <dgm:spPr/>
    </dgm:pt>
    <dgm:pt modelId="{1BA6AE13-D2E8-2B47-B4DA-36A875EBE6C5}">
      <dgm:prSet phldrT="[Testo]" custT="1"/>
      <dgm:spPr>
        <a:solidFill>
          <a:schemeClr val="tx2">
            <a:lumMod val="60000"/>
            <a:lumOff val="40000"/>
          </a:schemeClr>
        </a:solidFill>
      </dgm:spPr>
      <dgm:t>
        <a:bodyPr/>
        <a:lstStyle/>
        <a:p>
          <a:r>
            <a:rPr lang="en-GB" sz="2400" b="1" noProof="0" dirty="0"/>
            <a:t>Pedagogy</a:t>
          </a:r>
        </a:p>
      </dgm:t>
      <dgm:extLst>
        <a:ext uri="{E40237B7-FDA0-4F09-8148-C483321AD2D9}">
          <dgm14:cNvPr xmlns:dgm14="http://schemas.microsoft.com/office/drawing/2010/diagram" id="0" name="" descr="Pedagogy, Leadership, Collaboration and Achievement make up the four quarters of a circle&#10;"/>
        </a:ext>
      </dgm:extLst>
    </dgm:pt>
    <dgm:pt modelId="{BE8DD757-DA7A-4E4E-8CA5-FA6B4AE01D43}" type="parTrans" cxnId="{6D22F487-68CB-3C48-8F71-A78787F0D37D}">
      <dgm:prSet/>
      <dgm:spPr/>
      <dgm:t>
        <a:bodyPr/>
        <a:lstStyle/>
        <a:p>
          <a:endParaRPr lang="it-IT"/>
        </a:p>
      </dgm:t>
    </dgm:pt>
    <dgm:pt modelId="{BAE2F22E-0CCA-0045-98FD-0101FFDB0361}" type="sibTrans" cxnId="{6D22F487-68CB-3C48-8F71-A78787F0D37D}">
      <dgm:prSet/>
      <dgm:spPr/>
      <dgm:t>
        <a:bodyPr/>
        <a:lstStyle/>
        <a:p>
          <a:endParaRPr lang="it-IT"/>
        </a:p>
      </dgm:t>
    </dgm:pt>
    <dgm:pt modelId="{0B98A8B6-ABE2-6047-A8C8-9F5625A5E8E2}">
      <dgm:prSet phldrT="[Testo]" custT="1"/>
      <dgm:spPr>
        <a:solidFill>
          <a:srgbClr val="008000"/>
        </a:solidFill>
      </dgm:spPr>
      <dgm:t>
        <a:bodyPr/>
        <a:lstStyle/>
        <a:p>
          <a:r>
            <a:rPr lang="en-GB" sz="2400" b="1" noProof="0" dirty="0"/>
            <a:t>Leadership</a:t>
          </a:r>
        </a:p>
      </dgm:t>
      <dgm:extLst>
        <a:ext uri="{E40237B7-FDA0-4F09-8148-C483321AD2D9}">
          <dgm14:cNvPr xmlns:dgm14="http://schemas.microsoft.com/office/drawing/2010/diagram" id="0" name="" descr="Pedagogy, Leadership, Collaboration and Achievement make up the four quarters of a circle&#10;"/>
        </a:ext>
      </dgm:extLst>
    </dgm:pt>
    <dgm:pt modelId="{199D2CDD-92F7-3040-954B-8E07B92FA079}" type="parTrans" cxnId="{1A48F101-953F-5149-8EE7-0D5699D77C6D}">
      <dgm:prSet/>
      <dgm:spPr/>
      <dgm:t>
        <a:bodyPr/>
        <a:lstStyle/>
        <a:p>
          <a:endParaRPr lang="it-IT"/>
        </a:p>
      </dgm:t>
    </dgm:pt>
    <dgm:pt modelId="{09082BE3-A9C3-134F-ADB5-DA3B2EF2C3C8}" type="sibTrans" cxnId="{1A48F101-953F-5149-8EE7-0D5699D77C6D}">
      <dgm:prSet/>
      <dgm:spPr/>
      <dgm:t>
        <a:bodyPr/>
        <a:lstStyle/>
        <a:p>
          <a:endParaRPr lang="it-IT"/>
        </a:p>
      </dgm:t>
    </dgm:pt>
    <dgm:pt modelId="{79989E01-62C1-284C-BAF1-3A732178AE9D}">
      <dgm:prSet phldrT="[Testo]"/>
      <dgm:spPr>
        <a:solidFill>
          <a:srgbClr val="ED3AFF"/>
        </a:solidFill>
      </dgm:spPr>
      <dgm:t>
        <a:bodyPr/>
        <a:lstStyle/>
        <a:p>
          <a:r>
            <a:rPr lang="en-GB" b="1" noProof="0" dirty="0"/>
            <a:t>Collaboration</a:t>
          </a:r>
        </a:p>
      </dgm:t>
      <dgm:extLst>
        <a:ext uri="{E40237B7-FDA0-4F09-8148-C483321AD2D9}">
          <dgm14:cNvPr xmlns:dgm14="http://schemas.microsoft.com/office/drawing/2010/diagram" id="0" name="" descr="Pedagogy, Leadership, Collaboration and Achievement make up the four quarters of a circle&#10;"/>
        </a:ext>
      </dgm:extLst>
    </dgm:pt>
    <dgm:pt modelId="{6D564B8C-BAA8-354B-8846-7E47D247ACC9}" type="parTrans" cxnId="{F7B7BEED-18A9-0146-B001-44CC1BE51D08}">
      <dgm:prSet/>
      <dgm:spPr/>
      <dgm:t>
        <a:bodyPr/>
        <a:lstStyle/>
        <a:p>
          <a:endParaRPr lang="it-IT"/>
        </a:p>
      </dgm:t>
    </dgm:pt>
    <dgm:pt modelId="{07352275-3E44-1B44-B6FA-9DFCAA066469}" type="sibTrans" cxnId="{F7B7BEED-18A9-0146-B001-44CC1BE51D08}">
      <dgm:prSet/>
      <dgm:spPr/>
      <dgm:t>
        <a:bodyPr/>
        <a:lstStyle/>
        <a:p>
          <a:endParaRPr lang="it-IT"/>
        </a:p>
      </dgm:t>
    </dgm:pt>
    <dgm:pt modelId="{D87B1BE3-CD39-E440-90F6-0568CFA949C4}">
      <dgm:prSet/>
      <dgm:spPr>
        <a:solidFill>
          <a:srgbClr val="0000FF"/>
        </a:solidFill>
      </dgm:spPr>
      <dgm:t>
        <a:bodyPr/>
        <a:lstStyle/>
        <a:p>
          <a:r>
            <a:rPr lang="en-GB" b="1" noProof="0" dirty="0"/>
            <a:t>Achievement</a:t>
          </a:r>
        </a:p>
      </dgm:t>
      <dgm:extLst>
        <a:ext uri="{E40237B7-FDA0-4F09-8148-C483321AD2D9}">
          <dgm14:cNvPr xmlns:dgm14="http://schemas.microsoft.com/office/drawing/2010/diagram" id="0" name="" descr="Pedagogy, Leadership, Collaboration and Achievement make up the four quarters of a circle&#10;"/>
        </a:ext>
      </dgm:extLst>
    </dgm:pt>
    <dgm:pt modelId="{708B0919-D3FC-F249-BE88-594BD3258540}" type="parTrans" cxnId="{E00A5B40-1BA5-AB45-9391-C39BE455C693}">
      <dgm:prSet/>
      <dgm:spPr/>
      <dgm:t>
        <a:bodyPr/>
        <a:lstStyle/>
        <a:p>
          <a:endParaRPr lang="it-IT"/>
        </a:p>
      </dgm:t>
    </dgm:pt>
    <dgm:pt modelId="{4281B39F-8D7A-8D4C-AADA-6E89F569D091}" type="sibTrans" cxnId="{E00A5B40-1BA5-AB45-9391-C39BE455C693}">
      <dgm:prSet/>
      <dgm:spPr/>
      <dgm:t>
        <a:bodyPr/>
        <a:lstStyle/>
        <a:p>
          <a:endParaRPr lang="it-IT"/>
        </a:p>
      </dgm:t>
    </dgm:pt>
    <dgm:pt modelId="{6E6E2758-6EB7-D04D-BECD-ED4E45BADB1B}" type="pres">
      <dgm:prSet presAssocID="{13C40582-84EB-9947-928C-021E1D021ADC}" presName="compositeShape" presStyleCnt="0">
        <dgm:presLayoutVars>
          <dgm:chMax val="7"/>
          <dgm:dir/>
          <dgm:resizeHandles val="exact"/>
        </dgm:presLayoutVars>
      </dgm:prSet>
      <dgm:spPr/>
    </dgm:pt>
    <dgm:pt modelId="{3523EB3E-6954-044C-ABB7-8DEBED14BA80}" type="pres">
      <dgm:prSet presAssocID="{13C40582-84EB-9947-928C-021E1D021ADC}" presName="wedge1" presStyleLbl="node1" presStyleIdx="0" presStyleCnt="4"/>
      <dgm:spPr/>
    </dgm:pt>
    <dgm:pt modelId="{8DAF1E74-2923-564E-AD02-5146A797D3B2}" type="pres">
      <dgm:prSet presAssocID="{13C40582-84EB-9947-928C-021E1D021ADC}" presName="dummy1a" presStyleCnt="0"/>
      <dgm:spPr/>
    </dgm:pt>
    <dgm:pt modelId="{5B0AC6E1-4992-0647-9910-F141CF639DE7}" type="pres">
      <dgm:prSet presAssocID="{13C40582-84EB-9947-928C-021E1D021ADC}" presName="dummy1b" presStyleCnt="0"/>
      <dgm:spPr/>
    </dgm:pt>
    <dgm:pt modelId="{9192D650-9BE6-7849-B95A-4042898CDFE1}" type="pres">
      <dgm:prSet presAssocID="{13C40582-84EB-9947-928C-021E1D021ADC}" presName="wedge1Tx" presStyleLbl="node1" presStyleIdx="0" presStyleCnt="4">
        <dgm:presLayoutVars>
          <dgm:chMax val="0"/>
          <dgm:chPref val="0"/>
          <dgm:bulletEnabled val="1"/>
        </dgm:presLayoutVars>
      </dgm:prSet>
      <dgm:spPr/>
    </dgm:pt>
    <dgm:pt modelId="{B0334A53-0D4D-BF41-899B-D0FEEC466D10}" type="pres">
      <dgm:prSet presAssocID="{13C40582-84EB-9947-928C-021E1D021ADC}" presName="wedge2" presStyleLbl="node1" presStyleIdx="1" presStyleCnt="4"/>
      <dgm:spPr/>
    </dgm:pt>
    <dgm:pt modelId="{65248A94-D1E5-8F4F-B675-C822CF39CE7E}" type="pres">
      <dgm:prSet presAssocID="{13C40582-84EB-9947-928C-021E1D021ADC}" presName="dummy2a" presStyleCnt="0"/>
      <dgm:spPr/>
    </dgm:pt>
    <dgm:pt modelId="{C74125D7-AA16-144D-B77F-91384C3ECCAA}" type="pres">
      <dgm:prSet presAssocID="{13C40582-84EB-9947-928C-021E1D021ADC}" presName="dummy2b" presStyleCnt="0"/>
      <dgm:spPr/>
    </dgm:pt>
    <dgm:pt modelId="{B0039302-4683-E84B-9D9A-A9867AE91797}" type="pres">
      <dgm:prSet presAssocID="{13C40582-84EB-9947-928C-021E1D021ADC}" presName="wedge2Tx" presStyleLbl="node1" presStyleIdx="1" presStyleCnt="4">
        <dgm:presLayoutVars>
          <dgm:chMax val="0"/>
          <dgm:chPref val="0"/>
          <dgm:bulletEnabled val="1"/>
        </dgm:presLayoutVars>
      </dgm:prSet>
      <dgm:spPr/>
    </dgm:pt>
    <dgm:pt modelId="{61769386-3CBC-634D-8369-BB65F3FF18E5}" type="pres">
      <dgm:prSet presAssocID="{13C40582-84EB-9947-928C-021E1D021ADC}" presName="wedge3" presStyleLbl="node1" presStyleIdx="2" presStyleCnt="4"/>
      <dgm:spPr/>
    </dgm:pt>
    <dgm:pt modelId="{482B2D80-0E45-364E-BE55-181F9284742D}" type="pres">
      <dgm:prSet presAssocID="{13C40582-84EB-9947-928C-021E1D021ADC}" presName="dummy3a" presStyleCnt="0"/>
      <dgm:spPr/>
    </dgm:pt>
    <dgm:pt modelId="{09A2B3C1-B04C-384E-9F04-E2C5AC2A920E}" type="pres">
      <dgm:prSet presAssocID="{13C40582-84EB-9947-928C-021E1D021ADC}" presName="dummy3b" presStyleCnt="0"/>
      <dgm:spPr/>
    </dgm:pt>
    <dgm:pt modelId="{732F885F-4B86-074D-A054-17D0FFF04F10}" type="pres">
      <dgm:prSet presAssocID="{13C40582-84EB-9947-928C-021E1D021ADC}" presName="wedge3Tx" presStyleLbl="node1" presStyleIdx="2" presStyleCnt="4">
        <dgm:presLayoutVars>
          <dgm:chMax val="0"/>
          <dgm:chPref val="0"/>
          <dgm:bulletEnabled val="1"/>
        </dgm:presLayoutVars>
      </dgm:prSet>
      <dgm:spPr/>
    </dgm:pt>
    <dgm:pt modelId="{04F4E570-247B-FE48-8BA6-B89EB375182B}" type="pres">
      <dgm:prSet presAssocID="{13C40582-84EB-9947-928C-021E1D021ADC}" presName="wedge4" presStyleLbl="node1" presStyleIdx="3" presStyleCnt="4"/>
      <dgm:spPr/>
    </dgm:pt>
    <dgm:pt modelId="{391E9E23-A9BA-F340-8BA5-2880286A4A66}" type="pres">
      <dgm:prSet presAssocID="{13C40582-84EB-9947-928C-021E1D021ADC}" presName="dummy4a" presStyleCnt="0"/>
      <dgm:spPr/>
    </dgm:pt>
    <dgm:pt modelId="{13F7D158-2300-0447-A9C3-7B26E40E7E3D}" type="pres">
      <dgm:prSet presAssocID="{13C40582-84EB-9947-928C-021E1D021ADC}" presName="dummy4b" presStyleCnt="0"/>
      <dgm:spPr/>
    </dgm:pt>
    <dgm:pt modelId="{B64F844A-6387-4342-9255-64BC691A87C8}" type="pres">
      <dgm:prSet presAssocID="{13C40582-84EB-9947-928C-021E1D021ADC}" presName="wedge4Tx" presStyleLbl="node1" presStyleIdx="3" presStyleCnt="4">
        <dgm:presLayoutVars>
          <dgm:chMax val="0"/>
          <dgm:chPref val="0"/>
          <dgm:bulletEnabled val="1"/>
        </dgm:presLayoutVars>
      </dgm:prSet>
      <dgm:spPr/>
    </dgm:pt>
    <dgm:pt modelId="{5738AC9B-E393-7B43-B7AF-7F3ACBE848E7}" type="pres">
      <dgm:prSet presAssocID="{BAE2F22E-0CCA-0045-98FD-0101FFDB0361}" presName="arrowWedge1" presStyleLbl="fgSibTrans2D1" presStyleIdx="0" presStyleCnt="4"/>
      <dgm:spPr/>
    </dgm:pt>
    <dgm:pt modelId="{DF7DCF7B-35AA-B447-846F-6FFAA91D79E1}" type="pres">
      <dgm:prSet presAssocID="{09082BE3-A9C3-134F-ADB5-DA3B2EF2C3C8}" presName="arrowWedge2" presStyleLbl="fgSibTrans2D1" presStyleIdx="1" presStyleCnt="4"/>
      <dgm:spPr/>
    </dgm:pt>
    <dgm:pt modelId="{9CF018FC-BE6E-8344-97B5-231D9868FD83}" type="pres">
      <dgm:prSet presAssocID="{07352275-3E44-1B44-B6FA-9DFCAA066469}" presName="arrowWedge3" presStyleLbl="fgSibTrans2D1" presStyleIdx="2" presStyleCnt="4"/>
      <dgm:spPr/>
    </dgm:pt>
    <dgm:pt modelId="{F0D0EDB4-79CA-1946-A0EE-0E85AF102C83}" type="pres">
      <dgm:prSet presAssocID="{4281B39F-8D7A-8D4C-AADA-6E89F569D091}" presName="arrowWedge4" presStyleLbl="fgSibTrans2D1" presStyleIdx="3" presStyleCnt="4"/>
      <dgm:spPr/>
    </dgm:pt>
  </dgm:ptLst>
  <dgm:cxnLst>
    <dgm:cxn modelId="{F9F5001E-99E3-864A-BDC3-2D869E2C3B1B}" type="presOf" srcId="{1BA6AE13-D2E8-2B47-B4DA-36A875EBE6C5}" destId="{9192D650-9BE6-7849-B95A-4042898CDFE1}" srcOrd="1" destOrd="0" presId="urn:microsoft.com/office/officeart/2005/8/layout/cycle8"/>
    <dgm:cxn modelId="{BD30D871-7030-E04A-B947-2263E61D64B3}" type="presOf" srcId="{79989E01-62C1-284C-BAF1-3A732178AE9D}" destId="{732F885F-4B86-074D-A054-17D0FFF04F10}" srcOrd="1" destOrd="0" presId="urn:microsoft.com/office/officeart/2005/8/layout/cycle8"/>
    <dgm:cxn modelId="{9396CCC2-710B-B544-8E3D-BF9F52191CD5}" type="presOf" srcId="{1BA6AE13-D2E8-2B47-B4DA-36A875EBE6C5}" destId="{3523EB3E-6954-044C-ABB7-8DEBED14BA80}" srcOrd="0" destOrd="0" presId="urn:microsoft.com/office/officeart/2005/8/layout/cycle8"/>
    <dgm:cxn modelId="{F7B7BEED-18A9-0146-B001-44CC1BE51D08}" srcId="{13C40582-84EB-9947-928C-021E1D021ADC}" destId="{79989E01-62C1-284C-BAF1-3A732178AE9D}" srcOrd="2" destOrd="0" parTransId="{6D564B8C-BAA8-354B-8846-7E47D247ACC9}" sibTransId="{07352275-3E44-1B44-B6FA-9DFCAA066469}"/>
    <dgm:cxn modelId="{62282379-CDDF-DF4E-88F2-751034A87834}" type="presOf" srcId="{0B98A8B6-ABE2-6047-A8C8-9F5625A5E8E2}" destId="{B0334A53-0D4D-BF41-899B-D0FEEC466D10}" srcOrd="0" destOrd="0" presId="urn:microsoft.com/office/officeart/2005/8/layout/cycle8"/>
    <dgm:cxn modelId="{1A48F101-953F-5149-8EE7-0D5699D77C6D}" srcId="{13C40582-84EB-9947-928C-021E1D021ADC}" destId="{0B98A8B6-ABE2-6047-A8C8-9F5625A5E8E2}" srcOrd="1" destOrd="0" parTransId="{199D2CDD-92F7-3040-954B-8E07B92FA079}" sibTransId="{09082BE3-A9C3-134F-ADB5-DA3B2EF2C3C8}"/>
    <dgm:cxn modelId="{87AB4214-FBC3-D745-A591-16E98452A52F}" type="presOf" srcId="{79989E01-62C1-284C-BAF1-3A732178AE9D}" destId="{61769386-3CBC-634D-8369-BB65F3FF18E5}" srcOrd="0" destOrd="0" presId="urn:microsoft.com/office/officeart/2005/8/layout/cycle8"/>
    <dgm:cxn modelId="{5026D8C4-BF03-2F4F-BD04-00A1C48F4928}" type="presOf" srcId="{13C40582-84EB-9947-928C-021E1D021ADC}" destId="{6E6E2758-6EB7-D04D-BECD-ED4E45BADB1B}" srcOrd="0" destOrd="0" presId="urn:microsoft.com/office/officeart/2005/8/layout/cycle8"/>
    <dgm:cxn modelId="{17F7E583-55AF-F645-8146-473C9722BA53}" type="presOf" srcId="{D87B1BE3-CD39-E440-90F6-0568CFA949C4}" destId="{04F4E570-247B-FE48-8BA6-B89EB375182B}" srcOrd="0" destOrd="0" presId="urn:microsoft.com/office/officeart/2005/8/layout/cycle8"/>
    <dgm:cxn modelId="{0306656B-A1CC-0E40-9EB4-329621BF7A03}" type="presOf" srcId="{0B98A8B6-ABE2-6047-A8C8-9F5625A5E8E2}" destId="{B0039302-4683-E84B-9D9A-A9867AE91797}" srcOrd="1" destOrd="0" presId="urn:microsoft.com/office/officeart/2005/8/layout/cycle8"/>
    <dgm:cxn modelId="{6D22F487-68CB-3C48-8F71-A78787F0D37D}" srcId="{13C40582-84EB-9947-928C-021E1D021ADC}" destId="{1BA6AE13-D2E8-2B47-B4DA-36A875EBE6C5}" srcOrd="0" destOrd="0" parTransId="{BE8DD757-DA7A-4E4E-8CA5-FA6B4AE01D43}" sibTransId="{BAE2F22E-0CCA-0045-98FD-0101FFDB0361}"/>
    <dgm:cxn modelId="{7BAB9A55-6CE4-1C40-BEAD-4C9846582B13}" type="presOf" srcId="{D87B1BE3-CD39-E440-90F6-0568CFA949C4}" destId="{B64F844A-6387-4342-9255-64BC691A87C8}" srcOrd="1" destOrd="0" presId="urn:microsoft.com/office/officeart/2005/8/layout/cycle8"/>
    <dgm:cxn modelId="{E00A5B40-1BA5-AB45-9391-C39BE455C693}" srcId="{13C40582-84EB-9947-928C-021E1D021ADC}" destId="{D87B1BE3-CD39-E440-90F6-0568CFA949C4}" srcOrd="3" destOrd="0" parTransId="{708B0919-D3FC-F249-BE88-594BD3258540}" sibTransId="{4281B39F-8D7A-8D4C-AADA-6E89F569D091}"/>
    <dgm:cxn modelId="{6C17CEDD-145E-584A-94D4-702B65B75AC0}" type="presParOf" srcId="{6E6E2758-6EB7-D04D-BECD-ED4E45BADB1B}" destId="{3523EB3E-6954-044C-ABB7-8DEBED14BA80}" srcOrd="0" destOrd="0" presId="urn:microsoft.com/office/officeart/2005/8/layout/cycle8"/>
    <dgm:cxn modelId="{8EBFB408-8515-7D4E-B9B7-5E82C2AFADF1}" type="presParOf" srcId="{6E6E2758-6EB7-D04D-BECD-ED4E45BADB1B}" destId="{8DAF1E74-2923-564E-AD02-5146A797D3B2}" srcOrd="1" destOrd="0" presId="urn:microsoft.com/office/officeart/2005/8/layout/cycle8"/>
    <dgm:cxn modelId="{B5D67420-DC34-D74A-9D93-A39686F82880}" type="presParOf" srcId="{6E6E2758-6EB7-D04D-BECD-ED4E45BADB1B}" destId="{5B0AC6E1-4992-0647-9910-F141CF639DE7}" srcOrd="2" destOrd="0" presId="urn:microsoft.com/office/officeart/2005/8/layout/cycle8"/>
    <dgm:cxn modelId="{07EF7FBC-BCD0-FD47-87C3-BD11BD87483F}" type="presParOf" srcId="{6E6E2758-6EB7-D04D-BECD-ED4E45BADB1B}" destId="{9192D650-9BE6-7849-B95A-4042898CDFE1}" srcOrd="3" destOrd="0" presId="urn:microsoft.com/office/officeart/2005/8/layout/cycle8"/>
    <dgm:cxn modelId="{F80B78B1-5291-544A-AF28-88E8C940CB7D}" type="presParOf" srcId="{6E6E2758-6EB7-D04D-BECD-ED4E45BADB1B}" destId="{B0334A53-0D4D-BF41-899B-D0FEEC466D10}" srcOrd="4" destOrd="0" presId="urn:microsoft.com/office/officeart/2005/8/layout/cycle8"/>
    <dgm:cxn modelId="{C354BE90-4BBC-A840-B947-D14859009D61}" type="presParOf" srcId="{6E6E2758-6EB7-D04D-BECD-ED4E45BADB1B}" destId="{65248A94-D1E5-8F4F-B675-C822CF39CE7E}" srcOrd="5" destOrd="0" presId="urn:microsoft.com/office/officeart/2005/8/layout/cycle8"/>
    <dgm:cxn modelId="{403BCC11-8577-994D-9FC7-1CFC51806E36}" type="presParOf" srcId="{6E6E2758-6EB7-D04D-BECD-ED4E45BADB1B}" destId="{C74125D7-AA16-144D-B77F-91384C3ECCAA}" srcOrd="6" destOrd="0" presId="urn:microsoft.com/office/officeart/2005/8/layout/cycle8"/>
    <dgm:cxn modelId="{FD8D2C9A-1595-4D47-B634-92C0986EAF14}" type="presParOf" srcId="{6E6E2758-6EB7-D04D-BECD-ED4E45BADB1B}" destId="{B0039302-4683-E84B-9D9A-A9867AE91797}" srcOrd="7" destOrd="0" presId="urn:microsoft.com/office/officeart/2005/8/layout/cycle8"/>
    <dgm:cxn modelId="{6634BE6E-8CA6-C445-B3B3-97912B87FC4E}" type="presParOf" srcId="{6E6E2758-6EB7-D04D-BECD-ED4E45BADB1B}" destId="{61769386-3CBC-634D-8369-BB65F3FF18E5}" srcOrd="8" destOrd="0" presId="urn:microsoft.com/office/officeart/2005/8/layout/cycle8"/>
    <dgm:cxn modelId="{A8B38B3A-5F41-B149-964D-8C2D647AC980}" type="presParOf" srcId="{6E6E2758-6EB7-D04D-BECD-ED4E45BADB1B}" destId="{482B2D80-0E45-364E-BE55-181F9284742D}" srcOrd="9" destOrd="0" presId="urn:microsoft.com/office/officeart/2005/8/layout/cycle8"/>
    <dgm:cxn modelId="{130A1EAD-BE7F-7047-A32B-A2B4A8A4DE00}" type="presParOf" srcId="{6E6E2758-6EB7-D04D-BECD-ED4E45BADB1B}" destId="{09A2B3C1-B04C-384E-9F04-E2C5AC2A920E}" srcOrd="10" destOrd="0" presId="urn:microsoft.com/office/officeart/2005/8/layout/cycle8"/>
    <dgm:cxn modelId="{DBBA129E-6FCF-614B-9CEA-EEA7139EA769}" type="presParOf" srcId="{6E6E2758-6EB7-D04D-BECD-ED4E45BADB1B}" destId="{732F885F-4B86-074D-A054-17D0FFF04F10}" srcOrd="11" destOrd="0" presId="urn:microsoft.com/office/officeart/2005/8/layout/cycle8"/>
    <dgm:cxn modelId="{C1031ACF-A0AF-AF47-88CD-F831EFE6F76C}" type="presParOf" srcId="{6E6E2758-6EB7-D04D-BECD-ED4E45BADB1B}" destId="{04F4E570-247B-FE48-8BA6-B89EB375182B}" srcOrd="12" destOrd="0" presId="urn:microsoft.com/office/officeart/2005/8/layout/cycle8"/>
    <dgm:cxn modelId="{AEFA5A83-AC6C-584C-9406-F7DDF02CBE7D}" type="presParOf" srcId="{6E6E2758-6EB7-D04D-BECD-ED4E45BADB1B}" destId="{391E9E23-A9BA-F340-8BA5-2880286A4A66}" srcOrd="13" destOrd="0" presId="urn:microsoft.com/office/officeart/2005/8/layout/cycle8"/>
    <dgm:cxn modelId="{F3859094-5066-CD4C-8AB0-16FBBE1C7ACA}" type="presParOf" srcId="{6E6E2758-6EB7-D04D-BECD-ED4E45BADB1B}" destId="{13F7D158-2300-0447-A9C3-7B26E40E7E3D}" srcOrd="14" destOrd="0" presId="urn:microsoft.com/office/officeart/2005/8/layout/cycle8"/>
    <dgm:cxn modelId="{7A4F982E-8B4C-DF4D-A2FF-DD3475B23DFA}" type="presParOf" srcId="{6E6E2758-6EB7-D04D-BECD-ED4E45BADB1B}" destId="{B64F844A-6387-4342-9255-64BC691A87C8}" srcOrd="15" destOrd="0" presId="urn:microsoft.com/office/officeart/2005/8/layout/cycle8"/>
    <dgm:cxn modelId="{B5D6ABA1-F3EE-6F4C-BAE1-0DE9A5E1E89D}" type="presParOf" srcId="{6E6E2758-6EB7-D04D-BECD-ED4E45BADB1B}" destId="{5738AC9B-E393-7B43-B7AF-7F3ACBE848E7}" srcOrd="16" destOrd="0" presId="urn:microsoft.com/office/officeart/2005/8/layout/cycle8"/>
    <dgm:cxn modelId="{532E2A9D-7A5E-C54D-B06E-1097761693B0}" type="presParOf" srcId="{6E6E2758-6EB7-D04D-BECD-ED4E45BADB1B}" destId="{DF7DCF7B-35AA-B447-846F-6FFAA91D79E1}" srcOrd="17" destOrd="0" presId="urn:microsoft.com/office/officeart/2005/8/layout/cycle8"/>
    <dgm:cxn modelId="{104893A6-FDCC-0349-B1D4-31634BB36033}" type="presParOf" srcId="{6E6E2758-6EB7-D04D-BECD-ED4E45BADB1B}" destId="{9CF018FC-BE6E-8344-97B5-231D9868FD83}" srcOrd="18" destOrd="0" presId="urn:microsoft.com/office/officeart/2005/8/layout/cycle8"/>
    <dgm:cxn modelId="{9F587C9F-134A-F945-AC68-2494E3DFB273}" type="presParOf" srcId="{6E6E2758-6EB7-D04D-BECD-ED4E45BADB1B}" destId="{F0D0EDB4-79CA-1946-A0EE-0E85AF102C8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E7342-CDA1-4245-8787-016C21EDDFB3}" type="doc">
      <dgm:prSet loTypeId="urn:microsoft.com/office/officeart/2005/8/layout/gear1" loCatId="" qsTypeId="urn:microsoft.com/office/officeart/2005/8/quickstyle/simple2" qsCatId="simple" csTypeId="urn:microsoft.com/office/officeart/2005/8/colors/accent5_2" csCatId="accent5" phldr="1"/>
      <dgm:spPr/>
    </dgm:pt>
    <dgm:pt modelId="{17DA126F-1564-3D4A-9DD1-73F156E0E21C}">
      <dgm:prSet phldrT="[Testo]" custT="1"/>
      <dgm:spPr>
        <a:solidFill>
          <a:srgbClr val="0000FF"/>
        </a:solidFill>
      </dgm:spPr>
      <dgm:t>
        <a:bodyPr/>
        <a:lstStyle/>
        <a:p>
          <a:r>
            <a:rPr lang="en-GB" sz="1800" b="1" i="0" noProof="0" dirty="0">
              <a:latin typeface="+mj-lt"/>
            </a:rPr>
            <a:t>IMPLEMENTATION</a:t>
          </a:r>
        </a:p>
        <a:p>
          <a:r>
            <a:rPr lang="en-GB" sz="1600" i="0" noProof="0" dirty="0">
              <a:latin typeface="+mj-lt"/>
            </a:rPr>
            <a:t>How can we make it work?</a:t>
          </a:r>
        </a:p>
        <a:p>
          <a:r>
            <a:rPr lang="en-GB" sz="1600" i="0" noProof="0" dirty="0">
              <a:latin typeface="+mj-lt"/>
            </a:rPr>
            <a:t>Is it working?</a:t>
          </a:r>
        </a:p>
      </dgm:t>
    </dgm:pt>
    <dgm:pt modelId="{64A8A8F0-53E6-8A4F-B619-F6BB7CEEDA59}" type="parTrans" cxnId="{F9A25E6D-9926-3A47-A5BB-2FDBD8C89950}">
      <dgm:prSet/>
      <dgm:spPr/>
      <dgm:t>
        <a:bodyPr/>
        <a:lstStyle/>
        <a:p>
          <a:endParaRPr lang="it-IT">
            <a:latin typeface="+mj-lt"/>
          </a:endParaRPr>
        </a:p>
      </dgm:t>
    </dgm:pt>
    <dgm:pt modelId="{0AD93351-1A43-2241-ACBA-C46C541CDDAD}" type="sibTrans" cxnId="{F9A25E6D-9926-3A47-A5BB-2FDBD8C89950}">
      <dgm:prSet/>
      <dgm:spPr/>
      <dgm:t>
        <a:bodyPr/>
        <a:lstStyle/>
        <a:p>
          <a:endParaRPr lang="it-IT">
            <a:latin typeface="+mj-lt"/>
          </a:endParaRPr>
        </a:p>
      </dgm:t>
    </dgm:pt>
    <dgm:pt modelId="{5791733E-173A-F246-98D3-1788EC6F5CAD}">
      <dgm:prSet phldrT="[Testo]" custT="1"/>
      <dgm:spPr>
        <a:solidFill>
          <a:srgbClr val="0000FF"/>
        </a:solidFill>
      </dgm:spPr>
      <dgm:t>
        <a:bodyPr/>
        <a:lstStyle/>
        <a:p>
          <a:r>
            <a:rPr lang="en-GB" sz="1800" b="1" i="0" noProof="0" dirty="0">
              <a:latin typeface="+mj-lt"/>
            </a:rPr>
            <a:t>EFFECTIVENESS</a:t>
          </a:r>
        </a:p>
        <a:p>
          <a:r>
            <a:rPr lang="en-GB" sz="1600" b="1" i="0" noProof="0" dirty="0">
              <a:latin typeface="+mj-lt"/>
            </a:rPr>
            <a:t>When does it work</a:t>
          </a:r>
          <a:r>
            <a:rPr lang="en-GB" sz="1400" b="1" i="0" noProof="0" dirty="0">
              <a:latin typeface="+mj-lt"/>
            </a:rPr>
            <a:t>?</a:t>
          </a:r>
        </a:p>
      </dgm:t>
    </dgm:pt>
    <dgm:pt modelId="{10DE961F-3506-4945-95C4-701ED4BA7EC0}" type="parTrans" cxnId="{50EAA861-DEE5-E14B-B83B-E34C738F2FC5}">
      <dgm:prSet/>
      <dgm:spPr/>
      <dgm:t>
        <a:bodyPr/>
        <a:lstStyle/>
        <a:p>
          <a:endParaRPr lang="it-IT">
            <a:latin typeface="+mj-lt"/>
          </a:endParaRPr>
        </a:p>
      </dgm:t>
    </dgm:pt>
    <dgm:pt modelId="{CD070FDD-B2CC-684C-92E5-CA58E13CCCB5}" type="sibTrans" cxnId="{50EAA861-DEE5-E14B-B83B-E34C738F2FC5}">
      <dgm:prSet/>
      <dgm:spPr/>
      <dgm:t>
        <a:bodyPr/>
        <a:lstStyle/>
        <a:p>
          <a:endParaRPr lang="it-IT">
            <a:latin typeface="+mj-lt"/>
          </a:endParaRPr>
        </a:p>
      </dgm:t>
    </dgm:pt>
    <dgm:pt modelId="{6984B9FF-39A7-4347-AB2C-240316E2D763}">
      <dgm:prSet phldrT="[Testo]" custT="1"/>
      <dgm:spPr>
        <a:solidFill>
          <a:srgbClr val="0000FF"/>
        </a:solidFill>
      </dgm:spPr>
      <dgm:t>
        <a:bodyPr/>
        <a:lstStyle/>
        <a:p>
          <a:r>
            <a:rPr lang="en-GB" sz="1800" b="1" i="0" noProof="0" dirty="0">
              <a:latin typeface="+mj-lt"/>
            </a:rPr>
            <a:t>EFFICACY</a:t>
          </a:r>
        </a:p>
        <a:p>
          <a:r>
            <a:rPr lang="en-GB" sz="1600" b="1" i="0" noProof="0" dirty="0">
              <a:latin typeface="+mj-lt"/>
            </a:rPr>
            <a:t>What does it work?</a:t>
          </a:r>
        </a:p>
      </dgm:t>
    </dgm:pt>
    <dgm:pt modelId="{7B299614-285A-2B43-9C6B-BFA1B5E5F8C5}" type="parTrans" cxnId="{6D9A1938-4F20-FF46-B9D3-4F33E3A19699}">
      <dgm:prSet/>
      <dgm:spPr/>
      <dgm:t>
        <a:bodyPr/>
        <a:lstStyle/>
        <a:p>
          <a:endParaRPr lang="it-IT">
            <a:latin typeface="+mj-lt"/>
          </a:endParaRPr>
        </a:p>
      </dgm:t>
    </dgm:pt>
    <dgm:pt modelId="{255674FC-BEF5-D54D-B289-95518E1C03F5}" type="sibTrans" cxnId="{6D9A1938-4F20-FF46-B9D3-4F33E3A19699}">
      <dgm:prSet/>
      <dgm:spPr/>
      <dgm:t>
        <a:bodyPr/>
        <a:lstStyle/>
        <a:p>
          <a:endParaRPr lang="it-IT">
            <a:latin typeface="+mj-lt"/>
          </a:endParaRPr>
        </a:p>
      </dgm:t>
    </dgm:pt>
    <dgm:pt modelId="{AA7CB5EA-284C-734D-A3A9-F52532FB5B2F}" type="pres">
      <dgm:prSet presAssocID="{0F5E7342-CDA1-4245-8787-016C21EDDFB3}" presName="composite" presStyleCnt="0">
        <dgm:presLayoutVars>
          <dgm:chMax val="3"/>
          <dgm:animLvl val="lvl"/>
          <dgm:resizeHandles val="exact"/>
        </dgm:presLayoutVars>
      </dgm:prSet>
      <dgm:spPr/>
    </dgm:pt>
    <dgm:pt modelId="{05045DB7-7495-224A-B4DF-DC388CD441DA}" type="pres">
      <dgm:prSet presAssocID="{17DA126F-1564-3D4A-9DD1-73F156E0E21C}" presName="gear1" presStyleLbl="node1" presStyleIdx="0" presStyleCnt="3" custScaleX="113563" custLinFactNeighborX="8207" custLinFactNeighborY="1876">
        <dgm:presLayoutVars>
          <dgm:chMax val="1"/>
          <dgm:bulletEnabled val="1"/>
        </dgm:presLayoutVars>
      </dgm:prSet>
      <dgm:spPr/>
    </dgm:pt>
    <dgm:pt modelId="{3CD8F389-A997-E14D-81DE-A4E83A1ED342}" type="pres">
      <dgm:prSet presAssocID="{17DA126F-1564-3D4A-9DD1-73F156E0E21C}" presName="gear1srcNode" presStyleLbl="node1" presStyleIdx="0" presStyleCnt="3"/>
      <dgm:spPr/>
    </dgm:pt>
    <dgm:pt modelId="{A8B454E4-2686-0D45-B30C-33B7AD5C7417}" type="pres">
      <dgm:prSet presAssocID="{17DA126F-1564-3D4A-9DD1-73F156E0E21C}" presName="gear1dstNode" presStyleLbl="node1" presStyleIdx="0" presStyleCnt="3"/>
      <dgm:spPr/>
    </dgm:pt>
    <dgm:pt modelId="{2EC5384C-E089-9E4A-B9EA-9239DF90359B}" type="pres">
      <dgm:prSet presAssocID="{5791733E-173A-F246-98D3-1788EC6F5CAD}" presName="gear2" presStyleLbl="node1" presStyleIdx="1" presStyleCnt="3" custAng="0" custScaleX="147591" custScaleY="113016">
        <dgm:presLayoutVars>
          <dgm:chMax val="1"/>
          <dgm:bulletEnabled val="1"/>
        </dgm:presLayoutVars>
      </dgm:prSet>
      <dgm:spPr/>
    </dgm:pt>
    <dgm:pt modelId="{4327A01F-D124-1145-B211-86065F3646EC}" type="pres">
      <dgm:prSet presAssocID="{5791733E-173A-F246-98D3-1788EC6F5CAD}" presName="gear2srcNode" presStyleLbl="node1" presStyleIdx="1" presStyleCnt="3"/>
      <dgm:spPr/>
    </dgm:pt>
    <dgm:pt modelId="{E264513F-B113-6847-A28E-4E1CD872D466}" type="pres">
      <dgm:prSet presAssocID="{5791733E-173A-F246-98D3-1788EC6F5CAD}" presName="gear2dstNode" presStyleLbl="node1" presStyleIdx="1" presStyleCnt="3"/>
      <dgm:spPr/>
    </dgm:pt>
    <dgm:pt modelId="{713FBEA9-50CA-7144-9C96-8B12DFD590E6}" type="pres">
      <dgm:prSet presAssocID="{6984B9FF-39A7-4347-AB2C-240316E2D763}" presName="gear3" presStyleLbl="node1" presStyleIdx="2" presStyleCnt="3" custLinFactNeighborX="6515" custLinFactNeighborY="0"/>
      <dgm:spPr/>
    </dgm:pt>
    <dgm:pt modelId="{AF761829-8E55-C248-86E7-FBCD39B82FE3}" type="pres">
      <dgm:prSet presAssocID="{6984B9FF-39A7-4347-AB2C-240316E2D763}" presName="gear3tx" presStyleLbl="node1" presStyleIdx="2" presStyleCnt="3">
        <dgm:presLayoutVars>
          <dgm:chMax val="1"/>
          <dgm:bulletEnabled val="1"/>
        </dgm:presLayoutVars>
      </dgm:prSet>
      <dgm:spPr/>
    </dgm:pt>
    <dgm:pt modelId="{A3D5B988-9DDC-144C-B100-5C4CA6427880}" type="pres">
      <dgm:prSet presAssocID="{6984B9FF-39A7-4347-AB2C-240316E2D763}" presName="gear3srcNode" presStyleLbl="node1" presStyleIdx="2" presStyleCnt="3"/>
      <dgm:spPr/>
    </dgm:pt>
    <dgm:pt modelId="{2C10520F-C0EB-834B-AAC9-3E940042D6D1}" type="pres">
      <dgm:prSet presAssocID="{6984B9FF-39A7-4347-AB2C-240316E2D763}" presName="gear3dstNode" presStyleLbl="node1" presStyleIdx="2" presStyleCnt="3"/>
      <dgm:spPr/>
    </dgm:pt>
    <dgm:pt modelId="{FD21D794-2EA5-B840-8934-63E7A630C6F3}" type="pres">
      <dgm:prSet presAssocID="{0AD93351-1A43-2241-ACBA-C46C541CDDAD}" presName="connector1" presStyleLbl="sibTrans2D1" presStyleIdx="0" presStyleCnt="3" custLinFactNeighborX="5931" custLinFactNeighborY="-206"/>
      <dgm:spPr/>
    </dgm:pt>
    <dgm:pt modelId="{212AA593-CE41-3A43-B326-DFC35344897C}" type="pres">
      <dgm:prSet presAssocID="{CD070FDD-B2CC-684C-92E5-CA58E13CCCB5}" presName="connector2" presStyleLbl="sibTrans2D1" presStyleIdx="1" presStyleCnt="3" custLinFactNeighborX="-17172" custLinFactNeighborY="1354"/>
      <dgm:spPr/>
    </dgm:pt>
    <dgm:pt modelId="{8881F63F-6155-9447-B33D-DEF91CCD21EC}" type="pres">
      <dgm:prSet presAssocID="{255674FC-BEF5-D54D-B289-95518E1C03F5}" presName="connector3" presStyleLbl="sibTrans2D1" presStyleIdx="2" presStyleCnt="3" custAng="1073021"/>
      <dgm:spPr/>
    </dgm:pt>
  </dgm:ptLst>
  <dgm:cxnLst>
    <dgm:cxn modelId="{3C5FF678-7B23-F441-B95E-45C8691DE1E6}" type="presOf" srcId="{5791733E-173A-F246-98D3-1788EC6F5CAD}" destId="{2EC5384C-E089-9E4A-B9EA-9239DF90359B}" srcOrd="0" destOrd="0" presId="urn:microsoft.com/office/officeart/2005/8/layout/gear1"/>
    <dgm:cxn modelId="{BA028CDA-F8FD-9843-8304-3FD7A55E3A7D}" type="presOf" srcId="{5791733E-173A-F246-98D3-1788EC6F5CAD}" destId="{4327A01F-D124-1145-B211-86065F3646EC}" srcOrd="1" destOrd="0" presId="urn:microsoft.com/office/officeart/2005/8/layout/gear1"/>
    <dgm:cxn modelId="{6D9A1938-4F20-FF46-B9D3-4F33E3A19699}" srcId="{0F5E7342-CDA1-4245-8787-016C21EDDFB3}" destId="{6984B9FF-39A7-4347-AB2C-240316E2D763}" srcOrd="2" destOrd="0" parTransId="{7B299614-285A-2B43-9C6B-BFA1B5E5F8C5}" sibTransId="{255674FC-BEF5-D54D-B289-95518E1C03F5}"/>
    <dgm:cxn modelId="{5CFF7FEE-3F09-BC48-A029-98D1821278CE}" type="presOf" srcId="{17DA126F-1564-3D4A-9DD1-73F156E0E21C}" destId="{05045DB7-7495-224A-B4DF-DC388CD441DA}" srcOrd="0" destOrd="0" presId="urn:microsoft.com/office/officeart/2005/8/layout/gear1"/>
    <dgm:cxn modelId="{4888962A-8F0D-9547-85E9-4FAF6A0D6ED6}" type="presOf" srcId="{17DA126F-1564-3D4A-9DD1-73F156E0E21C}" destId="{3CD8F389-A997-E14D-81DE-A4E83A1ED342}" srcOrd="1" destOrd="0" presId="urn:microsoft.com/office/officeart/2005/8/layout/gear1"/>
    <dgm:cxn modelId="{7EAA2F2F-2D53-3A40-83A8-B31C4210B0F6}" type="presOf" srcId="{0AD93351-1A43-2241-ACBA-C46C541CDDAD}" destId="{FD21D794-2EA5-B840-8934-63E7A630C6F3}" srcOrd="0" destOrd="0" presId="urn:microsoft.com/office/officeart/2005/8/layout/gear1"/>
    <dgm:cxn modelId="{50EAA861-DEE5-E14B-B83B-E34C738F2FC5}" srcId="{0F5E7342-CDA1-4245-8787-016C21EDDFB3}" destId="{5791733E-173A-F246-98D3-1788EC6F5CAD}" srcOrd="1" destOrd="0" parTransId="{10DE961F-3506-4945-95C4-701ED4BA7EC0}" sibTransId="{CD070FDD-B2CC-684C-92E5-CA58E13CCCB5}"/>
    <dgm:cxn modelId="{D1BF2F1E-E98D-984B-8ABB-F2D66E89BA35}" type="presOf" srcId="{17DA126F-1564-3D4A-9DD1-73F156E0E21C}" destId="{A8B454E4-2686-0D45-B30C-33B7AD5C7417}" srcOrd="2" destOrd="0" presId="urn:microsoft.com/office/officeart/2005/8/layout/gear1"/>
    <dgm:cxn modelId="{752D063D-9E88-094E-868A-FC8A10865E14}" type="presOf" srcId="{CD070FDD-B2CC-684C-92E5-CA58E13CCCB5}" destId="{212AA593-CE41-3A43-B326-DFC35344897C}" srcOrd="0" destOrd="0" presId="urn:microsoft.com/office/officeart/2005/8/layout/gear1"/>
    <dgm:cxn modelId="{BB8F0814-841D-FC49-9BC5-EC592E09DBAC}" type="presOf" srcId="{6984B9FF-39A7-4347-AB2C-240316E2D763}" destId="{713FBEA9-50CA-7144-9C96-8B12DFD590E6}" srcOrd="0" destOrd="0" presId="urn:microsoft.com/office/officeart/2005/8/layout/gear1"/>
    <dgm:cxn modelId="{81804C8B-0703-B84C-A022-39B83D3213E0}" type="presOf" srcId="{5791733E-173A-F246-98D3-1788EC6F5CAD}" destId="{E264513F-B113-6847-A28E-4E1CD872D466}" srcOrd="2" destOrd="0" presId="urn:microsoft.com/office/officeart/2005/8/layout/gear1"/>
    <dgm:cxn modelId="{5B3304AE-1B23-7A47-8697-D9DBF408A345}" type="presOf" srcId="{6984B9FF-39A7-4347-AB2C-240316E2D763}" destId="{2C10520F-C0EB-834B-AAC9-3E940042D6D1}" srcOrd="3" destOrd="0" presId="urn:microsoft.com/office/officeart/2005/8/layout/gear1"/>
    <dgm:cxn modelId="{0A51F944-12BA-A54C-9507-481C1CF975B6}" type="presOf" srcId="{0F5E7342-CDA1-4245-8787-016C21EDDFB3}" destId="{AA7CB5EA-284C-734D-A3A9-F52532FB5B2F}" srcOrd="0" destOrd="0" presId="urn:microsoft.com/office/officeart/2005/8/layout/gear1"/>
    <dgm:cxn modelId="{798E6D59-CBC3-8049-86BE-17DE0B78EF4D}" type="presOf" srcId="{255674FC-BEF5-D54D-B289-95518E1C03F5}" destId="{8881F63F-6155-9447-B33D-DEF91CCD21EC}" srcOrd="0" destOrd="0" presId="urn:microsoft.com/office/officeart/2005/8/layout/gear1"/>
    <dgm:cxn modelId="{18D6E989-289C-6141-B5E8-B592B8872463}" type="presOf" srcId="{6984B9FF-39A7-4347-AB2C-240316E2D763}" destId="{AF761829-8E55-C248-86E7-FBCD39B82FE3}" srcOrd="1" destOrd="0" presId="urn:microsoft.com/office/officeart/2005/8/layout/gear1"/>
    <dgm:cxn modelId="{F9A25E6D-9926-3A47-A5BB-2FDBD8C89950}" srcId="{0F5E7342-CDA1-4245-8787-016C21EDDFB3}" destId="{17DA126F-1564-3D4A-9DD1-73F156E0E21C}" srcOrd="0" destOrd="0" parTransId="{64A8A8F0-53E6-8A4F-B619-F6BB7CEEDA59}" sibTransId="{0AD93351-1A43-2241-ACBA-C46C541CDDAD}"/>
    <dgm:cxn modelId="{7A4A4B62-6D9F-744D-B7CD-74408F53A143}" type="presOf" srcId="{6984B9FF-39A7-4347-AB2C-240316E2D763}" destId="{A3D5B988-9DDC-144C-B100-5C4CA6427880}" srcOrd="2" destOrd="0" presId="urn:microsoft.com/office/officeart/2005/8/layout/gear1"/>
    <dgm:cxn modelId="{2EA14B54-58C6-CA4F-8E98-745F717A97DC}" type="presParOf" srcId="{AA7CB5EA-284C-734D-A3A9-F52532FB5B2F}" destId="{05045DB7-7495-224A-B4DF-DC388CD441DA}" srcOrd="0" destOrd="0" presId="urn:microsoft.com/office/officeart/2005/8/layout/gear1"/>
    <dgm:cxn modelId="{F14B77C6-6396-5440-A834-4AE7FBBBF556}" type="presParOf" srcId="{AA7CB5EA-284C-734D-A3A9-F52532FB5B2F}" destId="{3CD8F389-A997-E14D-81DE-A4E83A1ED342}" srcOrd="1" destOrd="0" presId="urn:microsoft.com/office/officeart/2005/8/layout/gear1"/>
    <dgm:cxn modelId="{9422DBF7-BB18-C645-893E-552606FA3AEC}" type="presParOf" srcId="{AA7CB5EA-284C-734D-A3A9-F52532FB5B2F}" destId="{A8B454E4-2686-0D45-B30C-33B7AD5C7417}" srcOrd="2" destOrd="0" presId="urn:microsoft.com/office/officeart/2005/8/layout/gear1"/>
    <dgm:cxn modelId="{3D94C309-3A02-274F-B140-981FD1C51BF5}" type="presParOf" srcId="{AA7CB5EA-284C-734D-A3A9-F52532FB5B2F}" destId="{2EC5384C-E089-9E4A-B9EA-9239DF90359B}" srcOrd="3" destOrd="0" presId="urn:microsoft.com/office/officeart/2005/8/layout/gear1"/>
    <dgm:cxn modelId="{925F8DF0-A0C7-7246-987D-5EF725A736D6}" type="presParOf" srcId="{AA7CB5EA-284C-734D-A3A9-F52532FB5B2F}" destId="{4327A01F-D124-1145-B211-86065F3646EC}" srcOrd="4" destOrd="0" presId="urn:microsoft.com/office/officeart/2005/8/layout/gear1"/>
    <dgm:cxn modelId="{BA5C6795-56CA-8949-8835-4EBF592F12E8}" type="presParOf" srcId="{AA7CB5EA-284C-734D-A3A9-F52532FB5B2F}" destId="{E264513F-B113-6847-A28E-4E1CD872D466}" srcOrd="5" destOrd="0" presId="urn:microsoft.com/office/officeart/2005/8/layout/gear1"/>
    <dgm:cxn modelId="{8666AA15-EDC9-F143-A3A4-47B1392B613E}" type="presParOf" srcId="{AA7CB5EA-284C-734D-A3A9-F52532FB5B2F}" destId="{713FBEA9-50CA-7144-9C96-8B12DFD590E6}" srcOrd="6" destOrd="0" presId="urn:microsoft.com/office/officeart/2005/8/layout/gear1"/>
    <dgm:cxn modelId="{63AC1B66-0692-F34B-BFE5-9858C01A5D86}" type="presParOf" srcId="{AA7CB5EA-284C-734D-A3A9-F52532FB5B2F}" destId="{AF761829-8E55-C248-86E7-FBCD39B82FE3}" srcOrd="7" destOrd="0" presId="urn:microsoft.com/office/officeart/2005/8/layout/gear1"/>
    <dgm:cxn modelId="{86B6B079-7CD4-054F-AD07-31332D65C63E}" type="presParOf" srcId="{AA7CB5EA-284C-734D-A3A9-F52532FB5B2F}" destId="{A3D5B988-9DDC-144C-B100-5C4CA6427880}" srcOrd="8" destOrd="0" presId="urn:microsoft.com/office/officeart/2005/8/layout/gear1"/>
    <dgm:cxn modelId="{3EBFB9D1-B1DC-4240-8077-E189303E7CED}" type="presParOf" srcId="{AA7CB5EA-284C-734D-A3A9-F52532FB5B2F}" destId="{2C10520F-C0EB-834B-AAC9-3E940042D6D1}" srcOrd="9" destOrd="0" presId="urn:microsoft.com/office/officeart/2005/8/layout/gear1"/>
    <dgm:cxn modelId="{AAFE9895-241C-9246-A685-D5B8EC621A7A}" type="presParOf" srcId="{AA7CB5EA-284C-734D-A3A9-F52532FB5B2F}" destId="{FD21D794-2EA5-B840-8934-63E7A630C6F3}" srcOrd="10" destOrd="0" presId="urn:microsoft.com/office/officeart/2005/8/layout/gear1"/>
    <dgm:cxn modelId="{676784C1-800A-3F46-88C4-BDBDE66A0723}" type="presParOf" srcId="{AA7CB5EA-284C-734D-A3A9-F52532FB5B2F}" destId="{212AA593-CE41-3A43-B326-DFC35344897C}" srcOrd="11" destOrd="0" presId="urn:microsoft.com/office/officeart/2005/8/layout/gear1"/>
    <dgm:cxn modelId="{915C5D06-F0FA-4A44-BD8A-ED4FA74890DB}" type="presParOf" srcId="{AA7CB5EA-284C-734D-A3A9-F52532FB5B2F}" destId="{8881F63F-6155-9447-B33D-DEF91CCD21EC}"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3EB3E-6954-044C-ABB7-8DEBED14BA80}">
      <dsp:nvSpPr>
        <dsp:cNvPr id="0" name=""/>
        <dsp:cNvSpPr/>
      </dsp:nvSpPr>
      <dsp:spPr>
        <a:xfrm>
          <a:off x="2401811" y="331418"/>
          <a:ext cx="4453899" cy="4453899"/>
        </a:xfrm>
        <a:prstGeom prst="pie">
          <a:avLst>
            <a:gd name="adj1" fmla="val 16200000"/>
            <a:gd name="adj2" fmla="val 0"/>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t>Pedagogy</a:t>
          </a:r>
        </a:p>
      </dsp:txBody>
      <dsp:txXfrm>
        <a:off x="4766089" y="1254542"/>
        <a:ext cx="1643700" cy="1219520"/>
      </dsp:txXfrm>
    </dsp:sp>
    <dsp:sp modelId="{B0334A53-0D4D-BF41-899B-D0FEEC466D10}">
      <dsp:nvSpPr>
        <dsp:cNvPr id="0" name=""/>
        <dsp:cNvSpPr/>
      </dsp:nvSpPr>
      <dsp:spPr>
        <a:xfrm>
          <a:off x="2401811" y="480942"/>
          <a:ext cx="4453899" cy="4453899"/>
        </a:xfrm>
        <a:prstGeom prst="pie">
          <a:avLst>
            <a:gd name="adj1" fmla="val 0"/>
            <a:gd name="adj2" fmla="val 5400000"/>
          </a:avLst>
        </a:prstGeom>
        <a:solidFill>
          <a:srgbClr val="008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t>Leadership</a:t>
          </a:r>
        </a:p>
      </dsp:txBody>
      <dsp:txXfrm>
        <a:off x="4766089" y="2792198"/>
        <a:ext cx="1643700" cy="1219520"/>
      </dsp:txXfrm>
    </dsp:sp>
    <dsp:sp modelId="{61769386-3CBC-634D-8369-BB65F3FF18E5}">
      <dsp:nvSpPr>
        <dsp:cNvPr id="0" name=""/>
        <dsp:cNvSpPr/>
      </dsp:nvSpPr>
      <dsp:spPr>
        <a:xfrm>
          <a:off x="2252287" y="480942"/>
          <a:ext cx="4453899" cy="4453899"/>
        </a:xfrm>
        <a:prstGeom prst="pie">
          <a:avLst>
            <a:gd name="adj1" fmla="val 5400000"/>
            <a:gd name="adj2" fmla="val 10800000"/>
          </a:avLst>
        </a:prstGeom>
        <a:solidFill>
          <a:srgbClr val="ED3A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noProof="0" dirty="0"/>
            <a:t>Collaboration</a:t>
          </a:r>
        </a:p>
      </dsp:txBody>
      <dsp:txXfrm>
        <a:off x="2698208" y="2792198"/>
        <a:ext cx="1643700" cy="1219520"/>
      </dsp:txXfrm>
    </dsp:sp>
    <dsp:sp modelId="{04F4E570-247B-FE48-8BA6-B89EB375182B}">
      <dsp:nvSpPr>
        <dsp:cNvPr id="0" name=""/>
        <dsp:cNvSpPr/>
      </dsp:nvSpPr>
      <dsp:spPr>
        <a:xfrm>
          <a:off x="2252287" y="331418"/>
          <a:ext cx="4453899" cy="4453899"/>
        </a:xfrm>
        <a:prstGeom prst="pie">
          <a:avLst>
            <a:gd name="adj1" fmla="val 10800000"/>
            <a:gd name="adj2" fmla="val 16200000"/>
          </a:avLst>
        </a:prstGeom>
        <a:solidFill>
          <a:srgbClr val="0000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noProof="0" dirty="0"/>
            <a:t>Achievement</a:t>
          </a:r>
        </a:p>
      </dsp:txBody>
      <dsp:txXfrm>
        <a:off x="2698208" y="1254542"/>
        <a:ext cx="1643700" cy="1219520"/>
      </dsp:txXfrm>
    </dsp:sp>
    <dsp:sp modelId="{5738AC9B-E393-7B43-B7AF-7F3ACBE848E7}">
      <dsp:nvSpPr>
        <dsp:cNvPr id="0" name=""/>
        <dsp:cNvSpPr/>
      </dsp:nvSpPr>
      <dsp:spPr>
        <a:xfrm>
          <a:off x="2126094" y="55701"/>
          <a:ext cx="5005334" cy="5005334"/>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F7DCF7B-35AA-B447-846F-6FFAA91D79E1}">
      <dsp:nvSpPr>
        <dsp:cNvPr id="0" name=""/>
        <dsp:cNvSpPr/>
      </dsp:nvSpPr>
      <dsp:spPr>
        <a:xfrm>
          <a:off x="2126094" y="205225"/>
          <a:ext cx="5005334" cy="5005334"/>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CF018FC-BE6E-8344-97B5-231D9868FD83}">
      <dsp:nvSpPr>
        <dsp:cNvPr id="0" name=""/>
        <dsp:cNvSpPr/>
      </dsp:nvSpPr>
      <dsp:spPr>
        <a:xfrm>
          <a:off x="1976570" y="205225"/>
          <a:ext cx="5005334" cy="5005334"/>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0D0EDB4-79CA-1946-A0EE-0E85AF102C83}">
      <dsp:nvSpPr>
        <dsp:cNvPr id="0" name=""/>
        <dsp:cNvSpPr/>
      </dsp:nvSpPr>
      <dsp:spPr>
        <a:xfrm>
          <a:off x="1976570" y="55701"/>
          <a:ext cx="5005334" cy="5005334"/>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45DB7-7495-224A-B4DF-DC388CD441DA}">
      <dsp:nvSpPr>
        <dsp:cNvPr id="0" name=""/>
        <dsp:cNvSpPr/>
      </dsp:nvSpPr>
      <dsp:spPr>
        <a:xfrm>
          <a:off x="4260737" y="2303415"/>
          <a:ext cx="3197122" cy="2815285"/>
        </a:xfrm>
        <a:prstGeom prst="gear9">
          <a:avLst/>
        </a:prstGeom>
        <a:solidFill>
          <a:srgbClr val="0000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kern="1200" noProof="0" dirty="0">
              <a:latin typeface="+mj-lt"/>
            </a:rPr>
            <a:t>IMPLEMENTATION</a:t>
          </a:r>
        </a:p>
        <a:p>
          <a:pPr marL="0" lvl="0" indent="0" algn="ctr" defTabSz="800100">
            <a:lnSpc>
              <a:spcPct val="90000"/>
            </a:lnSpc>
            <a:spcBef>
              <a:spcPct val="0"/>
            </a:spcBef>
            <a:spcAft>
              <a:spcPct val="35000"/>
            </a:spcAft>
            <a:buNone/>
          </a:pPr>
          <a:r>
            <a:rPr lang="en-GB" sz="1600" i="0" kern="1200" noProof="0" dirty="0">
              <a:latin typeface="+mj-lt"/>
            </a:rPr>
            <a:t>How can we make it work?</a:t>
          </a:r>
        </a:p>
        <a:p>
          <a:pPr marL="0" lvl="0" indent="0" algn="ctr" defTabSz="800100">
            <a:lnSpc>
              <a:spcPct val="90000"/>
            </a:lnSpc>
            <a:spcBef>
              <a:spcPct val="0"/>
            </a:spcBef>
            <a:spcAft>
              <a:spcPct val="35000"/>
            </a:spcAft>
            <a:buNone/>
          </a:pPr>
          <a:r>
            <a:rPr lang="en-GB" sz="1600" i="0" kern="1200" noProof="0" dirty="0">
              <a:latin typeface="+mj-lt"/>
            </a:rPr>
            <a:t>Is it working?</a:t>
          </a:r>
        </a:p>
      </dsp:txBody>
      <dsp:txXfrm>
        <a:off x="4874963" y="2962882"/>
        <a:ext cx="1968670" cy="1447115"/>
      </dsp:txXfrm>
    </dsp:sp>
    <dsp:sp modelId="{2EC5384C-E089-9E4A-B9EA-9239DF90359B}">
      <dsp:nvSpPr>
        <dsp:cNvPr id="0" name=""/>
        <dsp:cNvSpPr/>
      </dsp:nvSpPr>
      <dsp:spPr>
        <a:xfrm>
          <a:off x="2095413" y="1504734"/>
          <a:ext cx="3021896" cy="2313980"/>
        </a:xfrm>
        <a:prstGeom prst="gear6">
          <a:avLst/>
        </a:prstGeom>
        <a:solidFill>
          <a:srgbClr val="0000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kern="1200" noProof="0" dirty="0">
              <a:latin typeface="+mj-lt"/>
            </a:rPr>
            <a:t>EFFECTIVENESS</a:t>
          </a:r>
        </a:p>
        <a:p>
          <a:pPr marL="0" lvl="0" indent="0" algn="ctr" defTabSz="800100">
            <a:lnSpc>
              <a:spcPct val="90000"/>
            </a:lnSpc>
            <a:spcBef>
              <a:spcPct val="0"/>
            </a:spcBef>
            <a:spcAft>
              <a:spcPct val="35000"/>
            </a:spcAft>
            <a:buNone/>
          </a:pPr>
          <a:r>
            <a:rPr lang="en-GB" sz="1600" b="1" i="0" kern="1200" noProof="0" dirty="0">
              <a:latin typeface="+mj-lt"/>
            </a:rPr>
            <a:t>When does it work</a:t>
          </a:r>
          <a:r>
            <a:rPr lang="en-GB" sz="1400" b="1" i="0" kern="1200" noProof="0" dirty="0">
              <a:latin typeface="+mj-lt"/>
            </a:rPr>
            <a:t>?</a:t>
          </a:r>
        </a:p>
      </dsp:txBody>
      <dsp:txXfrm>
        <a:off x="2780868" y="2090806"/>
        <a:ext cx="1650986" cy="1141836"/>
      </dsp:txXfrm>
    </dsp:sp>
    <dsp:sp modelId="{713FBEA9-50CA-7144-9C96-8B12DFD590E6}">
      <dsp:nvSpPr>
        <dsp:cNvPr id="0" name=""/>
        <dsp:cNvSpPr/>
      </dsp:nvSpPr>
      <dsp:spPr>
        <a:xfrm rot="20700000">
          <a:off x="3889491" y="225431"/>
          <a:ext cx="2006112" cy="2006112"/>
        </a:xfrm>
        <a:prstGeom prst="gear6">
          <a:avLst/>
        </a:prstGeom>
        <a:solidFill>
          <a:srgbClr val="0000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kern="1200" noProof="0" dirty="0">
              <a:latin typeface="+mj-lt"/>
            </a:rPr>
            <a:t>EFFICACY</a:t>
          </a:r>
        </a:p>
        <a:p>
          <a:pPr marL="0" lvl="0" indent="0" algn="ctr" defTabSz="800100">
            <a:lnSpc>
              <a:spcPct val="90000"/>
            </a:lnSpc>
            <a:spcBef>
              <a:spcPct val="0"/>
            </a:spcBef>
            <a:spcAft>
              <a:spcPct val="35000"/>
            </a:spcAft>
            <a:buNone/>
          </a:pPr>
          <a:r>
            <a:rPr lang="en-GB" sz="1600" b="1" i="0" kern="1200" noProof="0" dirty="0">
              <a:latin typeface="+mj-lt"/>
            </a:rPr>
            <a:t>What does it work?</a:t>
          </a:r>
        </a:p>
      </dsp:txBody>
      <dsp:txXfrm rot="-20700000">
        <a:off x="4329490" y="665431"/>
        <a:ext cx="1126114" cy="1126114"/>
      </dsp:txXfrm>
    </dsp:sp>
    <dsp:sp modelId="{FD21D794-2EA5-B840-8934-63E7A630C6F3}">
      <dsp:nvSpPr>
        <dsp:cNvPr id="0" name=""/>
        <dsp:cNvSpPr/>
      </dsp:nvSpPr>
      <dsp:spPr>
        <a:xfrm>
          <a:off x="4228137" y="1865298"/>
          <a:ext cx="3603565" cy="3603565"/>
        </a:xfrm>
        <a:prstGeom prst="circularArrow">
          <a:avLst>
            <a:gd name="adj1" fmla="val 4688"/>
            <a:gd name="adj2" fmla="val 299029"/>
            <a:gd name="adj3" fmla="val 2534558"/>
            <a:gd name="adj4" fmla="val 15822210"/>
            <a:gd name="adj5" fmla="val 5469"/>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12AA593-CE41-3A43-B326-DFC35344897C}">
      <dsp:nvSpPr>
        <dsp:cNvPr id="0" name=""/>
        <dsp:cNvSpPr/>
      </dsp:nvSpPr>
      <dsp:spPr>
        <a:xfrm>
          <a:off x="1770416" y="1216437"/>
          <a:ext cx="2618215" cy="2618215"/>
        </a:xfrm>
        <a:prstGeom prst="leftCircularArrow">
          <a:avLst>
            <a:gd name="adj1" fmla="val 6452"/>
            <a:gd name="adj2" fmla="val 429999"/>
            <a:gd name="adj3" fmla="val 10489124"/>
            <a:gd name="adj4" fmla="val 14837806"/>
            <a:gd name="adj5" fmla="val 7527"/>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881F63F-6155-9447-B33D-DEF91CCD21EC}">
      <dsp:nvSpPr>
        <dsp:cNvPr id="0" name=""/>
        <dsp:cNvSpPr/>
      </dsp:nvSpPr>
      <dsp:spPr>
        <a:xfrm rot="1073021">
          <a:off x="3265384" y="-217949"/>
          <a:ext cx="2822963" cy="2822963"/>
        </a:xfrm>
        <a:prstGeom prst="circularArrow">
          <a:avLst>
            <a:gd name="adj1" fmla="val 5984"/>
            <a:gd name="adj2" fmla="val 394124"/>
            <a:gd name="adj3" fmla="val 13313824"/>
            <a:gd name="adj4" fmla="val 10508221"/>
            <a:gd name="adj5" fmla="val 6981"/>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BD800-BBF2-EB40-B9CA-935357B93F6D}" type="datetimeFigureOut">
              <a:rPr lang="en-GB" noProof="0" smtClean="0"/>
              <a:t>10/08/2018</a:t>
            </a:fld>
            <a:endParaRPr lang="en-GB" noProof="0"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dirty="0"/>
              <a:t>Fare </a:t>
            </a:r>
            <a:r>
              <a:rPr lang="en-GB" noProof="0" dirty="0" err="1"/>
              <a:t>clic</a:t>
            </a:r>
            <a:r>
              <a:rPr lang="en-GB" noProof="0" dirty="0"/>
              <a:t> per </a:t>
            </a:r>
            <a:r>
              <a:rPr lang="en-GB" noProof="0" dirty="0" err="1"/>
              <a:t>modificare</a:t>
            </a:r>
            <a:r>
              <a:rPr lang="en-GB" noProof="0" dirty="0"/>
              <a:t> </a:t>
            </a:r>
            <a:r>
              <a:rPr lang="en-GB" noProof="0" dirty="0" err="1"/>
              <a:t>gli</a:t>
            </a:r>
            <a:r>
              <a:rPr lang="en-GB" noProof="0" dirty="0"/>
              <a:t> </a:t>
            </a:r>
            <a:r>
              <a:rPr lang="en-GB" noProof="0" dirty="0" err="1"/>
              <a:t>stili</a:t>
            </a:r>
            <a:r>
              <a:rPr lang="en-GB" noProof="0" dirty="0"/>
              <a:t> del </a:t>
            </a:r>
            <a:r>
              <a:rPr lang="en-GB" noProof="0" dirty="0" err="1"/>
              <a:t>testo</a:t>
            </a:r>
            <a:r>
              <a:rPr lang="en-GB" noProof="0" dirty="0"/>
              <a:t> </a:t>
            </a:r>
            <a:r>
              <a:rPr lang="en-GB" noProof="0" dirty="0" err="1"/>
              <a:t>dello</a:t>
            </a:r>
            <a:r>
              <a:rPr lang="en-GB" noProof="0" dirty="0"/>
              <a:t> schema</a:t>
            </a:r>
          </a:p>
          <a:p>
            <a:pPr lvl="1"/>
            <a:r>
              <a:rPr lang="en-GB" noProof="0" dirty="0"/>
              <a:t>Secondo </a:t>
            </a:r>
            <a:r>
              <a:rPr lang="en-GB" noProof="0" dirty="0" err="1"/>
              <a:t>livello</a:t>
            </a:r>
            <a:endParaRPr lang="en-GB" noProof="0" dirty="0"/>
          </a:p>
          <a:p>
            <a:pPr lvl="2"/>
            <a:r>
              <a:rPr lang="en-GB" noProof="0" dirty="0" err="1"/>
              <a:t>Terzo</a:t>
            </a:r>
            <a:r>
              <a:rPr lang="en-GB" noProof="0" dirty="0"/>
              <a:t> </a:t>
            </a:r>
            <a:r>
              <a:rPr lang="en-GB" noProof="0" dirty="0" err="1"/>
              <a:t>livello</a:t>
            </a:r>
            <a:endParaRPr lang="en-GB" noProof="0" dirty="0"/>
          </a:p>
          <a:p>
            <a:pPr lvl="3"/>
            <a:r>
              <a:rPr lang="en-GB" noProof="0" dirty="0"/>
              <a:t>Quarto </a:t>
            </a:r>
            <a:r>
              <a:rPr lang="en-GB" noProof="0" dirty="0" err="1"/>
              <a:t>livello</a:t>
            </a:r>
            <a:endParaRPr lang="en-GB" noProof="0" dirty="0"/>
          </a:p>
          <a:p>
            <a:pPr lvl="4"/>
            <a:r>
              <a:rPr lang="en-GB" noProof="0" dirty="0"/>
              <a:t>Quinto </a:t>
            </a:r>
            <a:r>
              <a:rPr lang="en-GB" noProof="0" dirty="0" err="1"/>
              <a:t>livello</a:t>
            </a:r>
            <a:endParaRPr lang="en-GB" noProof="0"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51BA7-83CE-A446-81ED-89A2BA15423D}" type="slidenum">
              <a:rPr lang="en-GB" noProof="0" smtClean="0"/>
              <a:t>‹#›</a:t>
            </a:fld>
            <a:endParaRPr lang="en-GB" noProof="0" dirty="0"/>
          </a:p>
        </p:txBody>
      </p:sp>
    </p:spTree>
    <p:extLst>
      <p:ext uri="{BB962C8B-B14F-4D97-AF65-F5344CB8AC3E}">
        <p14:creationId xmlns:p14="http://schemas.microsoft.com/office/powerpoint/2010/main" val="35885624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GB" sz="1200" b="1" noProof="0" dirty="0">
                <a:solidFill>
                  <a:prstClr val="black"/>
                </a:solidFill>
                <a:ea typeface="+mn-ea"/>
                <a:cs typeface="+mn-cs"/>
              </a:rPr>
              <a:t>“RAISING THE ACHIEVEMENT OF ALL LEARNERS IN INCLUSIVE EDUCATION”</a:t>
            </a:r>
            <a:br>
              <a:rPr lang="en-GB" sz="1200" noProof="0" dirty="0">
                <a:solidFill>
                  <a:prstClr val="black"/>
                </a:solidFill>
                <a:ea typeface="+mn-ea"/>
                <a:cs typeface="+mn-cs"/>
              </a:rPr>
            </a:br>
            <a:r>
              <a:rPr lang="en-GB" sz="1200" noProof="0" dirty="0">
                <a:solidFill>
                  <a:prstClr val="black"/>
                </a:solidFill>
                <a:ea typeface="+mn-ea"/>
                <a:cs typeface="+mn-cs"/>
              </a:rPr>
              <a:t>International Conference</a:t>
            </a:r>
            <a:br>
              <a:rPr lang="en-GB" sz="1200" noProof="0" dirty="0">
                <a:solidFill>
                  <a:prstClr val="black"/>
                </a:solidFill>
                <a:ea typeface="+mn-ea"/>
                <a:cs typeface="+mn-cs"/>
              </a:rPr>
            </a:br>
            <a:r>
              <a:rPr lang="en-GB" sz="1100" noProof="0" dirty="0">
                <a:solidFill>
                  <a:prstClr val="black"/>
                </a:solidFill>
                <a:ea typeface="+mn-ea"/>
                <a:cs typeface="+mn-cs"/>
              </a:rPr>
              <a:t>Malta, 7th of April 2017</a:t>
            </a:r>
            <a:endParaRPr lang="en-GB" noProof="0" dirty="0"/>
          </a:p>
          <a:p>
            <a:pPr lvl="0">
              <a:spcBef>
                <a:spcPts val="1800"/>
              </a:spcBef>
              <a:spcAft>
                <a:spcPts val="1800"/>
              </a:spcAft>
            </a:pPr>
            <a:r>
              <a:rPr lang="en-GB" sz="1800" b="1" noProof="0" dirty="0">
                <a:solidFill>
                  <a:srgbClr val="002060"/>
                </a:solidFill>
              </a:rPr>
              <a:t>FEEDBACK FROM CONFERENCE</a:t>
            </a:r>
          </a:p>
          <a:p>
            <a:pPr lvl="0">
              <a:spcBef>
                <a:spcPts val="1800"/>
              </a:spcBef>
              <a:spcAft>
                <a:spcPts val="1800"/>
              </a:spcAft>
            </a:pPr>
            <a:r>
              <a:rPr lang="en-GB" sz="1400" b="1" noProof="0" dirty="0">
                <a:solidFill>
                  <a:srgbClr val="002060"/>
                </a:solidFill>
              </a:rPr>
              <a:t>From key messages to project guidelines</a:t>
            </a:r>
          </a:p>
          <a:p>
            <a:pPr lvl="0">
              <a:spcBef>
                <a:spcPts val="0"/>
              </a:spcBef>
            </a:pPr>
            <a:r>
              <a:rPr lang="en-GB" sz="1400" b="1" noProof="0" dirty="0">
                <a:solidFill>
                  <a:srgbClr val="000000"/>
                </a:solidFill>
              </a:rPr>
              <a:t>Annalisa Morganti</a:t>
            </a:r>
          </a:p>
          <a:p>
            <a:pPr lvl="0">
              <a:spcBef>
                <a:spcPts val="0"/>
              </a:spcBef>
            </a:pPr>
            <a:r>
              <a:rPr lang="en-GB" sz="1200" noProof="0" dirty="0">
                <a:solidFill>
                  <a:srgbClr val="000000"/>
                </a:solidFill>
              </a:rPr>
              <a:t>(University of Perugia - Italy)</a:t>
            </a:r>
            <a:endParaRPr lang="en-GB" noProof="0" dirty="0"/>
          </a:p>
        </p:txBody>
      </p:sp>
      <p:sp>
        <p:nvSpPr>
          <p:cNvPr id="4" name="Slide Number Placeholder 3"/>
          <p:cNvSpPr>
            <a:spLocks noGrp="1"/>
          </p:cNvSpPr>
          <p:nvPr>
            <p:ph type="sldNum" sz="quarter" idx="10"/>
          </p:nvPr>
        </p:nvSpPr>
        <p:spPr/>
        <p:txBody>
          <a:bodyPr/>
          <a:lstStyle/>
          <a:p>
            <a:fld id="{E1551BA7-83CE-A446-81ED-89A2BA15423D}" type="slidenum">
              <a:rPr lang="en-GB" noProof="0" smtClean="0"/>
              <a:t>1</a:t>
            </a:fld>
            <a:endParaRPr lang="en-GB" noProof="0" dirty="0"/>
          </a:p>
        </p:txBody>
      </p:sp>
    </p:spTree>
    <p:extLst>
      <p:ext uri="{BB962C8B-B14F-4D97-AF65-F5344CB8AC3E}">
        <p14:creationId xmlns:p14="http://schemas.microsoft.com/office/powerpoint/2010/main" val="3016003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t>Erasmus+</a:t>
            </a:r>
            <a:br>
              <a:rPr lang="en-GB" sz="1200" noProof="0" dirty="0"/>
            </a:br>
            <a:r>
              <a:rPr lang="en-GB" sz="1200" noProof="0" dirty="0"/>
              <a:t>Evidence Based Education. European Strategic Model for School Inclusion</a:t>
            </a:r>
            <a:br>
              <a:rPr lang="en-GB" noProof="0" dirty="0"/>
            </a:br>
            <a:r>
              <a:rPr lang="en-GB" sz="900" noProof="0" dirty="0"/>
              <a:t>(EBE-EUSMOSI) – 2014-1-IT02-KA201-003578</a:t>
            </a:r>
          </a:p>
          <a:p>
            <a:r>
              <a:rPr lang="en-GB" dirty="0"/>
              <a:t>Dimension B: Inclusive didactics. Self-Assessment relating to the class. The teaching staff must agree on the answer to give.</a:t>
            </a:r>
          </a:p>
          <a:p>
            <a:r>
              <a:rPr lang="en-GB" dirty="0"/>
              <a:t>The table shows the Indicators in the left hand column, and the right hand column is for teachers to give a score from 1-4.</a:t>
            </a:r>
          </a:p>
          <a:p>
            <a:r>
              <a:rPr lang="en-GB" dirty="0"/>
              <a:t>Indicators:</a:t>
            </a:r>
          </a:p>
          <a:p>
            <a:r>
              <a:rPr lang="en-GB" dirty="0"/>
              <a:t>- Pupils are involved in assessment and are used to forms of self-assessment.</a:t>
            </a:r>
          </a:p>
          <a:p>
            <a:pPr marL="171450" indent="-171450">
              <a:buFontTx/>
              <a:buChar char="-"/>
            </a:pPr>
            <a:r>
              <a:rPr lang="en-GB" dirty="0"/>
              <a:t>The assessment feedback given to pupils makes clear to them what they have learned and how they can further enhance their learning.</a:t>
            </a:r>
          </a:p>
          <a:p>
            <a:pPr marL="0" indent="0">
              <a:buFontTx/>
              <a:buNone/>
            </a:pPr>
            <a:r>
              <a:rPr lang="en-GB" dirty="0"/>
              <a:t>Objective indicators for the quality of inclusion</a:t>
            </a:r>
          </a:p>
          <a:p>
            <a:pPr marL="0" indent="0">
              <a:buFontTx/>
              <a:buNone/>
            </a:pPr>
            <a:r>
              <a:rPr lang="en-GB" dirty="0"/>
              <a:t>1. How many training and discussion meetings have been organised during the school year on topics concerning inclusion that have seen the participation of the school staff?</a:t>
            </a:r>
          </a:p>
          <a:p>
            <a:pPr marL="0" indent="0">
              <a:buFontTx/>
              <a:buNone/>
            </a:pPr>
            <a:r>
              <a:rPr lang="en-GB" dirty="0"/>
              <a:t>- None</a:t>
            </a:r>
          </a:p>
          <a:p>
            <a:pPr marL="0" indent="0">
              <a:buFontTx/>
              <a:buNone/>
            </a:pPr>
            <a:r>
              <a:rPr lang="en-GB" dirty="0"/>
              <a:t>- 1 to 2</a:t>
            </a:r>
          </a:p>
          <a:p>
            <a:pPr marL="0" indent="0">
              <a:buFontTx/>
              <a:buNone/>
            </a:pPr>
            <a:r>
              <a:rPr lang="en-GB" dirty="0"/>
              <a:t>- 3 to 5</a:t>
            </a:r>
          </a:p>
          <a:p>
            <a:pPr marL="0" indent="0">
              <a:buFontTx/>
              <a:buNone/>
            </a:pPr>
            <a:r>
              <a:rPr lang="en-GB" dirty="0"/>
              <a:t>- More than 5.</a:t>
            </a:r>
          </a:p>
          <a:p>
            <a:pPr marL="0" indent="0">
              <a:buFontTx/>
              <a:buNone/>
            </a:pPr>
            <a:r>
              <a:rPr lang="en-GB" dirty="0"/>
              <a:t>Please write the meetings' names:</a:t>
            </a:r>
          </a:p>
        </p:txBody>
      </p:sp>
      <p:sp>
        <p:nvSpPr>
          <p:cNvPr id="4" name="Slide Number Placeholder 3"/>
          <p:cNvSpPr>
            <a:spLocks noGrp="1"/>
          </p:cNvSpPr>
          <p:nvPr>
            <p:ph type="sldNum" sz="quarter" idx="10"/>
          </p:nvPr>
        </p:nvSpPr>
        <p:spPr/>
        <p:txBody>
          <a:bodyPr/>
          <a:lstStyle/>
          <a:p>
            <a:fld id="{E1551BA7-83CE-A446-81ED-89A2BA15423D}" type="slidenum">
              <a:rPr lang="en-GB" noProof="0" smtClean="0"/>
              <a:t>10</a:t>
            </a:fld>
            <a:endParaRPr lang="en-GB" noProof="0" dirty="0"/>
          </a:p>
        </p:txBody>
      </p:sp>
    </p:spTree>
    <p:extLst>
      <p:ext uri="{BB962C8B-B14F-4D97-AF65-F5344CB8AC3E}">
        <p14:creationId xmlns:p14="http://schemas.microsoft.com/office/powerpoint/2010/main" val="312465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1" noProof="0" dirty="0">
                <a:solidFill>
                  <a:srgbClr val="FFFFFF"/>
                </a:solidFill>
              </a:rPr>
              <a:t>INNOVATING TEACHING AND LEARNING PRACTICES</a:t>
            </a:r>
            <a:endParaRPr lang="en-GB" sz="800" b="1" noProof="0" dirty="0">
              <a:solidFill>
                <a:schemeClr val="bg1"/>
              </a:solidFill>
            </a:endParaRPr>
          </a:p>
          <a:p>
            <a:r>
              <a:rPr lang="en-GB" sz="1400" b="1" noProof="0" dirty="0">
                <a:solidFill>
                  <a:srgbClr val="FFFFFF"/>
                </a:solidFill>
                <a:effectLst/>
              </a:rPr>
              <a:t>“The PROSEL Curriculum”</a:t>
            </a:r>
          </a:p>
          <a:p>
            <a:pPr>
              <a:lnSpc>
                <a:spcPct val="150000"/>
              </a:lnSpc>
              <a:spcBef>
                <a:spcPts val="2400"/>
              </a:spcBef>
            </a:pPr>
            <a:r>
              <a:rPr lang="en-GB" sz="1200" noProof="0" dirty="0">
                <a:solidFill>
                  <a:srgbClr val="FFFFFF"/>
                </a:solidFill>
                <a:effectLst/>
              </a:rPr>
              <a:t>(Prosociality &amp; Social Emotional Learning)</a:t>
            </a:r>
            <a:endParaRPr lang="en-GB" sz="1200" noProof="0" dirty="0">
              <a:solidFill>
                <a:srgbClr val="FFFFFF"/>
              </a:solidFill>
            </a:endParaRPr>
          </a:p>
        </p:txBody>
      </p:sp>
      <p:sp>
        <p:nvSpPr>
          <p:cNvPr id="4" name="Slide Number Placeholder 3"/>
          <p:cNvSpPr>
            <a:spLocks noGrp="1"/>
          </p:cNvSpPr>
          <p:nvPr>
            <p:ph type="sldNum" sz="quarter" idx="10"/>
          </p:nvPr>
        </p:nvSpPr>
        <p:spPr/>
        <p:txBody>
          <a:bodyPr/>
          <a:lstStyle/>
          <a:p>
            <a:fld id="{E1551BA7-83CE-A446-81ED-89A2BA15423D}" type="slidenum">
              <a:rPr lang="en-GB" noProof="0" smtClean="0"/>
              <a:t>11</a:t>
            </a:fld>
            <a:endParaRPr lang="en-GB" noProof="0" dirty="0"/>
          </a:p>
        </p:txBody>
      </p:sp>
    </p:spTree>
    <p:extLst>
      <p:ext uri="{BB962C8B-B14F-4D97-AF65-F5344CB8AC3E}">
        <p14:creationId xmlns:p14="http://schemas.microsoft.com/office/powerpoint/2010/main" val="94609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PROSEL Curriculum</a:t>
            </a:r>
          </a:p>
          <a:p>
            <a:r>
              <a:rPr lang="en-GB" dirty="0"/>
              <a:t>Social Emotional Learning - 15 sessions:</a:t>
            </a:r>
          </a:p>
          <a:p>
            <a:r>
              <a:rPr lang="en-GB" dirty="0"/>
              <a:t>- Introduction to the SEL: 1 session</a:t>
            </a:r>
          </a:p>
          <a:p>
            <a:r>
              <a:rPr lang="en-GB" dirty="0"/>
              <a:t>- Self-awareness: 4 sessions</a:t>
            </a:r>
          </a:p>
          <a:p>
            <a:r>
              <a:rPr lang="en-GB" dirty="0"/>
              <a:t>- Self-management: 4 sessions</a:t>
            </a:r>
          </a:p>
          <a:p>
            <a:r>
              <a:rPr lang="en-GB" dirty="0"/>
              <a:t>- Social awareness: 2 sessions</a:t>
            </a:r>
          </a:p>
          <a:p>
            <a:r>
              <a:rPr lang="en-GB" dirty="0"/>
              <a:t>- Relationship skills: 1 session</a:t>
            </a:r>
          </a:p>
          <a:p>
            <a:r>
              <a:rPr lang="en-GB" dirty="0"/>
              <a:t>- Responsible decision-making: 3 sessions.</a:t>
            </a:r>
          </a:p>
          <a:p>
            <a:r>
              <a:rPr lang="en-GB" dirty="0"/>
              <a:t>Prosociality - 15 sessions:</a:t>
            </a:r>
          </a:p>
          <a:p>
            <a:r>
              <a:rPr lang="en-GB" dirty="0"/>
              <a:t>- Introduction to Prosociality: 1 session</a:t>
            </a:r>
          </a:p>
          <a:p>
            <a:r>
              <a:rPr lang="en-GB" dirty="0"/>
              <a:t>- Prosocial quality communication: 3 sessions</a:t>
            </a:r>
          </a:p>
          <a:p>
            <a:r>
              <a:rPr lang="en-GB" dirty="0"/>
              <a:t>- Positive valuation of others: 2 sessions</a:t>
            </a:r>
          </a:p>
          <a:p>
            <a:r>
              <a:rPr lang="en-GB" dirty="0"/>
              <a:t>- Thinking as you, feeling as you: 2 sessions</a:t>
            </a:r>
          </a:p>
          <a:p>
            <a:r>
              <a:rPr lang="en-GB" dirty="0"/>
              <a:t>- Prosocial TV models: 2 sessions</a:t>
            </a:r>
          </a:p>
          <a:p>
            <a:r>
              <a:rPr lang="en-GB" dirty="0"/>
              <a:t>- Prosocial actions: 5 sessions</a:t>
            </a:r>
            <a:endParaRPr lang="en-GB" dirty="0"/>
          </a:p>
        </p:txBody>
      </p:sp>
      <p:sp>
        <p:nvSpPr>
          <p:cNvPr id="4" name="Slide Number Placeholder 3"/>
          <p:cNvSpPr>
            <a:spLocks noGrp="1"/>
          </p:cNvSpPr>
          <p:nvPr>
            <p:ph type="sldNum" sz="quarter" idx="10"/>
          </p:nvPr>
        </p:nvSpPr>
        <p:spPr/>
        <p:txBody>
          <a:bodyPr/>
          <a:lstStyle/>
          <a:p>
            <a:fld id="{E1551BA7-83CE-A446-81ED-89A2BA15423D}" type="slidenum">
              <a:rPr lang="en-GB" noProof="0" smtClean="0"/>
              <a:t>12</a:t>
            </a:fld>
            <a:endParaRPr lang="en-GB" noProof="0" dirty="0"/>
          </a:p>
        </p:txBody>
      </p:sp>
    </p:spTree>
    <p:extLst>
      <p:ext uri="{BB962C8B-B14F-4D97-AF65-F5344CB8AC3E}">
        <p14:creationId xmlns:p14="http://schemas.microsoft.com/office/powerpoint/2010/main" val="244528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noProof="0" dirty="0">
                <a:solidFill>
                  <a:srgbClr val="FFFFFF"/>
                </a:solidFill>
              </a:rPr>
              <a:t>The PROSEL Curriculum: first outcomes</a:t>
            </a:r>
            <a:endParaRPr lang="en-GB" sz="1400" b="1" noProof="0" dirty="0">
              <a:solidFill>
                <a:schemeClr val="bg1"/>
              </a:solidFill>
            </a:endParaRPr>
          </a:p>
          <a:p>
            <a:pPr marL="457200" indent="-457200" algn="l">
              <a:buFont typeface="Wingdings" charset="2"/>
              <a:buChar char="ü"/>
            </a:pPr>
            <a:r>
              <a:rPr lang="en-GB" noProof="0" dirty="0">
                <a:solidFill>
                  <a:srgbClr val="FFFFFF"/>
                </a:solidFill>
              </a:rPr>
              <a:t>Students direct assessment: from 7,5 to 10;</a:t>
            </a:r>
          </a:p>
          <a:p>
            <a:pPr marL="457200" lvl="0" indent="-457200" algn="l">
              <a:buFont typeface="Wingdings" charset="2"/>
              <a:buChar char="ü"/>
            </a:pPr>
            <a:r>
              <a:rPr lang="en-GB" noProof="0" dirty="0">
                <a:solidFill>
                  <a:srgbClr val="FFFFFF"/>
                </a:solidFill>
              </a:rPr>
              <a:t>Surprising maturity for their age for the easy and adequate learning of all the concepts presented during the activities;</a:t>
            </a:r>
          </a:p>
          <a:p>
            <a:pPr marL="457200" lvl="0" indent="-457200" algn="l">
              <a:buFont typeface="Wingdings" charset="2"/>
              <a:buChar char="ü"/>
            </a:pPr>
            <a:r>
              <a:rPr lang="en-GB" noProof="0" dirty="0">
                <a:solidFill>
                  <a:srgbClr val="FFFFFF"/>
                </a:solidFill>
              </a:rPr>
              <a:t>The single word PROSEL identified relevant ideas and emotions which demonstrated micro-cognitive changes in the students;</a:t>
            </a:r>
          </a:p>
          <a:p>
            <a:pPr marL="457200" indent="-457200" algn="l">
              <a:buFont typeface="Wingdings" charset="2"/>
              <a:buChar char="ü"/>
            </a:pPr>
            <a:r>
              <a:rPr lang="en-GB" noProof="0" dirty="0">
                <a:solidFill>
                  <a:srgbClr val="FFFFFF"/>
                </a:solidFill>
              </a:rPr>
              <a:t>Teachers felt not just as “passing on” knowledge to their students; they felt changed in their social, emotional and prosocial competencies.</a:t>
            </a:r>
          </a:p>
        </p:txBody>
      </p:sp>
      <p:sp>
        <p:nvSpPr>
          <p:cNvPr id="4" name="Slide Number Placeholder 3"/>
          <p:cNvSpPr>
            <a:spLocks noGrp="1"/>
          </p:cNvSpPr>
          <p:nvPr>
            <p:ph type="sldNum" sz="quarter" idx="10"/>
          </p:nvPr>
        </p:nvSpPr>
        <p:spPr/>
        <p:txBody>
          <a:bodyPr/>
          <a:lstStyle/>
          <a:p>
            <a:fld id="{E1551BA7-83CE-A446-81ED-89A2BA15423D}" type="slidenum">
              <a:rPr lang="en-GB" noProof="0" smtClean="0"/>
              <a:t>13</a:t>
            </a:fld>
            <a:endParaRPr lang="en-GB" noProof="0" dirty="0"/>
          </a:p>
        </p:txBody>
      </p:sp>
    </p:spTree>
    <p:extLst>
      <p:ext uri="{BB962C8B-B14F-4D97-AF65-F5344CB8AC3E}">
        <p14:creationId xmlns:p14="http://schemas.microsoft.com/office/powerpoint/2010/main" val="1836865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Research</a:t>
            </a:r>
          </a:p>
          <a:p>
            <a:r>
              <a:rPr lang="en-GB" sz="1200" noProof="0" dirty="0"/>
              <a:t>EBE-EUSMOSI: efficacy research</a:t>
            </a:r>
          </a:p>
          <a:p>
            <a:r>
              <a:rPr lang="en-IE" sz="1200" noProof="0" dirty="0"/>
              <a:t>Raising the Achievement of All Learners in Inclusive Education project: effectiveness research</a:t>
            </a:r>
            <a:endParaRPr lang="en-GB" dirty="0"/>
          </a:p>
        </p:txBody>
      </p:sp>
      <p:sp>
        <p:nvSpPr>
          <p:cNvPr id="4" name="Slide Number Placeholder 3"/>
          <p:cNvSpPr>
            <a:spLocks noGrp="1"/>
          </p:cNvSpPr>
          <p:nvPr>
            <p:ph type="sldNum" sz="quarter" idx="10"/>
          </p:nvPr>
        </p:nvSpPr>
        <p:spPr/>
        <p:txBody>
          <a:bodyPr/>
          <a:lstStyle/>
          <a:p>
            <a:fld id="{E1551BA7-83CE-A446-81ED-89A2BA15423D}" type="slidenum">
              <a:rPr lang="en-GB" noProof="0" smtClean="0"/>
              <a:t>14</a:t>
            </a:fld>
            <a:endParaRPr lang="en-GB" noProof="0" dirty="0"/>
          </a:p>
        </p:txBody>
      </p:sp>
    </p:spTree>
    <p:extLst>
      <p:ext uri="{BB962C8B-B14F-4D97-AF65-F5344CB8AC3E}">
        <p14:creationId xmlns:p14="http://schemas.microsoft.com/office/powerpoint/2010/main" val="1010114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solidFill>
                  <a:srgbClr val="FFFFFF"/>
                </a:solidFill>
              </a:rPr>
              <a:t>WHAT’S NEXT?</a:t>
            </a:r>
            <a:endParaRPr lang="en-GB" noProof="0" dirty="0"/>
          </a:p>
        </p:txBody>
      </p:sp>
      <p:sp>
        <p:nvSpPr>
          <p:cNvPr id="4" name="Slide Number Placeholder 3"/>
          <p:cNvSpPr>
            <a:spLocks noGrp="1"/>
          </p:cNvSpPr>
          <p:nvPr>
            <p:ph type="sldNum" sz="quarter" idx="10"/>
          </p:nvPr>
        </p:nvSpPr>
        <p:spPr/>
        <p:txBody>
          <a:bodyPr/>
          <a:lstStyle/>
          <a:p>
            <a:fld id="{E1551BA7-83CE-A446-81ED-89A2BA15423D}" type="slidenum">
              <a:rPr lang="en-GB" noProof="0" smtClean="0"/>
              <a:t>15</a:t>
            </a:fld>
            <a:endParaRPr lang="en-GB" noProof="0" dirty="0"/>
          </a:p>
        </p:txBody>
      </p:sp>
    </p:spTree>
    <p:extLst>
      <p:ext uri="{BB962C8B-B14F-4D97-AF65-F5344CB8AC3E}">
        <p14:creationId xmlns:p14="http://schemas.microsoft.com/office/powerpoint/2010/main" val="774616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GB" sz="1200" b="1" kern="1200" noProof="0" dirty="0">
                <a:solidFill>
                  <a:srgbClr val="002060"/>
                </a:solidFill>
                <a:effectLst/>
                <a:latin typeface="Calibri" panose="020F0502020204030204" pitchFamily="34" charset="0"/>
                <a:ea typeface="+mn-ea"/>
                <a:cs typeface="+mn-cs"/>
              </a:rPr>
              <a:t>An Evidence-based Education Model in Inclusive Education</a:t>
            </a:r>
            <a:endParaRPr lang="en-GB" noProof="0" dirty="0">
              <a:solidFill>
                <a:srgbClr val="002060"/>
              </a:solidFill>
              <a:effectLst/>
            </a:endParaRPr>
          </a:p>
          <a:p>
            <a:pPr marL="0" algn="l" rtl="0" eaLnBrk="1" latinLnBrk="0" hangingPunct="1">
              <a:spcBef>
                <a:spcPts val="0"/>
              </a:spcBef>
              <a:spcAft>
                <a:spcPts val="0"/>
              </a:spcAft>
            </a:pPr>
            <a:r>
              <a:rPr lang="en-GB" sz="1000" kern="1200" noProof="0" dirty="0">
                <a:solidFill>
                  <a:srgbClr val="002060"/>
                </a:solidFill>
                <a:effectLst/>
                <a:latin typeface="Calibri" panose="020F0502020204030204" pitchFamily="34" charset="0"/>
                <a:ea typeface="+mn-ea"/>
                <a:cs typeface="+mn-cs"/>
              </a:rPr>
              <a:t>(Cottini, &amp; Morganti, 2015; 2016)</a:t>
            </a:r>
            <a:endParaRPr lang="en-GB" noProof="0" dirty="0">
              <a:solidFill>
                <a:srgbClr val="002060"/>
              </a:solidFill>
            </a:endParaRPr>
          </a:p>
          <a:p>
            <a:pPr lvl="0"/>
            <a:r>
              <a:rPr lang="en-GB" sz="1400" b="0" i="0" kern="1200" noProof="0" dirty="0">
                <a:solidFill>
                  <a:schemeClr val="tx1"/>
                </a:solidFill>
                <a:latin typeface="+mn-lt"/>
                <a:ea typeface="+mn-ea"/>
                <a:cs typeface="+mn-cs"/>
              </a:rPr>
              <a:t>IMPLEMENTATION</a:t>
            </a:r>
          </a:p>
          <a:p>
            <a:pPr lvl="0"/>
            <a:r>
              <a:rPr lang="en-GB" sz="1200" b="0" i="0" kern="1200" noProof="0" dirty="0">
                <a:solidFill>
                  <a:schemeClr val="tx1"/>
                </a:solidFill>
                <a:latin typeface="+mn-lt"/>
                <a:ea typeface="+mn-ea"/>
                <a:cs typeface="+mn-cs"/>
              </a:rPr>
              <a:t>How can we make it work?</a:t>
            </a:r>
          </a:p>
          <a:p>
            <a:pPr lvl="0"/>
            <a:r>
              <a:rPr lang="en-GB" sz="1200" b="0" i="0" kern="1200" noProof="0" dirty="0">
                <a:solidFill>
                  <a:schemeClr val="tx1"/>
                </a:solidFill>
                <a:latin typeface="+mn-lt"/>
                <a:ea typeface="+mn-ea"/>
                <a:cs typeface="+mn-cs"/>
              </a:rPr>
              <a:t>Is it working?</a:t>
            </a:r>
          </a:p>
          <a:p>
            <a:pPr lvl="0"/>
            <a:r>
              <a:rPr lang="en-GB" sz="1400" b="0" i="0" kern="1200" noProof="0" dirty="0">
                <a:solidFill>
                  <a:schemeClr val="tx1"/>
                </a:solidFill>
                <a:latin typeface="+mn-lt"/>
                <a:ea typeface="+mn-ea"/>
                <a:cs typeface="+mn-cs"/>
              </a:rPr>
              <a:t>EFFECTIVENESS</a:t>
            </a:r>
          </a:p>
          <a:p>
            <a:pPr lvl="0"/>
            <a:r>
              <a:rPr lang="en-GB" sz="1200" b="0" i="0" kern="1200" noProof="0" dirty="0">
                <a:solidFill>
                  <a:schemeClr val="tx1"/>
                </a:solidFill>
                <a:latin typeface="+mn-lt"/>
                <a:ea typeface="+mn-ea"/>
                <a:cs typeface="+mn-cs"/>
              </a:rPr>
              <a:t>When does it work</a:t>
            </a:r>
            <a:r>
              <a:rPr lang="en-GB" sz="1100" b="0" i="0" kern="1200" noProof="0" dirty="0">
                <a:solidFill>
                  <a:schemeClr val="tx1"/>
                </a:solidFill>
                <a:latin typeface="+mn-lt"/>
                <a:ea typeface="+mn-ea"/>
                <a:cs typeface="+mn-cs"/>
              </a:rPr>
              <a:t>?</a:t>
            </a:r>
          </a:p>
          <a:p>
            <a:pPr lvl="0"/>
            <a:r>
              <a:rPr lang="en-GB" sz="1400" b="0" i="0" kern="1200" noProof="0" dirty="0">
                <a:solidFill>
                  <a:schemeClr val="tx1"/>
                </a:solidFill>
                <a:latin typeface="+mn-lt"/>
                <a:ea typeface="+mn-ea"/>
                <a:cs typeface="+mn-cs"/>
              </a:rPr>
              <a:t>EFFICACY</a:t>
            </a:r>
          </a:p>
          <a:p>
            <a:pPr lvl="0"/>
            <a:r>
              <a:rPr lang="en-GB" sz="1200" b="0" i="0" kern="1200" noProof="0" dirty="0">
                <a:solidFill>
                  <a:schemeClr val="tx1"/>
                </a:solidFill>
                <a:latin typeface="+mn-lt"/>
                <a:ea typeface="+mn-ea"/>
                <a:cs typeface="+mn-cs"/>
              </a:rPr>
              <a:t>What does it work?</a:t>
            </a:r>
          </a:p>
        </p:txBody>
      </p:sp>
      <p:sp>
        <p:nvSpPr>
          <p:cNvPr id="4" name="Slide Number Placeholder 3"/>
          <p:cNvSpPr>
            <a:spLocks noGrp="1"/>
          </p:cNvSpPr>
          <p:nvPr>
            <p:ph type="sldNum" sz="quarter" idx="10"/>
          </p:nvPr>
        </p:nvSpPr>
        <p:spPr/>
        <p:txBody>
          <a:bodyPr/>
          <a:lstStyle/>
          <a:p>
            <a:fld id="{E1551BA7-83CE-A446-81ED-89A2BA15423D}" type="slidenum">
              <a:rPr lang="en-GB" noProof="0" smtClean="0"/>
              <a:t>16</a:t>
            </a:fld>
            <a:endParaRPr lang="en-GB" noProof="0" dirty="0"/>
          </a:p>
        </p:txBody>
      </p:sp>
    </p:spTree>
    <p:extLst>
      <p:ext uri="{BB962C8B-B14F-4D97-AF65-F5344CB8AC3E}">
        <p14:creationId xmlns:p14="http://schemas.microsoft.com/office/powerpoint/2010/main" val="108773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noProof="0" dirty="0">
                <a:solidFill>
                  <a:srgbClr val="FFFFFF"/>
                </a:solidFill>
                <a:effectLst/>
                <a:latin typeface="Calibri" panose="020F0502020204030204" pitchFamily="34" charset="0"/>
                <a:ea typeface="+mn-ea"/>
                <a:cs typeface="+mn-cs"/>
              </a:rPr>
              <a:t>NEW ROADS TO GUIDE INNOVATION OF INCLUSIVE EDUCATION</a:t>
            </a:r>
            <a:endParaRPr lang="en-GB" b="0" noProof="0" dirty="0"/>
          </a:p>
        </p:txBody>
      </p:sp>
      <p:sp>
        <p:nvSpPr>
          <p:cNvPr id="4" name="Slide Number Placeholder 3"/>
          <p:cNvSpPr>
            <a:spLocks noGrp="1"/>
          </p:cNvSpPr>
          <p:nvPr>
            <p:ph type="sldNum" sz="quarter" idx="10"/>
          </p:nvPr>
        </p:nvSpPr>
        <p:spPr/>
        <p:txBody>
          <a:bodyPr/>
          <a:lstStyle/>
          <a:p>
            <a:fld id="{E1551BA7-83CE-A446-81ED-89A2BA15423D}" type="slidenum">
              <a:rPr lang="en-GB" noProof="0" smtClean="0"/>
              <a:t>17</a:t>
            </a:fld>
            <a:endParaRPr lang="en-GB" noProof="0" dirty="0"/>
          </a:p>
        </p:txBody>
      </p:sp>
    </p:spTree>
    <p:extLst>
      <p:ext uri="{BB962C8B-B14F-4D97-AF65-F5344CB8AC3E}">
        <p14:creationId xmlns:p14="http://schemas.microsoft.com/office/powerpoint/2010/main" val="2053990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noProof="0" dirty="0">
                <a:solidFill>
                  <a:srgbClr val="FFFFFF"/>
                </a:solidFill>
              </a:rPr>
              <a:t>Let’s start together. Now! </a:t>
            </a:r>
            <a:endParaRPr lang="en-GB" noProof="0" dirty="0"/>
          </a:p>
          <a:p>
            <a:pPr algn="l"/>
            <a:r>
              <a:rPr lang="en-GB" sz="1200" noProof="0" dirty="0">
                <a:solidFill>
                  <a:srgbClr val="FFFFFF"/>
                </a:solidFill>
              </a:rPr>
              <a:t>Thank you</a:t>
            </a:r>
          </a:p>
        </p:txBody>
      </p:sp>
      <p:sp>
        <p:nvSpPr>
          <p:cNvPr id="4" name="Slide Number Placeholder 3"/>
          <p:cNvSpPr>
            <a:spLocks noGrp="1"/>
          </p:cNvSpPr>
          <p:nvPr>
            <p:ph type="sldNum" sz="quarter" idx="10"/>
          </p:nvPr>
        </p:nvSpPr>
        <p:spPr/>
        <p:txBody>
          <a:bodyPr/>
          <a:lstStyle/>
          <a:p>
            <a:fld id="{E1551BA7-83CE-A446-81ED-89A2BA15423D}" type="slidenum">
              <a:rPr lang="en-GB" smtClean="0"/>
              <a:t>18</a:t>
            </a:fld>
            <a:endParaRPr lang="en-GB" dirty="0"/>
          </a:p>
        </p:txBody>
      </p:sp>
    </p:spTree>
    <p:extLst>
      <p:ext uri="{BB962C8B-B14F-4D97-AF65-F5344CB8AC3E}">
        <p14:creationId xmlns:p14="http://schemas.microsoft.com/office/powerpoint/2010/main" val="297827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noProof="0" dirty="0">
                <a:solidFill>
                  <a:schemeClr val="bg1"/>
                </a:solidFill>
              </a:rPr>
              <a:t>THEORETICAL SHIFT</a:t>
            </a:r>
          </a:p>
          <a:p>
            <a:pPr algn="l">
              <a:spcAft>
                <a:spcPts val="2400"/>
              </a:spcAft>
            </a:pPr>
            <a:r>
              <a:rPr lang="en-GB" sz="1800" noProof="0" dirty="0">
                <a:solidFill>
                  <a:schemeClr val="bg1"/>
                </a:solidFill>
              </a:rPr>
              <a:t>INCLUSION</a:t>
            </a:r>
            <a:r>
              <a:rPr lang="en-GB" sz="2000" noProof="0" dirty="0">
                <a:solidFill>
                  <a:schemeClr val="bg1"/>
                </a:solidFill>
              </a:rPr>
              <a:t> </a:t>
            </a:r>
          </a:p>
          <a:p>
            <a:pPr algn="l"/>
            <a:r>
              <a:rPr lang="en-GB" sz="1200" noProof="0" dirty="0">
                <a:solidFill>
                  <a:srgbClr val="FFFFFF"/>
                </a:solidFill>
              </a:rPr>
              <a:t>Sharing “principle”</a:t>
            </a:r>
          </a:p>
          <a:p>
            <a:pPr algn="l"/>
            <a:r>
              <a:rPr lang="en-GB" sz="1200" noProof="0" dirty="0">
                <a:solidFill>
                  <a:srgbClr val="FFFFFF"/>
                </a:solidFill>
              </a:rPr>
              <a:t>From disabled learners to </a:t>
            </a:r>
            <a:r>
              <a:rPr lang="en-GB" sz="1200" i="1" noProof="0" dirty="0">
                <a:solidFill>
                  <a:srgbClr val="FFFFFF"/>
                </a:solidFill>
              </a:rPr>
              <a:t>all learners</a:t>
            </a:r>
          </a:p>
          <a:p>
            <a:pPr algn="l"/>
            <a:r>
              <a:rPr lang="en-GB" sz="1200" noProof="0" dirty="0">
                <a:solidFill>
                  <a:srgbClr val="FFFFFF"/>
                </a:solidFill>
              </a:rPr>
              <a:t>From special needs to “human needs”</a:t>
            </a:r>
          </a:p>
          <a:p>
            <a:pPr algn="l"/>
            <a:r>
              <a:rPr lang="en-GB" sz="1200" noProof="0" dirty="0">
                <a:solidFill>
                  <a:srgbClr val="FFFFFF"/>
                </a:solidFill>
              </a:rPr>
              <a:t>Human right and s</a:t>
            </a:r>
            <a:r>
              <a:rPr lang="en-GB" sz="1200" noProof="0" dirty="0">
                <a:solidFill>
                  <a:srgbClr val="FFFFFF"/>
                </a:solidFill>
                <a:effectLst/>
              </a:rPr>
              <a:t>ocial justice</a:t>
            </a:r>
          </a:p>
          <a:p>
            <a:pPr algn="l"/>
            <a:r>
              <a:rPr lang="en-GB" sz="1200" i="1" noProof="0" dirty="0">
                <a:solidFill>
                  <a:srgbClr val="FFFFFF"/>
                </a:solidFill>
                <a:effectLst/>
              </a:rPr>
              <a:t> </a:t>
            </a:r>
            <a:r>
              <a:rPr lang="en-GB" sz="1200" noProof="0" dirty="0">
                <a:solidFill>
                  <a:srgbClr val="FFFFFF"/>
                </a:solidFill>
              </a:rPr>
              <a:t>Organizing principle and “mega-strategy”</a:t>
            </a:r>
            <a:endParaRPr lang="en-GB" dirty="0"/>
          </a:p>
        </p:txBody>
      </p:sp>
      <p:sp>
        <p:nvSpPr>
          <p:cNvPr id="4" name="Slide Number Placeholder 3"/>
          <p:cNvSpPr>
            <a:spLocks noGrp="1"/>
          </p:cNvSpPr>
          <p:nvPr>
            <p:ph type="sldNum" sz="quarter" idx="10"/>
          </p:nvPr>
        </p:nvSpPr>
        <p:spPr/>
        <p:txBody>
          <a:bodyPr/>
          <a:lstStyle/>
          <a:p>
            <a:fld id="{E1551BA7-83CE-A446-81ED-89A2BA15423D}" type="slidenum">
              <a:rPr lang="en-GB" noProof="0" smtClean="0"/>
              <a:t>2</a:t>
            </a:fld>
            <a:endParaRPr lang="en-GB" noProof="0" dirty="0"/>
          </a:p>
        </p:txBody>
      </p:sp>
    </p:spTree>
    <p:extLst>
      <p:ext uri="{BB962C8B-B14F-4D97-AF65-F5344CB8AC3E}">
        <p14:creationId xmlns:p14="http://schemas.microsoft.com/office/powerpoint/2010/main" val="218860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chemeClr val="bg1"/>
                </a:solidFill>
              </a:rPr>
              <a:t>Diversity</a:t>
            </a:r>
          </a:p>
          <a:p>
            <a:pPr algn="l"/>
            <a:r>
              <a:rPr lang="en-GB" sz="1200" noProof="0" dirty="0">
                <a:solidFill>
                  <a:schemeClr val="bg1"/>
                </a:solidFill>
              </a:rPr>
              <a:t>“Diversity” is actually an </a:t>
            </a:r>
            <a:r>
              <a:rPr lang="en-GB" sz="1200" i="1" noProof="0" dirty="0">
                <a:solidFill>
                  <a:schemeClr val="bg1"/>
                </a:solidFill>
              </a:rPr>
              <a:t>a</a:t>
            </a:r>
            <a:r>
              <a:rPr lang="en-GB" dirty="0"/>
              <a:t> </a:t>
            </a:r>
            <a:r>
              <a:rPr lang="en-GB" sz="1200" i="1" noProof="0" dirty="0">
                <a:solidFill>
                  <a:schemeClr val="bg1"/>
                </a:solidFill>
              </a:rPr>
              <a:t>priori</a:t>
            </a:r>
            <a:r>
              <a:rPr lang="en-GB" sz="1200" noProof="0" dirty="0">
                <a:solidFill>
                  <a:schemeClr val="bg1"/>
                </a:solidFill>
              </a:rPr>
              <a:t> of our classroom so teachers, school heads and school staff, must be able to answer to this challenge.</a:t>
            </a:r>
            <a:endParaRPr lang="en-GB" sz="1200" noProof="0" dirty="0">
              <a:solidFill>
                <a:srgbClr val="FFFFFF"/>
              </a:solidFill>
            </a:endParaRPr>
          </a:p>
        </p:txBody>
      </p:sp>
      <p:sp>
        <p:nvSpPr>
          <p:cNvPr id="4" name="Slide Number Placeholder 3"/>
          <p:cNvSpPr>
            <a:spLocks noGrp="1"/>
          </p:cNvSpPr>
          <p:nvPr>
            <p:ph type="sldNum" sz="quarter" idx="10"/>
          </p:nvPr>
        </p:nvSpPr>
        <p:spPr/>
        <p:txBody>
          <a:bodyPr/>
          <a:lstStyle/>
          <a:p>
            <a:fld id="{E1551BA7-83CE-A446-81ED-89A2BA15423D}" type="slidenum">
              <a:rPr lang="en-GB" noProof="0" smtClean="0"/>
              <a:t>3</a:t>
            </a:fld>
            <a:endParaRPr lang="en-GB" noProof="0" dirty="0"/>
          </a:p>
        </p:txBody>
      </p:sp>
    </p:spTree>
    <p:extLst>
      <p:ext uri="{BB962C8B-B14F-4D97-AF65-F5344CB8AC3E}">
        <p14:creationId xmlns:p14="http://schemas.microsoft.com/office/powerpoint/2010/main" val="274841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The four pillars: Pedagogy, Leadership, Collaboration and Achievement make up the four quarters of a circle</a:t>
            </a:r>
          </a:p>
        </p:txBody>
      </p:sp>
      <p:sp>
        <p:nvSpPr>
          <p:cNvPr id="4" name="Segnaposto numero diapositiva 3"/>
          <p:cNvSpPr>
            <a:spLocks noGrp="1"/>
          </p:cNvSpPr>
          <p:nvPr>
            <p:ph type="sldNum" sz="quarter" idx="10"/>
          </p:nvPr>
        </p:nvSpPr>
        <p:spPr/>
        <p:txBody>
          <a:bodyPr/>
          <a:lstStyle/>
          <a:p>
            <a:fld id="{E1551BA7-83CE-A446-81ED-89A2BA15423D}" type="slidenum">
              <a:rPr lang="it-IT" smtClean="0"/>
              <a:t>4</a:t>
            </a:fld>
            <a:endParaRPr lang="it-IT"/>
          </a:p>
        </p:txBody>
      </p:sp>
    </p:spTree>
    <p:extLst>
      <p:ext uri="{BB962C8B-B14F-4D97-AF65-F5344CB8AC3E}">
        <p14:creationId xmlns:p14="http://schemas.microsoft.com/office/powerpoint/2010/main" val="30991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Collaborative work of</a:t>
            </a:r>
            <a:r>
              <a:rPr lang="en-GB" baseline="0" noProof="0" dirty="0"/>
              <a:t> the learning community</a:t>
            </a:r>
            <a:endParaRPr lang="en-GB" noProof="0" dirty="0"/>
          </a:p>
          <a:p>
            <a:r>
              <a:rPr lang="en-GB" noProof="0" dirty="0"/>
              <a:t>The diagram shows the collaborative work of the learning community:</a:t>
            </a:r>
          </a:p>
          <a:p>
            <a:r>
              <a:rPr lang="en-GB" noProof="0" dirty="0"/>
              <a:t>Inspiring leadership, flexible environment, adapted curricula and schoolwide engagement. This supports pedagogy for personalisation with attention to social-emotional skills, using research to meet learner diversity.</a:t>
            </a:r>
          </a:p>
        </p:txBody>
      </p:sp>
      <p:sp>
        <p:nvSpPr>
          <p:cNvPr id="4" name="Segnaposto numero diapositiva 3"/>
          <p:cNvSpPr>
            <a:spLocks noGrp="1"/>
          </p:cNvSpPr>
          <p:nvPr>
            <p:ph type="sldNum" sz="quarter" idx="10"/>
          </p:nvPr>
        </p:nvSpPr>
        <p:spPr/>
        <p:txBody>
          <a:bodyPr/>
          <a:lstStyle/>
          <a:p>
            <a:fld id="{E1551BA7-83CE-A446-81ED-89A2BA15423D}" type="slidenum">
              <a:rPr lang="it-IT" smtClean="0"/>
              <a:t>5</a:t>
            </a:fld>
            <a:endParaRPr lang="it-IT"/>
          </a:p>
        </p:txBody>
      </p:sp>
    </p:spTree>
    <p:extLst>
      <p:ext uri="{BB962C8B-B14F-4D97-AF65-F5344CB8AC3E}">
        <p14:creationId xmlns:p14="http://schemas.microsoft.com/office/powerpoint/2010/main" val="192846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chemeClr val="bg1"/>
                </a:solidFill>
              </a:rPr>
              <a:t>Role of Educators</a:t>
            </a:r>
          </a:p>
          <a:p>
            <a:pPr lvl="0" algn="l"/>
            <a:r>
              <a:rPr lang="en-GB" sz="1200" kern="1200" noProof="0" dirty="0">
                <a:solidFill>
                  <a:srgbClr val="FFFFFF"/>
                </a:solidFill>
                <a:latin typeface="+mn-lt"/>
                <a:ea typeface="+mn-ea"/>
                <a:cs typeface="+mn-cs"/>
              </a:rPr>
              <a:t>As educators, we can do more than building inclusive Learning Communities; we must make them “tools for development” for all of those involved.</a:t>
            </a:r>
            <a:r>
              <a:rPr lang="en-GB" sz="1200" noProof="0" dirty="0">
                <a:solidFill>
                  <a:srgbClr val="FFFFFF"/>
                </a:solidFill>
              </a:rPr>
              <a:t> </a:t>
            </a:r>
          </a:p>
        </p:txBody>
      </p:sp>
      <p:sp>
        <p:nvSpPr>
          <p:cNvPr id="4" name="Slide Number Placeholder 3"/>
          <p:cNvSpPr>
            <a:spLocks noGrp="1"/>
          </p:cNvSpPr>
          <p:nvPr>
            <p:ph type="sldNum" sz="quarter" idx="10"/>
          </p:nvPr>
        </p:nvSpPr>
        <p:spPr/>
        <p:txBody>
          <a:bodyPr/>
          <a:lstStyle/>
          <a:p>
            <a:fld id="{E1551BA7-83CE-A446-81ED-89A2BA15423D}" type="slidenum">
              <a:rPr lang="en-GB" noProof="0" smtClean="0"/>
              <a:t>6</a:t>
            </a:fld>
            <a:endParaRPr lang="en-GB" noProof="0" dirty="0"/>
          </a:p>
        </p:txBody>
      </p:sp>
    </p:spTree>
    <p:extLst>
      <p:ext uri="{BB962C8B-B14F-4D97-AF65-F5344CB8AC3E}">
        <p14:creationId xmlns:p14="http://schemas.microsoft.com/office/powerpoint/2010/main" val="49317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ltLang="ja-JP" sz="1200" b="0" noProof="0" dirty="0">
                <a:solidFill>
                  <a:srgbClr val="FFFFFF"/>
                </a:solidFill>
                <a:cs typeface="Arial" charset="0"/>
              </a:rPr>
              <a:t>Evidence Based Education: </a:t>
            </a:r>
            <a:br>
              <a:rPr lang="en-GB" altLang="ja-JP" sz="1200" b="0" noProof="0" dirty="0">
                <a:solidFill>
                  <a:srgbClr val="FFFFFF"/>
                </a:solidFill>
                <a:cs typeface="Arial" charset="0"/>
              </a:rPr>
            </a:br>
            <a:r>
              <a:rPr lang="en-GB" altLang="ja-JP" sz="1200" b="0" noProof="0" dirty="0">
                <a:solidFill>
                  <a:srgbClr val="FFFFFF"/>
                </a:solidFill>
                <a:cs typeface="Arial" charset="0"/>
              </a:rPr>
              <a:t>European Strategic Model for School Inclusion</a:t>
            </a:r>
            <a:br>
              <a:rPr lang="en-GB" altLang="ja-JP" sz="1200" b="0" noProof="0" dirty="0">
                <a:solidFill>
                  <a:srgbClr val="FFFFFF"/>
                </a:solidFill>
                <a:cs typeface="Arial" charset="0"/>
              </a:rPr>
            </a:br>
            <a:r>
              <a:rPr lang="en-GB" altLang="ja-JP" sz="1000" b="0" noProof="0" dirty="0">
                <a:solidFill>
                  <a:srgbClr val="FFFFFF"/>
                </a:solidFill>
                <a:cs typeface="Arial" charset="0"/>
              </a:rPr>
              <a:t>(2014-2017)</a:t>
            </a:r>
            <a:endParaRPr lang="en-GB" sz="1050" b="0" noProof="0" dirty="0">
              <a:solidFill>
                <a:srgbClr val="FFFFFF"/>
              </a:solidFill>
            </a:endParaRPr>
          </a:p>
          <a:p>
            <a:pPr marL="514350" indent="-514350">
              <a:spcBef>
                <a:spcPts val="1200"/>
              </a:spcBef>
              <a:spcAft>
                <a:spcPts val="600"/>
              </a:spcAft>
              <a:buFont typeface="+mj-lt"/>
              <a:buAutoNum type="arabicPeriod"/>
            </a:pPr>
            <a:r>
              <a:rPr lang="en-GB" b="0" noProof="0" dirty="0">
                <a:solidFill>
                  <a:srgbClr val="FFFFFF"/>
                </a:solidFill>
              </a:rPr>
              <a:t>How to assess the inclusiveness of the school?</a:t>
            </a:r>
          </a:p>
          <a:p>
            <a:pPr marL="514350" indent="-514350">
              <a:spcBef>
                <a:spcPts val="1200"/>
              </a:spcBef>
              <a:spcAft>
                <a:spcPts val="600"/>
              </a:spcAft>
              <a:buFont typeface="+mj-lt"/>
              <a:buAutoNum type="arabicPeriod"/>
            </a:pPr>
            <a:r>
              <a:rPr lang="en-GB" b="0" noProof="0" dirty="0">
                <a:solidFill>
                  <a:srgbClr val="FFFFFF"/>
                </a:solidFill>
              </a:rPr>
              <a:t>An inclusive school is also an efficient school?</a:t>
            </a:r>
          </a:p>
          <a:p>
            <a:pPr marL="514350" lvl="0" indent="-514350">
              <a:spcBef>
                <a:spcPts val="1200"/>
              </a:spcBef>
              <a:spcAft>
                <a:spcPts val="600"/>
              </a:spcAft>
              <a:buFont typeface="+mj-lt"/>
              <a:buAutoNum type="arabicPeriod"/>
            </a:pPr>
            <a:r>
              <a:rPr lang="en-GB" b="0" noProof="0" dirty="0">
                <a:solidFill>
                  <a:srgbClr val="FFFFFF"/>
                </a:solidFill>
              </a:rPr>
              <a:t>How to improve the quality of inclusion?</a:t>
            </a:r>
            <a:endParaRPr lang="en-GB" b="0" noProof="0" dirty="0"/>
          </a:p>
        </p:txBody>
      </p:sp>
      <p:sp>
        <p:nvSpPr>
          <p:cNvPr id="4" name="Slide Number Placeholder 3"/>
          <p:cNvSpPr>
            <a:spLocks noGrp="1"/>
          </p:cNvSpPr>
          <p:nvPr>
            <p:ph type="sldNum" sz="quarter" idx="10"/>
          </p:nvPr>
        </p:nvSpPr>
        <p:spPr/>
        <p:txBody>
          <a:bodyPr/>
          <a:lstStyle/>
          <a:p>
            <a:fld id="{E1551BA7-83CE-A446-81ED-89A2BA15423D}" type="slidenum">
              <a:rPr lang="en-GB" noProof="0" smtClean="0"/>
              <a:t>7</a:t>
            </a:fld>
            <a:endParaRPr lang="en-GB" noProof="0" dirty="0"/>
          </a:p>
        </p:txBody>
      </p:sp>
    </p:spTree>
    <p:extLst>
      <p:ext uri="{BB962C8B-B14F-4D97-AF65-F5344CB8AC3E}">
        <p14:creationId xmlns:p14="http://schemas.microsoft.com/office/powerpoint/2010/main" val="393270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Experimental Plans</a:t>
            </a:r>
          </a:p>
          <a:p>
            <a:r>
              <a:rPr lang="en-US" dirty="0"/>
              <a:t>The diagram outlines plans from the project Universities Perugia, Barcelona, Udine and Zagreb to develop the Rating Scale for Inclusion and the focus on prosocial and socio-emotional learning.</a:t>
            </a:r>
          </a:p>
          <a:p>
            <a:r>
              <a:rPr lang="en-GB" dirty="0"/>
              <a:t>The diagram outlines plans from the project by the Universities of Perugia, Barcelona, Udine and Zagreb to develop the Rating Scale for Inclusion and the focus on prosocial and socio-emotional learning.</a:t>
            </a:r>
          </a:p>
          <a:p>
            <a:r>
              <a:rPr lang="en-GB" dirty="0"/>
              <a:t>2,500 pupils are involved, in the form of 20 + 20 classes of primary school (children aged 7 and 8 years). The first component has concluded. It consisted of pre-evaluation (rating scale for inclusion); inclusion as a dependent variable (prosociality and socio-emotional training; control classes); post-evaluation (rating scale for inclusion). The second component is in progress. Arrows link textboxes reading 'high level of inclusion classroom' and 'low level of inclusion classroom' to text that says Assessment of pupils’ academic, social and emotional abilities.</a:t>
            </a:r>
            <a:endParaRPr lang="en-US" dirty="0"/>
          </a:p>
        </p:txBody>
      </p:sp>
      <p:sp>
        <p:nvSpPr>
          <p:cNvPr id="4" name="Slide Number Placeholder 3"/>
          <p:cNvSpPr>
            <a:spLocks noGrp="1"/>
          </p:cNvSpPr>
          <p:nvPr>
            <p:ph type="sldNum" sz="quarter" idx="10"/>
          </p:nvPr>
        </p:nvSpPr>
        <p:spPr/>
        <p:txBody>
          <a:bodyPr/>
          <a:lstStyle/>
          <a:p>
            <a:fld id="{E1551BA7-83CE-A446-81ED-89A2BA15423D}" type="slidenum">
              <a:rPr lang="it-IT" smtClean="0"/>
              <a:t>8</a:t>
            </a:fld>
            <a:endParaRPr lang="it-IT"/>
          </a:p>
        </p:txBody>
      </p:sp>
    </p:spTree>
    <p:extLst>
      <p:ext uri="{BB962C8B-B14F-4D97-AF65-F5344CB8AC3E}">
        <p14:creationId xmlns:p14="http://schemas.microsoft.com/office/powerpoint/2010/main" val="2044950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GB" sz="1600" b="1" kern="1200" noProof="0" dirty="0">
                <a:solidFill>
                  <a:srgbClr val="000090"/>
                </a:solidFill>
                <a:effectLst/>
                <a:latin typeface="Calibri" panose="020F0502020204030204" pitchFamily="34" charset="0"/>
                <a:ea typeface="+mn-ea"/>
                <a:cs typeface="+mn-cs"/>
              </a:rPr>
              <a:t>“Inclusive Process Assessment Scale”</a:t>
            </a:r>
            <a:endParaRPr lang="en-GB" noProof="0" dirty="0">
              <a:effectLst/>
            </a:endParaRPr>
          </a:p>
          <a:p>
            <a:pPr marL="0" algn="l" rtl="0" eaLnBrk="1" latinLnBrk="0" hangingPunct="1">
              <a:spcBef>
                <a:spcPts val="0"/>
              </a:spcBef>
              <a:spcAft>
                <a:spcPts val="0"/>
              </a:spcAft>
            </a:pPr>
            <a:r>
              <a:rPr lang="en-GB" sz="1200" b="1" kern="1200" noProof="0" dirty="0">
                <a:solidFill>
                  <a:srgbClr val="000090"/>
                </a:solidFill>
                <a:effectLst/>
                <a:latin typeface="Calibri" panose="020F0502020204030204" pitchFamily="34" charset="0"/>
                <a:ea typeface="+mn-ea"/>
                <a:cs typeface="+mn-cs"/>
              </a:rPr>
              <a:t>(Cottini, Fedeli, Morganti, Pascoletti, Signorelli, Zanon, Zoletto, 2016)</a:t>
            </a:r>
            <a:endParaRPr lang="en-GB" noProof="0" dirty="0"/>
          </a:p>
          <a:p>
            <a:pPr algn="l"/>
            <a:r>
              <a:rPr lang="en-GB" dirty="0"/>
              <a:t>Teaching Staff Self-Assessment.</a:t>
            </a:r>
          </a:p>
          <a:p>
            <a:pPr algn="l"/>
            <a:r>
              <a:rPr lang="en-GB" dirty="0"/>
              <a:t>Dimension A: The Inclusive Organization. Self-Assessment relating to the school (or to the school complex). The teaching staff of the school must agree on the answer to give.</a:t>
            </a:r>
          </a:p>
          <a:p>
            <a:pPr algn="l"/>
            <a:r>
              <a:rPr lang="en-GB" dirty="0"/>
              <a:t>The table shows the Indicators in the left hand column, and the right hand column is for teachers to give a score from 1-4.</a:t>
            </a:r>
          </a:p>
          <a:p>
            <a:pPr algn="l"/>
            <a:r>
              <a:rPr lang="en-GB" dirty="0"/>
              <a:t>Indicators:</a:t>
            </a:r>
          </a:p>
          <a:p>
            <a:pPr algn="l"/>
            <a:r>
              <a:rPr lang="en-GB" dirty="0"/>
              <a:t>- All teachers interact and collaborate between them in a respectful manner functional for the achievement of the inclusive objectives, independently from the conditions and characteristics of each one (gender, social condition, political beliefs, etc.).</a:t>
            </a:r>
          </a:p>
          <a:p>
            <a:pPr algn="l"/>
            <a:r>
              <a:rPr lang="en-GB" dirty="0"/>
              <a:t>- Collegial activities (teachers' meetings, etc.) are believed to be useful and not simple routine meetings, by everyone for the school project.</a:t>
            </a:r>
            <a:endParaRPr lang="en-GB" dirty="0"/>
          </a:p>
        </p:txBody>
      </p:sp>
      <p:sp>
        <p:nvSpPr>
          <p:cNvPr id="4" name="Slide Number Placeholder 3"/>
          <p:cNvSpPr>
            <a:spLocks noGrp="1"/>
          </p:cNvSpPr>
          <p:nvPr>
            <p:ph type="sldNum" sz="quarter" idx="10"/>
          </p:nvPr>
        </p:nvSpPr>
        <p:spPr/>
        <p:txBody>
          <a:bodyPr/>
          <a:lstStyle/>
          <a:p>
            <a:fld id="{E1551BA7-83CE-A446-81ED-89A2BA15423D}" type="slidenum">
              <a:rPr lang="en-GB" noProof="0" smtClean="0"/>
              <a:t>9</a:t>
            </a:fld>
            <a:endParaRPr lang="en-GB" noProof="0" dirty="0"/>
          </a:p>
        </p:txBody>
      </p:sp>
    </p:spTree>
    <p:extLst>
      <p:ext uri="{BB962C8B-B14F-4D97-AF65-F5344CB8AC3E}">
        <p14:creationId xmlns:p14="http://schemas.microsoft.com/office/powerpoint/2010/main" val="218702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7AB2BC9-4F95-8247-AEEC-36771F02ACBB}" type="datetimeFigureOut">
              <a:rPr lang="it-IT" smtClean="0"/>
              <a:t>10/08/2018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611B18-57E0-354D-99D4-7D4E4A2872B4}" type="slidenum">
              <a:rPr lang="it-IT" smtClean="0"/>
              <a:t>‹#›</a:t>
            </a:fld>
            <a:endParaRPr lang="it-IT"/>
          </a:p>
        </p:txBody>
      </p:sp>
    </p:spTree>
    <p:extLst>
      <p:ext uri="{BB962C8B-B14F-4D97-AF65-F5344CB8AC3E}">
        <p14:creationId xmlns:p14="http://schemas.microsoft.com/office/powerpoint/2010/main" val="410401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AB2BC9-4F95-8247-AEEC-36771F02ACBB}" type="datetimeFigureOut">
              <a:rPr lang="it-IT" smtClean="0"/>
              <a:t>10/08/2018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611B18-57E0-354D-99D4-7D4E4A2872B4}" type="slidenum">
              <a:rPr lang="it-IT" smtClean="0"/>
              <a:t>‹#›</a:t>
            </a:fld>
            <a:endParaRPr lang="it-IT"/>
          </a:p>
        </p:txBody>
      </p:sp>
    </p:spTree>
    <p:extLst>
      <p:ext uri="{BB962C8B-B14F-4D97-AF65-F5344CB8AC3E}">
        <p14:creationId xmlns:p14="http://schemas.microsoft.com/office/powerpoint/2010/main" val="276592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AB2BC9-4F95-8247-AEEC-36771F02ACBB}" type="datetimeFigureOut">
              <a:rPr lang="it-IT" smtClean="0"/>
              <a:t>10/08/2018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611B18-57E0-354D-99D4-7D4E4A2872B4}" type="slidenum">
              <a:rPr lang="it-IT" smtClean="0"/>
              <a:t>‹#›</a:t>
            </a:fld>
            <a:endParaRPr lang="it-IT"/>
          </a:p>
        </p:txBody>
      </p:sp>
    </p:spTree>
    <p:extLst>
      <p:ext uri="{BB962C8B-B14F-4D97-AF65-F5344CB8AC3E}">
        <p14:creationId xmlns:p14="http://schemas.microsoft.com/office/powerpoint/2010/main" val="373397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AB2BC9-4F95-8247-AEEC-36771F02ACBB}" type="datetimeFigureOut">
              <a:rPr lang="it-IT" smtClean="0"/>
              <a:t>10/08/2018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611B18-57E0-354D-99D4-7D4E4A2872B4}" type="slidenum">
              <a:rPr lang="it-IT" smtClean="0"/>
              <a:t>‹#›</a:t>
            </a:fld>
            <a:endParaRPr lang="it-IT"/>
          </a:p>
        </p:txBody>
      </p:sp>
    </p:spTree>
    <p:extLst>
      <p:ext uri="{BB962C8B-B14F-4D97-AF65-F5344CB8AC3E}">
        <p14:creationId xmlns:p14="http://schemas.microsoft.com/office/powerpoint/2010/main" val="81660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87AB2BC9-4F95-8247-AEEC-36771F02ACBB}" type="datetimeFigureOut">
              <a:rPr lang="it-IT" smtClean="0"/>
              <a:t>10/08/2018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611B18-57E0-354D-99D4-7D4E4A2872B4}" type="slidenum">
              <a:rPr lang="it-IT" smtClean="0"/>
              <a:t>‹#›</a:t>
            </a:fld>
            <a:endParaRPr lang="it-IT"/>
          </a:p>
        </p:txBody>
      </p:sp>
    </p:spTree>
    <p:extLst>
      <p:ext uri="{BB962C8B-B14F-4D97-AF65-F5344CB8AC3E}">
        <p14:creationId xmlns:p14="http://schemas.microsoft.com/office/powerpoint/2010/main" val="15051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7AB2BC9-4F95-8247-AEEC-36771F02ACBB}" type="datetimeFigureOut">
              <a:rPr lang="it-IT" smtClean="0"/>
              <a:t>10/08/2018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611B18-57E0-354D-99D4-7D4E4A2872B4}" type="slidenum">
              <a:rPr lang="it-IT" smtClean="0"/>
              <a:t>‹#›</a:t>
            </a:fld>
            <a:endParaRPr lang="it-IT"/>
          </a:p>
        </p:txBody>
      </p:sp>
    </p:spTree>
    <p:extLst>
      <p:ext uri="{BB962C8B-B14F-4D97-AF65-F5344CB8AC3E}">
        <p14:creationId xmlns:p14="http://schemas.microsoft.com/office/powerpoint/2010/main" val="237682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7AB2BC9-4F95-8247-AEEC-36771F02ACBB}" type="datetimeFigureOut">
              <a:rPr lang="it-IT" smtClean="0"/>
              <a:t>10/08/2018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B611B18-57E0-354D-99D4-7D4E4A2872B4}" type="slidenum">
              <a:rPr lang="it-IT" smtClean="0"/>
              <a:t>‹#›</a:t>
            </a:fld>
            <a:endParaRPr lang="it-IT"/>
          </a:p>
        </p:txBody>
      </p:sp>
    </p:spTree>
    <p:extLst>
      <p:ext uri="{BB962C8B-B14F-4D97-AF65-F5344CB8AC3E}">
        <p14:creationId xmlns:p14="http://schemas.microsoft.com/office/powerpoint/2010/main" val="341183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87AB2BC9-4F95-8247-AEEC-36771F02ACBB}" type="datetimeFigureOut">
              <a:rPr lang="it-IT" smtClean="0"/>
              <a:t>10/08/2018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B611B18-57E0-354D-99D4-7D4E4A2872B4}" type="slidenum">
              <a:rPr lang="it-IT" smtClean="0"/>
              <a:t>‹#›</a:t>
            </a:fld>
            <a:endParaRPr lang="it-IT"/>
          </a:p>
        </p:txBody>
      </p:sp>
    </p:spTree>
    <p:extLst>
      <p:ext uri="{BB962C8B-B14F-4D97-AF65-F5344CB8AC3E}">
        <p14:creationId xmlns:p14="http://schemas.microsoft.com/office/powerpoint/2010/main" val="307588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AB2BC9-4F95-8247-AEEC-36771F02ACBB}" type="datetimeFigureOut">
              <a:rPr lang="it-IT" smtClean="0"/>
              <a:t>10/08/2018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B611B18-57E0-354D-99D4-7D4E4A2872B4}" type="slidenum">
              <a:rPr lang="it-IT" smtClean="0"/>
              <a:t>‹#›</a:t>
            </a:fld>
            <a:endParaRPr lang="it-IT"/>
          </a:p>
        </p:txBody>
      </p:sp>
    </p:spTree>
    <p:extLst>
      <p:ext uri="{BB962C8B-B14F-4D97-AF65-F5344CB8AC3E}">
        <p14:creationId xmlns:p14="http://schemas.microsoft.com/office/powerpoint/2010/main" val="377967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7AB2BC9-4F95-8247-AEEC-36771F02ACBB}" type="datetimeFigureOut">
              <a:rPr lang="it-IT" smtClean="0"/>
              <a:t>10/08/2018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611B18-57E0-354D-99D4-7D4E4A2872B4}" type="slidenum">
              <a:rPr lang="it-IT" smtClean="0"/>
              <a:t>‹#›</a:t>
            </a:fld>
            <a:endParaRPr lang="it-IT"/>
          </a:p>
        </p:txBody>
      </p:sp>
    </p:spTree>
    <p:extLst>
      <p:ext uri="{BB962C8B-B14F-4D97-AF65-F5344CB8AC3E}">
        <p14:creationId xmlns:p14="http://schemas.microsoft.com/office/powerpoint/2010/main" val="279148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7AB2BC9-4F95-8247-AEEC-36771F02ACBB}" type="datetimeFigureOut">
              <a:rPr lang="it-IT" smtClean="0"/>
              <a:t>10/08/2018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611B18-57E0-354D-99D4-7D4E4A2872B4}" type="slidenum">
              <a:rPr lang="it-IT" smtClean="0"/>
              <a:t>‹#›</a:t>
            </a:fld>
            <a:endParaRPr lang="it-IT"/>
          </a:p>
        </p:txBody>
      </p:sp>
    </p:spTree>
    <p:extLst>
      <p:ext uri="{BB962C8B-B14F-4D97-AF65-F5344CB8AC3E}">
        <p14:creationId xmlns:p14="http://schemas.microsoft.com/office/powerpoint/2010/main" val="428762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a:t>Quinto </a:t>
            </a:r>
            <a:r>
              <a:rPr lang="en-US" noProof="0" dirty="0" err="1"/>
              <a:t>livello</a:t>
            </a:r>
            <a:endParaRPr lang="en-US" noProof="0"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B2BC9-4F95-8247-AEEC-36771F02ACBB}" type="datetimeFigureOut">
              <a:rPr lang="en-US" noProof="0" smtClean="0"/>
              <a:t>10/08/2018</a:t>
            </a:fld>
            <a:endParaRPr lang="en-US" noProof="0"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11B18-57E0-354D-99D4-7D4E4A2872B4}" type="slidenum">
              <a:rPr lang="en-US" noProof="0" smtClean="0"/>
              <a:t>‹#›</a:t>
            </a:fld>
            <a:endParaRPr lang="en-US" noProof="0" dirty="0"/>
          </a:p>
        </p:txBody>
      </p:sp>
    </p:spTree>
    <p:extLst>
      <p:ext uri="{BB962C8B-B14F-4D97-AF65-F5344CB8AC3E}">
        <p14:creationId xmlns:p14="http://schemas.microsoft.com/office/powerpoint/2010/main" val="3998032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66" y="1506211"/>
            <a:ext cx="8508570" cy="2094240"/>
          </a:xfrm>
        </p:spPr>
        <p:txBody>
          <a:bodyPr>
            <a:normAutofit/>
          </a:bodyPr>
          <a:lstStyle/>
          <a:p>
            <a:pPr lvl="0">
              <a:spcBef>
                <a:spcPts val="0"/>
              </a:spcBef>
            </a:pPr>
            <a:r>
              <a:rPr lang="en-GB" sz="2400" b="1" noProof="0" dirty="0">
                <a:solidFill>
                  <a:prstClr val="black"/>
                </a:solidFill>
                <a:ea typeface="+mn-ea"/>
                <a:cs typeface="+mn-cs"/>
              </a:rPr>
              <a:t>“RAISING THE ACHIEVEMENT OF ALL LEARNERS IN INCLUSIVE EDUCATION”</a:t>
            </a:r>
            <a:br>
              <a:rPr lang="en-GB" sz="2400" noProof="0" dirty="0">
                <a:solidFill>
                  <a:prstClr val="black"/>
                </a:solidFill>
                <a:ea typeface="+mn-ea"/>
                <a:cs typeface="+mn-cs"/>
              </a:rPr>
            </a:br>
            <a:r>
              <a:rPr lang="en-GB" sz="2400" noProof="0" dirty="0">
                <a:solidFill>
                  <a:prstClr val="black"/>
                </a:solidFill>
                <a:ea typeface="+mn-ea"/>
                <a:cs typeface="+mn-cs"/>
              </a:rPr>
              <a:t>International Conference</a:t>
            </a:r>
            <a:br>
              <a:rPr lang="en-GB" sz="2400" noProof="0" dirty="0">
                <a:solidFill>
                  <a:prstClr val="black"/>
                </a:solidFill>
                <a:ea typeface="+mn-ea"/>
                <a:cs typeface="+mn-cs"/>
              </a:rPr>
            </a:br>
            <a:r>
              <a:rPr lang="en-GB" sz="2000" noProof="0" dirty="0">
                <a:solidFill>
                  <a:prstClr val="black"/>
                </a:solidFill>
                <a:ea typeface="+mn-ea"/>
                <a:cs typeface="+mn-cs"/>
              </a:rPr>
              <a:t>Malta, 7th of April 2017</a:t>
            </a:r>
            <a:endParaRPr lang="en-GB" noProof="0" dirty="0"/>
          </a:p>
        </p:txBody>
      </p:sp>
      <p:sp>
        <p:nvSpPr>
          <p:cNvPr id="3" name="Subtitle 2"/>
          <p:cNvSpPr>
            <a:spLocks noGrp="1"/>
          </p:cNvSpPr>
          <p:nvPr>
            <p:ph type="subTitle" idx="1"/>
          </p:nvPr>
        </p:nvSpPr>
        <p:spPr>
          <a:xfrm>
            <a:off x="1371600" y="3737741"/>
            <a:ext cx="6400800" cy="2461521"/>
          </a:xfrm>
        </p:spPr>
        <p:txBody>
          <a:bodyPr>
            <a:normAutofit lnSpcReduction="10000"/>
          </a:bodyPr>
          <a:lstStyle/>
          <a:p>
            <a:pPr lvl="0">
              <a:spcBef>
                <a:spcPts val="1800"/>
              </a:spcBef>
              <a:spcAft>
                <a:spcPts val="1800"/>
              </a:spcAft>
            </a:pPr>
            <a:r>
              <a:rPr lang="en-GB" sz="3600" b="1" noProof="0" dirty="0">
                <a:solidFill>
                  <a:srgbClr val="002060"/>
                </a:solidFill>
              </a:rPr>
              <a:t>FEEDBACK FROM CONFERENCE</a:t>
            </a:r>
          </a:p>
          <a:p>
            <a:pPr lvl="0">
              <a:spcBef>
                <a:spcPts val="1800"/>
              </a:spcBef>
              <a:spcAft>
                <a:spcPts val="1800"/>
              </a:spcAft>
            </a:pPr>
            <a:r>
              <a:rPr lang="en-GB" sz="2800" b="1" noProof="0" dirty="0">
                <a:solidFill>
                  <a:srgbClr val="002060"/>
                </a:solidFill>
              </a:rPr>
              <a:t>From key messages to project guidelines</a:t>
            </a:r>
          </a:p>
          <a:p>
            <a:pPr lvl="0">
              <a:spcBef>
                <a:spcPts val="0"/>
              </a:spcBef>
            </a:pPr>
            <a:r>
              <a:rPr lang="en-GB" sz="2800" b="1" noProof="0" dirty="0">
                <a:solidFill>
                  <a:srgbClr val="000000"/>
                </a:solidFill>
              </a:rPr>
              <a:t>Annalisa Morganti</a:t>
            </a:r>
          </a:p>
          <a:p>
            <a:pPr lvl="0">
              <a:spcBef>
                <a:spcPts val="0"/>
              </a:spcBef>
            </a:pPr>
            <a:r>
              <a:rPr lang="en-GB" sz="2400" noProof="0" dirty="0">
                <a:solidFill>
                  <a:srgbClr val="000000"/>
                </a:solidFill>
              </a:rPr>
              <a:t>(University of Perugia - Italy)</a:t>
            </a:r>
            <a:endParaRPr lang="en-GB" noProof="0" dirty="0"/>
          </a:p>
        </p:txBody>
      </p:sp>
      <p:pic>
        <p:nvPicPr>
          <p:cNvPr id="7" name="Immagine 4" descr="Università degli Studi di Perugia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2220"/>
            <a:ext cx="3243953" cy="1173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magine 7" descr="MALTA EU 2017 and Raising the Achievement of All Learners in Inclusive Education logos"/>
          <p:cNvPicPr>
            <a:picLocks noChangeAspect="1"/>
          </p:cNvPicPr>
          <p:nvPr/>
        </p:nvPicPr>
        <p:blipFill rotWithShape="1">
          <a:blip r:embed="rId4"/>
          <a:srcRect l="32848"/>
          <a:stretch/>
        </p:blipFill>
        <p:spPr>
          <a:xfrm>
            <a:off x="3003660" y="137290"/>
            <a:ext cx="6140340" cy="1265952"/>
          </a:xfrm>
          <a:prstGeom prst="rect">
            <a:avLst/>
          </a:prstGeom>
        </p:spPr>
      </p:pic>
    </p:spTree>
    <p:extLst>
      <p:ext uri="{BB962C8B-B14F-4D97-AF65-F5344CB8AC3E}">
        <p14:creationId xmlns:p14="http://schemas.microsoft.com/office/powerpoint/2010/main" val="851350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63769" y="27384"/>
            <a:ext cx="8551525" cy="1270424"/>
          </a:xfrm>
        </p:spPr>
        <p:txBody>
          <a:bodyPr>
            <a:normAutofit/>
          </a:bodyPr>
          <a:lstStyle/>
          <a:p>
            <a:r>
              <a:rPr lang="en-GB" sz="2200" noProof="0" dirty="0"/>
              <a:t>Erasmus+</a:t>
            </a:r>
            <a:br>
              <a:rPr lang="en-GB" sz="2200" noProof="0" dirty="0"/>
            </a:br>
            <a:r>
              <a:rPr lang="en-GB" sz="2200" noProof="0" dirty="0"/>
              <a:t>Evidence Based Education. European Strategic Model for School Inclusion</a:t>
            </a:r>
            <a:br>
              <a:rPr lang="en-GB" noProof="0" dirty="0"/>
            </a:br>
            <a:r>
              <a:rPr lang="en-GB" sz="1300" noProof="0" dirty="0"/>
              <a:t>(EBE-EUSMOSI) – 2014-1-IT02-KA201-003578</a:t>
            </a:r>
          </a:p>
        </p:txBody>
      </p:sp>
      <p:pic>
        <p:nvPicPr>
          <p:cNvPr id="2" name="Immagine 1" descr="The table shows the Indicators in the left hand column, and the right hand column is for teachers to give a score from 1-4.&#10;Indicators:&#10;- Pupils are involved in assessment and are used to forms of self-assessment.&#10;- The assessment feedback given to pupils makes clear to them what they have learned and how they can further enhance their learning." title="Dimension B: Inclusive didactics. Self-Assessment relating to the class. The teaching staff must agree on the answer to give."/>
          <p:cNvPicPr>
            <a:picLocks noChangeAspect="1"/>
          </p:cNvPicPr>
          <p:nvPr/>
        </p:nvPicPr>
        <p:blipFill>
          <a:blip r:embed="rId3"/>
          <a:stretch>
            <a:fillRect/>
          </a:stretch>
        </p:blipFill>
        <p:spPr>
          <a:xfrm>
            <a:off x="433294" y="1223102"/>
            <a:ext cx="8382000" cy="3020193"/>
          </a:xfrm>
          <a:prstGeom prst="rect">
            <a:avLst/>
          </a:prstGeom>
        </p:spPr>
      </p:pic>
      <p:pic>
        <p:nvPicPr>
          <p:cNvPr id="4" name="Immagine 3" descr="1. How many training and discussion meetings have been organised during the school year on topics concerning inclusion that have seen the participation of the school staff?&#10;- None&#10;- 1 to 2&#10;- 3 to 5&#10;- More than 5.&#10;Please write the meetings' names:&#10;" title="Objective indicators for the quality of inclusion"/>
          <p:cNvPicPr>
            <a:picLocks noChangeAspect="1"/>
          </p:cNvPicPr>
          <p:nvPr/>
        </p:nvPicPr>
        <p:blipFill>
          <a:blip r:embed="rId4"/>
          <a:stretch>
            <a:fillRect/>
          </a:stretch>
        </p:blipFill>
        <p:spPr>
          <a:xfrm>
            <a:off x="433294" y="4089400"/>
            <a:ext cx="8382000" cy="2768600"/>
          </a:xfrm>
          <a:prstGeom prst="rect">
            <a:avLst/>
          </a:prstGeom>
        </p:spPr>
      </p:pic>
    </p:spTree>
    <p:extLst>
      <p:ext uri="{BB962C8B-B14F-4D97-AF65-F5344CB8AC3E}">
        <p14:creationId xmlns:p14="http://schemas.microsoft.com/office/powerpoint/2010/main" val="67042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88EED"/>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826477"/>
            <a:ext cx="9144000" cy="6031522"/>
          </a:xfrm>
          <a:solidFill>
            <a:srgbClr val="B88EED"/>
          </a:solidFill>
        </p:spPr>
        <p:txBody>
          <a:bodyPr anchor="t"/>
          <a:lstStyle/>
          <a:p>
            <a:r>
              <a:rPr lang="en-GB" sz="3200" b="1" noProof="0" dirty="0">
                <a:solidFill>
                  <a:srgbClr val="FFFFFF"/>
                </a:solidFill>
              </a:rPr>
              <a:t>INNOVATING TEACHING AND LEARNING PRACTICES</a:t>
            </a:r>
            <a:endParaRPr lang="en-GB" sz="2000" b="1" noProof="0" dirty="0">
              <a:solidFill>
                <a:schemeClr val="bg1"/>
              </a:solidFill>
            </a:endParaRPr>
          </a:p>
        </p:txBody>
      </p:sp>
      <p:sp>
        <p:nvSpPr>
          <p:cNvPr id="3" name="Sottotitolo 2"/>
          <p:cNvSpPr>
            <a:spLocks noGrp="1"/>
          </p:cNvSpPr>
          <p:nvPr>
            <p:ph type="subTitle" idx="1"/>
          </p:nvPr>
        </p:nvSpPr>
        <p:spPr>
          <a:xfrm>
            <a:off x="0" y="2286000"/>
            <a:ext cx="9144000" cy="2672862"/>
          </a:xfrm>
        </p:spPr>
        <p:txBody>
          <a:bodyPr>
            <a:normAutofit/>
          </a:bodyPr>
          <a:lstStyle/>
          <a:p>
            <a:r>
              <a:rPr lang="en-GB" sz="4400" b="1" noProof="0" dirty="0">
                <a:solidFill>
                  <a:srgbClr val="FFFFFF"/>
                </a:solidFill>
                <a:effectLst/>
              </a:rPr>
              <a:t>“The PROSEL Curriculum”</a:t>
            </a:r>
          </a:p>
          <a:p>
            <a:pPr>
              <a:lnSpc>
                <a:spcPct val="150000"/>
              </a:lnSpc>
              <a:spcBef>
                <a:spcPts val="2400"/>
              </a:spcBef>
            </a:pPr>
            <a:r>
              <a:rPr lang="en-GB" sz="4000" noProof="0" dirty="0">
                <a:solidFill>
                  <a:srgbClr val="FFFFFF"/>
                </a:solidFill>
                <a:effectLst/>
              </a:rPr>
              <a:t>(Prosociality &amp; Social Emotional Learning)</a:t>
            </a:r>
            <a:endParaRPr lang="en-GB" sz="4000" noProof="0" dirty="0">
              <a:solidFill>
                <a:srgbClr val="FFFFFF"/>
              </a:solidFill>
            </a:endParaRPr>
          </a:p>
        </p:txBody>
      </p:sp>
    </p:spTree>
    <p:extLst>
      <p:ext uri="{BB962C8B-B14F-4D97-AF65-F5344CB8AC3E}">
        <p14:creationId xmlns:p14="http://schemas.microsoft.com/office/powerpoint/2010/main" val="175471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870"/>
            <a:ext cx="7772400" cy="575896"/>
          </a:xfrm>
        </p:spPr>
        <p:txBody>
          <a:bodyPr>
            <a:normAutofit fontScale="90000"/>
          </a:bodyPr>
          <a:lstStyle/>
          <a:p>
            <a:r>
              <a:rPr lang="en-GB" noProof="0" dirty="0"/>
              <a:t>PROSEL Curriculum</a:t>
            </a:r>
          </a:p>
        </p:txBody>
      </p:sp>
      <p:pic>
        <p:nvPicPr>
          <p:cNvPr id="6" name="Immagine 5" descr="Social Emotional Learning - 15 sessions:&#10;- Introduction to the SEL: 1 session&#10;- Self-awareness: 4 sessions&#10;- Self-management: 4 sessions&#10;- Social awareness: 2 sessions&#10;- Relationship skills: 1 session&#10;- Responsible decision-making: 3 sessions.&#10;&#10;Prosociality - 15 sessions:&#10;- Introduction to Prosociality: 1 session&#10;- Prosocial quality communication: 3 sessions&#10;- Positive valuation of others: 2 sessions&#10;- Thinking as you, feeling as you: 2 sessions&#10;- Prosocial TV models: 2 sessions&#10;- Prosocial actions: 5 sessions" title="PROSEL Curriculum"/>
          <p:cNvPicPr>
            <a:picLocks noChangeAspect="1"/>
          </p:cNvPicPr>
          <p:nvPr/>
        </p:nvPicPr>
        <p:blipFill>
          <a:blip r:embed="rId3"/>
          <a:stretch>
            <a:fillRect/>
          </a:stretch>
        </p:blipFill>
        <p:spPr>
          <a:xfrm>
            <a:off x="0" y="720766"/>
            <a:ext cx="9144000" cy="6137234"/>
          </a:xfrm>
          <a:prstGeom prst="rect">
            <a:avLst/>
          </a:prstGeom>
        </p:spPr>
      </p:pic>
    </p:spTree>
    <p:extLst>
      <p:ext uri="{BB962C8B-B14F-4D97-AF65-F5344CB8AC3E}">
        <p14:creationId xmlns:p14="http://schemas.microsoft.com/office/powerpoint/2010/main" val="413498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6857999"/>
          </a:xfrm>
          <a:solidFill>
            <a:schemeClr val="accent4">
              <a:lumMod val="75000"/>
            </a:schemeClr>
          </a:solidFill>
        </p:spPr>
        <p:txBody>
          <a:bodyPr anchor="t">
            <a:normAutofit/>
          </a:bodyPr>
          <a:lstStyle/>
          <a:p>
            <a:pPr algn="l"/>
            <a:r>
              <a:rPr lang="en-GB" sz="3600" b="1" noProof="0" dirty="0">
                <a:solidFill>
                  <a:srgbClr val="FFFFFF"/>
                </a:solidFill>
              </a:rPr>
              <a:t>The PROSEL Curriculum: first outcomes</a:t>
            </a:r>
            <a:endParaRPr lang="en-GB" sz="3600" b="1" noProof="0" dirty="0">
              <a:solidFill>
                <a:schemeClr val="bg1"/>
              </a:solidFill>
            </a:endParaRPr>
          </a:p>
        </p:txBody>
      </p:sp>
      <p:sp>
        <p:nvSpPr>
          <p:cNvPr id="3" name="Sottotitolo 2"/>
          <p:cNvSpPr>
            <a:spLocks noGrp="1"/>
          </p:cNvSpPr>
          <p:nvPr>
            <p:ph type="subTitle" idx="1"/>
          </p:nvPr>
        </p:nvSpPr>
        <p:spPr>
          <a:xfrm>
            <a:off x="0" y="1297807"/>
            <a:ext cx="9144000" cy="5594515"/>
          </a:xfrm>
        </p:spPr>
        <p:txBody>
          <a:bodyPr>
            <a:normAutofit/>
          </a:bodyPr>
          <a:lstStyle/>
          <a:p>
            <a:pPr marL="457200" indent="-457200" algn="l">
              <a:buFont typeface="Wingdings" charset="2"/>
              <a:buChar char="ü"/>
            </a:pPr>
            <a:r>
              <a:rPr lang="en-GB" noProof="0" dirty="0">
                <a:solidFill>
                  <a:srgbClr val="FFFFFF"/>
                </a:solidFill>
              </a:rPr>
              <a:t>Students direct assessment: from 7,5 to 10;</a:t>
            </a:r>
          </a:p>
          <a:p>
            <a:pPr marL="457200" lvl="0" indent="-457200" algn="l">
              <a:buFont typeface="Wingdings" charset="2"/>
              <a:buChar char="ü"/>
            </a:pPr>
            <a:r>
              <a:rPr lang="en-GB" noProof="0" dirty="0">
                <a:solidFill>
                  <a:srgbClr val="FFFFFF"/>
                </a:solidFill>
              </a:rPr>
              <a:t>Surprising maturity for their age for the easy and adequate learning of all the concepts presented during the activities;</a:t>
            </a:r>
          </a:p>
          <a:p>
            <a:pPr marL="457200" lvl="0" indent="-457200" algn="l">
              <a:buFont typeface="Wingdings" charset="2"/>
              <a:buChar char="ü"/>
            </a:pPr>
            <a:r>
              <a:rPr lang="en-GB" noProof="0" dirty="0">
                <a:solidFill>
                  <a:srgbClr val="FFFFFF"/>
                </a:solidFill>
              </a:rPr>
              <a:t>The single word PROSEL identified relevant ideas and emotions which demonstrated micro-cognitive changes in the students;</a:t>
            </a:r>
          </a:p>
          <a:p>
            <a:pPr marL="457200" indent="-457200" algn="l">
              <a:buFont typeface="Wingdings" charset="2"/>
              <a:buChar char="ü"/>
            </a:pPr>
            <a:r>
              <a:rPr lang="en-GB" noProof="0" dirty="0">
                <a:solidFill>
                  <a:srgbClr val="FFFFFF"/>
                </a:solidFill>
              </a:rPr>
              <a:t>Teachers felt not just as “passing on” knowledge to their students; they felt changed in their social, emotional and prosocial competencies.</a:t>
            </a:r>
          </a:p>
        </p:txBody>
      </p:sp>
    </p:spTree>
    <p:extLst>
      <p:ext uri="{BB962C8B-B14F-4D97-AF65-F5344CB8AC3E}">
        <p14:creationId xmlns:p14="http://schemas.microsoft.com/office/powerpoint/2010/main" val="348296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GB" noProof="0" dirty="0"/>
              <a:t>Research</a:t>
            </a:r>
          </a:p>
        </p:txBody>
      </p:sp>
      <p:grpSp>
        <p:nvGrpSpPr>
          <p:cNvPr id="2" name="Group 1" descr="EBE-EUSMOSI = efficacy research"/>
          <p:cNvGrpSpPr/>
          <p:nvPr/>
        </p:nvGrpSpPr>
        <p:grpSpPr>
          <a:xfrm>
            <a:off x="368970" y="229455"/>
            <a:ext cx="3641141" cy="3787539"/>
            <a:chOff x="368970" y="229455"/>
            <a:chExt cx="3641141" cy="3787539"/>
          </a:xfrm>
        </p:grpSpPr>
        <p:pic>
          <p:nvPicPr>
            <p:cNvPr id="4" name="Immagine 3" descr="EBE-EUSMOSI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691" y="229455"/>
              <a:ext cx="1939505" cy="1111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giù 7"/>
            <p:cNvSpPr/>
            <p:nvPr/>
          </p:nvSpPr>
          <p:spPr>
            <a:xfrm>
              <a:off x="1733541" y="1784753"/>
              <a:ext cx="789534" cy="1184115"/>
            </a:xfrm>
            <a:prstGeom prst="downArrow">
              <a:avLst/>
            </a:prstGeom>
            <a:solidFill>
              <a:schemeClr val="tx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CasellaDiTesto 9"/>
            <p:cNvSpPr txBox="1"/>
            <p:nvPr/>
          </p:nvSpPr>
          <p:spPr>
            <a:xfrm>
              <a:off x="368970" y="3432218"/>
              <a:ext cx="3641141" cy="584776"/>
            </a:xfrm>
            <a:prstGeom prst="rect">
              <a:avLst/>
            </a:prstGeom>
            <a:noFill/>
          </p:spPr>
          <p:txBody>
            <a:bodyPr wrap="none" rtlCol="0">
              <a:spAutoFit/>
            </a:bodyPr>
            <a:lstStyle/>
            <a:p>
              <a:pPr algn="ctr"/>
              <a:r>
                <a:rPr lang="it-IT" sz="3200" b="1" dirty="0">
                  <a:solidFill>
                    <a:srgbClr val="002060"/>
                  </a:solidFill>
                </a:rPr>
                <a:t>EFFICACY RESEARCH</a:t>
              </a:r>
            </a:p>
          </p:txBody>
        </p:sp>
      </p:grpSp>
      <p:grpSp>
        <p:nvGrpSpPr>
          <p:cNvPr id="3" name="Group 2" descr="Raising the Achievement of All Learners in Inclusive Education = effectiveness research"/>
          <p:cNvGrpSpPr/>
          <p:nvPr/>
        </p:nvGrpSpPr>
        <p:grpSpPr>
          <a:xfrm>
            <a:off x="4477338" y="19073"/>
            <a:ext cx="4666662" cy="6058697"/>
            <a:chOff x="4477338" y="19073"/>
            <a:chExt cx="4666662" cy="6058697"/>
          </a:xfrm>
        </p:grpSpPr>
        <p:pic>
          <p:nvPicPr>
            <p:cNvPr id="7" name="Picture 3" descr="Raising the Achievement of All Learners in Inclusive Education logo"/>
            <p:cNvPicPr>
              <a:picLocks noChangeAspect="1"/>
            </p:cNvPicPr>
            <p:nvPr/>
          </p:nvPicPr>
          <p:blipFill>
            <a:blip r:embed="rId4"/>
            <a:stretch>
              <a:fillRect/>
            </a:stretch>
          </p:blipFill>
          <p:spPr>
            <a:xfrm>
              <a:off x="5234951" y="19073"/>
              <a:ext cx="3638718" cy="1322260"/>
            </a:xfrm>
            <a:prstGeom prst="rect">
              <a:avLst/>
            </a:prstGeom>
          </p:spPr>
        </p:pic>
        <p:sp>
          <p:nvSpPr>
            <p:cNvPr id="9" name="Freccia giù 8"/>
            <p:cNvSpPr/>
            <p:nvPr/>
          </p:nvSpPr>
          <p:spPr>
            <a:xfrm>
              <a:off x="6966418" y="1784753"/>
              <a:ext cx="789534" cy="2659969"/>
            </a:xfrm>
            <a:prstGeom prst="downArrow">
              <a:avLst/>
            </a:prstGeom>
            <a:solidFill>
              <a:schemeClr val="tx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CasellaDiTesto 10"/>
            <p:cNvSpPr txBox="1"/>
            <p:nvPr/>
          </p:nvSpPr>
          <p:spPr>
            <a:xfrm>
              <a:off x="4477338" y="5492994"/>
              <a:ext cx="4666662" cy="584776"/>
            </a:xfrm>
            <a:prstGeom prst="rect">
              <a:avLst/>
            </a:prstGeom>
            <a:noFill/>
          </p:spPr>
          <p:txBody>
            <a:bodyPr wrap="none" rtlCol="0">
              <a:spAutoFit/>
            </a:bodyPr>
            <a:lstStyle/>
            <a:p>
              <a:pPr algn="ctr"/>
              <a:r>
                <a:rPr lang="it-IT" sz="3200" b="1" dirty="0">
                  <a:solidFill>
                    <a:srgbClr val="002060"/>
                  </a:solidFill>
                </a:rPr>
                <a:t>EFFECTIVENESS RESEARCH</a:t>
              </a:r>
            </a:p>
          </p:txBody>
        </p:sp>
      </p:grpSp>
    </p:spTree>
    <p:extLst>
      <p:ext uri="{BB962C8B-B14F-4D97-AF65-F5344CB8AC3E}">
        <p14:creationId xmlns:p14="http://schemas.microsoft.com/office/powerpoint/2010/main" val="384207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8000" noProof="0" dirty="0">
                <a:solidFill>
                  <a:srgbClr val="FFFFFF"/>
                </a:solidFill>
              </a:rPr>
              <a:t>WHAT’S NEXT?</a:t>
            </a:r>
            <a:endParaRPr lang="en-GB" noProof="0" dirty="0"/>
          </a:p>
        </p:txBody>
      </p:sp>
    </p:spTree>
    <p:extLst>
      <p:ext uri="{BB962C8B-B14F-4D97-AF65-F5344CB8AC3E}">
        <p14:creationId xmlns:p14="http://schemas.microsoft.com/office/powerpoint/2010/main" val="261272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3" y="-9715"/>
            <a:ext cx="8464666" cy="1130258"/>
          </a:xfrm>
        </p:spPr>
        <p:txBody>
          <a:bodyPr/>
          <a:lstStyle/>
          <a:p>
            <a:pPr marL="0" algn="ctr" rtl="0" eaLnBrk="1" latinLnBrk="0" hangingPunct="1">
              <a:spcBef>
                <a:spcPts val="0"/>
              </a:spcBef>
              <a:spcAft>
                <a:spcPts val="0"/>
              </a:spcAft>
            </a:pPr>
            <a:r>
              <a:rPr lang="en-GB" sz="2600" b="1" kern="1200" noProof="0" dirty="0">
                <a:solidFill>
                  <a:srgbClr val="002060"/>
                </a:solidFill>
                <a:effectLst/>
                <a:latin typeface="Calibri" panose="020F0502020204030204" pitchFamily="34" charset="0"/>
                <a:ea typeface="+mn-ea"/>
                <a:cs typeface="+mn-cs"/>
              </a:rPr>
              <a:t>An Evidence-based Education Model in Inclusive Education</a:t>
            </a:r>
            <a:endParaRPr lang="en-GB" noProof="0" dirty="0">
              <a:solidFill>
                <a:srgbClr val="002060"/>
              </a:solidFill>
              <a:effectLst/>
            </a:endParaRPr>
          </a:p>
          <a:p>
            <a:pPr marL="0" algn="ctr" rtl="0" eaLnBrk="1" latinLnBrk="0" hangingPunct="1">
              <a:spcBef>
                <a:spcPts val="0"/>
              </a:spcBef>
              <a:spcAft>
                <a:spcPts val="0"/>
              </a:spcAft>
            </a:pPr>
            <a:r>
              <a:rPr lang="en-GB" sz="1700" kern="1200" noProof="0" dirty="0">
                <a:solidFill>
                  <a:srgbClr val="002060"/>
                </a:solidFill>
                <a:effectLst/>
                <a:latin typeface="Calibri" panose="020F0502020204030204" pitchFamily="34" charset="0"/>
                <a:ea typeface="+mn-ea"/>
                <a:cs typeface="+mn-cs"/>
              </a:rPr>
              <a:t>(Cottini, &amp; Morganti, 2015; 2016)</a:t>
            </a:r>
            <a:endParaRPr lang="en-GB" noProof="0" dirty="0">
              <a:solidFill>
                <a:srgbClr val="002060"/>
              </a:solidFill>
            </a:endParaRPr>
          </a:p>
        </p:txBody>
      </p:sp>
      <p:graphicFrame>
        <p:nvGraphicFramePr>
          <p:cNvPr id="13" name="Diagramma 12" descr="Three interlockign gears with the following text: Efficacy: What does it work?&#10;Effectiveness: When does it work?&#10;Implementation: How can we make it work? Is it working?"/>
          <p:cNvGraphicFramePr/>
          <p:nvPr>
            <p:extLst>
              <p:ext uri="{D42A27DB-BD31-4B8C-83A1-F6EECF244321}">
                <p14:modId xmlns:p14="http://schemas.microsoft.com/office/powerpoint/2010/main" val="2651484763"/>
              </p:ext>
            </p:extLst>
          </p:nvPr>
        </p:nvGraphicFramePr>
        <p:xfrm>
          <a:off x="0" y="1120542"/>
          <a:ext cx="9144000" cy="511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magine 3" descr="EBE-EUSMOSI logo"/>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7303" y="5843997"/>
            <a:ext cx="969752" cy="790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195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rossing train trac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itle 3"/>
          <p:cNvSpPr>
            <a:spLocks noGrp="1"/>
          </p:cNvSpPr>
          <p:nvPr>
            <p:ph type="title" idx="4294967295"/>
          </p:nvPr>
        </p:nvSpPr>
        <p:spPr>
          <a:xfrm>
            <a:off x="457200" y="0"/>
            <a:ext cx="8229600" cy="1143000"/>
          </a:xfrm>
        </p:spPr>
        <p:txBody>
          <a:bodyPr/>
          <a:lstStyle/>
          <a:p>
            <a:pPr marL="0" algn="ctr" rtl="0" eaLnBrk="1" latinLnBrk="0" hangingPunct="1">
              <a:spcBef>
                <a:spcPts val="0"/>
              </a:spcBef>
              <a:spcAft>
                <a:spcPts val="0"/>
              </a:spcAft>
            </a:pPr>
            <a:r>
              <a:rPr lang="en-GB" sz="2400" b="0" kern="1200" noProof="0" dirty="0">
                <a:solidFill>
                  <a:srgbClr val="FFFFFF"/>
                </a:solidFill>
                <a:effectLst/>
                <a:latin typeface="Calibri" panose="020F0502020204030204" pitchFamily="34" charset="0"/>
                <a:ea typeface="+mn-ea"/>
                <a:cs typeface="+mn-cs"/>
              </a:rPr>
              <a:t>NEW ROADS TO GUIDE INNOVATION OF INCLUSIVE EDUCATION</a:t>
            </a:r>
            <a:endParaRPr lang="en-GB" b="0" noProof="0" dirty="0"/>
          </a:p>
        </p:txBody>
      </p:sp>
      <p:pic>
        <p:nvPicPr>
          <p:cNvPr id="12" name="Immagine 11" descr="EBE-EUSMOSI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856697"/>
            <a:ext cx="1232408" cy="826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 descr="Raising the Achievement of All Learners in Inclusive Education logo"/>
          <p:cNvPicPr>
            <a:picLocks noChangeAspect="1"/>
          </p:cNvPicPr>
          <p:nvPr/>
        </p:nvPicPr>
        <p:blipFill>
          <a:blip r:embed="rId5"/>
          <a:stretch>
            <a:fillRect/>
          </a:stretch>
        </p:blipFill>
        <p:spPr>
          <a:xfrm>
            <a:off x="7187330" y="2856697"/>
            <a:ext cx="1956670" cy="82650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3431" y="1459523"/>
            <a:ext cx="8264769" cy="2140927"/>
          </a:xfrm>
        </p:spPr>
        <p:txBody>
          <a:bodyPr>
            <a:normAutofit fontScale="90000"/>
          </a:bodyPr>
          <a:lstStyle/>
          <a:p>
            <a:pPr algn="l"/>
            <a:r>
              <a:rPr lang="en-GB" sz="8000" noProof="0" dirty="0">
                <a:solidFill>
                  <a:srgbClr val="FFFFFF"/>
                </a:solidFill>
              </a:rPr>
              <a:t>Let’s start together. Now! </a:t>
            </a:r>
            <a:endParaRPr lang="en-GB" noProof="0" dirty="0"/>
          </a:p>
        </p:txBody>
      </p:sp>
      <p:sp>
        <p:nvSpPr>
          <p:cNvPr id="3" name="Sottotitolo 2"/>
          <p:cNvSpPr>
            <a:spLocks noGrp="1"/>
          </p:cNvSpPr>
          <p:nvPr>
            <p:ph type="subTitle" idx="1"/>
          </p:nvPr>
        </p:nvSpPr>
        <p:spPr>
          <a:xfrm>
            <a:off x="193430" y="3780692"/>
            <a:ext cx="8950569" cy="3111629"/>
          </a:xfrm>
          <a:solidFill>
            <a:schemeClr val="tx1"/>
          </a:solidFill>
        </p:spPr>
        <p:txBody>
          <a:bodyPr>
            <a:normAutofit/>
          </a:bodyPr>
          <a:lstStyle/>
          <a:p>
            <a:pPr algn="l"/>
            <a:r>
              <a:rPr lang="en-GB" sz="8000" noProof="0" dirty="0">
                <a:solidFill>
                  <a:srgbClr val="FFFFFF"/>
                </a:solidFill>
              </a:rPr>
              <a:t>Thank you</a:t>
            </a:r>
          </a:p>
        </p:txBody>
      </p:sp>
    </p:spTree>
    <p:extLst>
      <p:ext uri="{BB962C8B-B14F-4D97-AF65-F5344CB8AC3E}">
        <p14:creationId xmlns:p14="http://schemas.microsoft.com/office/powerpoint/2010/main" val="341921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6857999"/>
          </a:xfrm>
          <a:solidFill>
            <a:schemeClr val="tx2"/>
          </a:solidFill>
        </p:spPr>
        <p:txBody>
          <a:bodyPr anchor="t"/>
          <a:lstStyle/>
          <a:p>
            <a:r>
              <a:rPr lang="en-GB" noProof="0" dirty="0">
                <a:solidFill>
                  <a:schemeClr val="bg1"/>
                </a:solidFill>
              </a:rPr>
              <a:t>THEORETICAL SHIFT</a:t>
            </a:r>
          </a:p>
        </p:txBody>
      </p:sp>
      <p:sp>
        <p:nvSpPr>
          <p:cNvPr id="3" name="Sottotitolo 2"/>
          <p:cNvSpPr>
            <a:spLocks noGrp="1"/>
          </p:cNvSpPr>
          <p:nvPr>
            <p:ph type="subTitle" idx="1"/>
          </p:nvPr>
        </p:nvSpPr>
        <p:spPr>
          <a:xfrm>
            <a:off x="0" y="1005629"/>
            <a:ext cx="9144000" cy="5256121"/>
          </a:xfrm>
        </p:spPr>
        <p:txBody>
          <a:bodyPr>
            <a:normAutofit/>
          </a:bodyPr>
          <a:lstStyle/>
          <a:p>
            <a:pPr algn="l">
              <a:spcAft>
                <a:spcPts val="2400"/>
              </a:spcAft>
            </a:pPr>
            <a:r>
              <a:rPr lang="en-GB" sz="4800" noProof="0" dirty="0">
                <a:solidFill>
                  <a:schemeClr val="bg1"/>
                </a:solidFill>
              </a:rPr>
              <a:t>INCLUSION</a:t>
            </a:r>
            <a:r>
              <a:rPr lang="en-GB" sz="5400" noProof="0" dirty="0">
                <a:solidFill>
                  <a:schemeClr val="bg1"/>
                </a:solidFill>
              </a:rPr>
              <a:t> </a:t>
            </a:r>
          </a:p>
          <a:p>
            <a:pPr algn="r"/>
            <a:r>
              <a:rPr lang="en-GB" sz="3400" noProof="0" dirty="0">
                <a:solidFill>
                  <a:srgbClr val="FFFFFF"/>
                </a:solidFill>
              </a:rPr>
              <a:t>Sharing “principle”</a:t>
            </a:r>
          </a:p>
          <a:p>
            <a:pPr algn="r"/>
            <a:r>
              <a:rPr lang="en-GB" sz="3400" noProof="0" dirty="0">
                <a:solidFill>
                  <a:srgbClr val="FFFFFF"/>
                </a:solidFill>
              </a:rPr>
              <a:t>From disabled learners to </a:t>
            </a:r>
            <a:r>
              <a:rPr lang="en-GB" sz="3400" i="1" noProof="0" dirty="0">
                <a:solidFill>
                  <a:srgbClr val="FFFFFF"/>
                </a:solidFill>
              </a:rPr>
              <a:t>all learners</a:t>
            </a:r>
          </a:p>
          <a:p>
            <a:pPr algn="r"/>
            <a:r>
              <a:rPr lang="en-GB" sz="3400" noProof="0" dirty="0">
                <a:solidFill>
                  <a:srgbClr val="FFFFFF"/>
                </a:solidFill>
              </a:rPr>
              <a:t>From special needs to “human needs”</a:t>
            </a:r>
          </a:p>
          <a:p>
            <a:pPr algn="r"/>
            <a:r>
              <a:rPr lang="en-GB" sz="3400" noProof="0" dirty="0">
                <a:solidFill>
                  <a:srgbClr val="FFFFFF"/>
                </a:solidFill>
              </a:rPr>
              <a:t>Human right and s</a:t>
            </a:r>
            <a:r>
              <a:rPr lang="en-GB" sz="3400" noProof="0" dirty="0">
                <a:solidFill>
                  <a:srgbClr val="FFFFFF"/>
                </a:solidFill>
                <a:effectLst/>
              </a:rPr>
              <a:t>ocial justice</a:t>
            </a:r>
          </a:p>
          <a:p>
            <a:pPr algn="r"/>
            <a:r>
              <a:rPr lang="en-GB" sz="3400" i="1" noProof="0" dirty="0">
                <a:solidFill>
                  <a:srgbClr val="FFFFFF"/>
                </a:solidFill>
                <a:effectLst/>
              </a:rPr>
              <a:t> </a:t>
            </a:r>
            <a:r>
              <a:rPr lang="en-GB" sz="3400" noProof="0" dirty="0">
                <a:solidFill>
                  <a:srgbClr val="FFFFFF"/>
                </a:solidFill>
              </a:rPr>
              <a:t>Organizing principle and “mega-strategy”</a:t>
            </a:r>
            <a:endParaRPr lang="en-GB" sz="3400" i="1" noProof="0" dirty="0">
              <a:solidFill>
                <a:srgbClr val="FFFFFF"/>
              </a:solidFill>
            </a:endParaRPr>
          </a:p>
        </p:txBody>
      </p:sp>
    </p:spTree>
    <p:extLst>
      <p:ext uri="{BB962C8B-B14F-4D97-AF65-F5344CB8AC3E}">
        <p14:creationId xmlns:p14="http://schemas.microsoft.com/office/powerpoint/2010/main" val="176969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hidden="1"/>
          <p:cNvSpPr>
            <a:spLocks noGrp="1"/>
          </p:cNvSpPr>
          <p:nvPr>
            <p:ph type="ctrTitle"/>
          </p:nvPr>
        </p:nvSpPr>
        <p:spPr>
          <a:xfrm>
            <a:off x="0" y="573437"/>
            <a:ext cx="9144000" cy="6284563"/>
          </a:xfrm>
          <a:solidFill>
            <a:srgbClr val="000000"/>
          </a:solidFill>
        </p:spPr>
        <p:txBody>
          <a:bodyPr anchor="t"/>
          <a:lstStyle/>
          <a:p>
            <a:r>
              <a:rPr lang="en-GB" noProof="0" dirty="0">
                <a:solidFill>
                  <a:schemeClr val="bg1"/>
                </a:solidFill>
              </a:rPr>
              <a:t>Diversity</a:t>
            </a:r>
          </a:p>
        </p:txBody>
      </p:sp>
      <p:sp>
        <p:nvSpPr>
          <p:cNvPr id="3" name="Sottotitolo 2"/>
          <p:cNvSpPr>
            <a:spLocks noGrp="1"/>
          </p:cNvSpPr>
          <p:nvPr>
            <p:ph type="subTitle" idx="1"/>
          </p:nvPr>
        </p:nvSpPr>
        <p:spPr>
          <a:xfrm>
            <a:off x="309966" y="404447"/>
            <a:ext cx="8539566" cy="6057568"/>
          </a:xfrm>
        </p:spPr>
        <p:txBody>
          <a:bodyPr>
            <a:normAutofit/>
          </a:bodyPr>
          <a:lstStyle/>
          <a:p>
            <a:pPr algn="l"/>
            <a:r>
              <a:rPr lang="en-GB" sz="6000" noProof="0" dirty="0">
                <a:solidFill>
                  <a:schemeClr val="bg1"/>
                </a:solidFill>
              </a:rPr>
              <a:t>“Diversity” is actually an </a:t>
            </a:r>
            <a:r>
              <a:rPr lang="en-GB" sz="6000" i="1" noProof="0" dirty="0">
                <a:solidFill>
                  <a:schemeClr val="bg1"/>
                </a:solidFill>
              </a:rPr>
              <a:t>a</a:t>
            </a:r>
            <a:r>
              <a:rPr lang="en-GB" dirty="0"/>
              <a:t> </a:t>
            </a:r>
            <a:r>
              <a:rPr lang="en-GB" sz="6000" i="1" noProof="0" dirty="0">
                <a:solidFill>
                  <a:schemeClr val="bg1"/>
                </a:solidFill>
              </a:rPr>
              <a:t>priori</a:t>
            </a:r>
            <a:r>
              <a:rPr lang="en-GB" sz="6000" noProof="0" dirty="0">
                <a:solidFill>
                  <a:schemeClr val="bg1"/>
                </a:solidFill>
              </a:rPr>
              <a:t> of our classroom so teachers, school heads and school staff, must be able to answer to this challenge.</a:t>
            </a:r>
            <a:endParaRPr lang="en-GB" sz="6000" noProof="0" dirty="0">
              <a:solidFill>
                <a:srgbClr val="FFFFFF"/>
              </a:solidFill>
            </a:endParaRPr>
          </a:p>
        </p:txBody>
      </p:sp>
    </p:spTree>
    <p:extLst>
      <p:ext uri="{BB962C8B-B14F-4D97-AF65-F5344CB8AC3E}">
        <p14:creationId xmlns:p14="http://schemas.microsoft.com/office/powerpoint/2010/main" val="15725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229335"/>
            <a:ext cx="7772400" cy="984004"/>
          </a:xfrm>
        </p:spPr>
        <p:txBody>
          <a:bodyPr/>
          <a:lstStyle/>
          <a:p>
            <a:r>
              <a:rPr lang="en-GB" noProof="0" dirty="0"/>
              <a:t>The four pillars</a:t>
            </a:r>
          </a:p>
        </p:txBody>
      </p:sp>
      <p:graphicFrame>
        <p:nvGraphicFramePr>
          <p:cNvPr id="2" name="Diagramma 1" descr="A cicle showing the four pillars: Achievement, Pedagogy, Collaboration and Leadership."/>
          <p:cNvGraphicFramePr/>
          <p:nvPr>
            <p:extLst>
              <p:ext uri="{D42A27DB-BD31-4B8C-83A1-F6EECF244321}">
                <p14:modId xmlns:p14="http://schemas.microsoft.com/office/powerpoint/2010/main" val="3654240808"/>
              </p:ext>
            </p:extLst>
          </p:nvPr>
        </p:nvGraphicFramePr>
        <p:xfrm>
          <a:off x="0" y="1396999"/>
          <a:ext cx="9143999" cy="5302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4731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GB" noProof="0" dirty="0"/>
              <a:t>Collaborative work of</a:t>
            </a:r>
            <a:r>
              <a:rPr lang="en-GB" baseline="0" noProof="0" dirty="0"/>
              <a:t> the learning community</a:t>
            </a:r>
            <a:endParaRPr lang="en-GB" noProof="0" dirty="0"/>
          </a:p>
        </p:txBody>
      </p:sp>
      <p:pic>
        <p:nvPicPr>
          <p:cNvPr id="3" name="Immagine 2" descr="The diagram shows the collaborative work of the learning community:&#10;Inspiring leadership, flexible environment, adapted curricula and schoolwide engagement. This supports pedagogy for personalisation with attention to social-emotional skills, using research to meet learner diversity."/>
          <p:cNvPicPr>
            <a:picLocks noChangeAspect="1"/>
          </p:cNvPicPr>
          <p:nvPr/>
        </p:nvPicPr>
        <p:blipFill>
          <a:blip r:embed="rId3"/>
          <a:stretch>
            <a:fillRect/>
          </a:stretch>
        </p:blipFill>
        <p:spPr>
          <a:xfrm>
            <a:off x="283882" y="0"/>
            <a:ext cx="8755530" cy="6858000"/>
          </a:xfrm>
          <a:prstGeom prst="rect">
            <a:avLst/>
          </a:prstGeom>
        </p:spPr>
      </p:pic>
    </p:spTree>
    <p:extLst>
      <p:ext uri="{BB962C8B-B14F-4D97-AF65-F5344CB8AC3E}">
        <p14:creationId xmlns:p14="http://schemas.microsoft.com/office/powerpoint/2010/main" val="428290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hidden="1"/>
          <p:cNvSpPr>
            <a:spLocks noGrp="1"/>
          </p:cNvSpPr>
          <p:nvPr>
            <p:ph type="ctrTitle"/>
          </p:nvPr>
        </p:nvSpPr>
        <p:spPr>
          <a:xfrm>
            <a:off x="0" y="808892"/>
            <a:ext cx="9144000" cy="6049108"/>
          </a:xfrm>
          <a:solidFill>
            <a:srgbClr val="000000"/>
          </a:solidFill>
        </p:spPr>
        <p:txBody>
          <a:bodyPr anchor="t"/>
          <a:lstStyle/>
          <a:p>
            <a:r>
              <a:rPr lang="en-GB" noProof="0" dirty="0">
                <a:solidFill>
                  <a:schemeClr val="bg1"/>
                </a:solidFill>
              </a:rPr>
              <a:t>Role of Educators</a:t>
            </a:r>
          </a:p>
        </p:txBody>
      </p:sp>
      <p:sp>
        <p:nvSpPr>
          <p:cNvPr id="3" name="Sottotitolo 2"/>
          <p:cNvSpPr>
            <a:spLocks noGrp="1"/>
          </p:cNvSpPr>
          <p:nvPr>
            <p:ph type="subTitle" idx="1"/>
          </p:nvPr>
        </p:nvSpPr>
        <p:spPr>
          <a:xfrm>
            <a:off x="263768" y="474785"/>
            <a:ext cx="8634047" cy="6076941"/>
          </a:xfrm>
        </p:spPr>
        <p:txBody>
          <a:bodyPr>
            <a:normAutofit lnSpcReduction="10000"/>
          </a:bodyPr>
          <a:lstStyle/>
          <a:p>
            <a:pPr lvl="0" algn="l"/>
            <a:r>
              <a:rPr lang="en-GB" sz="6000" noProof="0" dirty="0">
                <a:solidFill>
                  <a:srgbClr val="FFFFFF"/>
                </a:solidFill>
                <a:latin typeface="+mj-lt"/>
              </a:rPr>
              <a:t>As educators, we can do more than building inclusive Learning Communities; we must make them “tools for development” for all of those involved.</a:t>
            </a:r>
            <a:r>
              <a:rPr lang="en-GB" sz="6000" noProof="0" dirty="0">
                <a:solidFill>
                  <a:srgbClr val="FFFFFF"/>
                </a:solidFill>
              </a:rPr>
              <a:t> </a:t>
            </a:r>
          </a:p>
        </p:txBody>
      </p:sp>
    </p:spTree>
    <p:extLst>
      <p:ext uri="{BB962C8B-B14F-4D97-AF65-F5344CB8AC3E}">
        <p14:creationId xmlns:p14="http://schemas.microsoft.com/office/powerpoint/2010/main" val="413427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solidFill>
        </p:spPr>
        <p:txBody>
          <a:bodyPr anchor="t">
            <a:normAutofit fontScale="90000"/>
          </a:bodyPr>
          <a:lstStyle/>
          <a:p>
            <a:pPr lvl="0"/>
            <a:r>
              <a:rPr lang="en-GB" altLang="ja-JP" sz="3200" b="1" noProof="0" dirty="0">
                <a:solidFill>
                  <a:srgbClr val="FFFFFF"/>
                </a:solidFill>
                <a:cs typeface="Arial" charset="0"/>
              </a:rPr>
              <a:t>Evidence Based Education: </a:t>
            </a:r>
            <a:br>
              <a:rPr lang="en-GB" altLang="ja-JP" sz="3200" b="1" noProof="0" dirty="0">
                <a:solidFill>
                  <a:srgbClr val="FFFFFF"/>
                </a:solidFill>
                <a:cs typeface="Arial" charset="0"/>
              </a:rPr>
            </a:br>
            <a:r>
              <a:rPr lang="en-GB" altLang="ja-JP" sz="3200" b="1" noProof="0" dirty="0">
                <a:solidFill>
                  <a:srgbClr val="FFFFFF"/>
                </a:solidFill>
                <a:cs typeface="Arial" charset="0"/>
              </a:rPr>
              <a:t>European Strategic Model for School Inclusion</a:t>
            </a:r>
            <a:br>
              <a:rPr lang="en-GB" altLang="ja-JP" sz="3200" noProof="0" dirty="0">
                <a:solidFill>
                  <a:srgbClr val="FFFFFF"/>
                </a:solidFill>
                <a:cs typeface="Arial" charset="0"/>
              </a:rPr>
            </a:br>
            <a:r>
              <a:rPr lang="en-GB" altLang="ja-JP" sz="2000" noProof="0" dirty="0">
                <a:solidFill>
                  <a:srgbClr val="FFFFFF"/>
                </a:solidFill>
                <a:cs typeface="Arial" charset="0"/>
              </a:rPr>
              <a:t>(2014-2017)</a:t>
            </a:r>
            <a:endParaRPr lang="en-GB" sz="2400" noProof="0" dirty="0">
              <a:solidFill>
                <a:srgbClr val="FFFFFF"/>
              </a:solidFill>
            </a:endParaRPr>
          </a:p>
        </p:txBody>
      </p:sp>
      <p:sp>
        <p:nvSpPr>
          <p:cNvPr id="3" name="Content Placeholder 2"/>
          <p:cNvSpPr>
            <a:spLocks noGrp="1"/>
          </p:cNvSpPr>
          <p:nvPr>
            <p:ph idx="1"/>
          </p:nvPr>
        </p:nvSpPr>
        <p:spPr>
          <a:xfrm>
            <a:off x="457200" y="2989386"/>
            <a:ext cx="8229600" cy="3136778"/>
          </a:xfrm>
        </p:spPr>
        <p:txBody>
          <a:bodyPr>
            <a:normAutofit/>
          </a:bodyPr>
          <a:lstStyle/>
          <a:p>
            <a:pPr marL="514350" indent="-514350">
              <a:spcBef>
                <a:spcPts val="1200"/>
              </a:spcBef>
              <a:spcAft>
                <a:spcPts val="600"/>
              </a:spcAft>
              <a:buFont typeface="+mj-lt"/>
              <a:buAutoNum type="arabicPeriod"/>
            </a:pPr>
            <a:r>
              <a:rPr lang="en-GB" b="1" noProof="0" dirty="0">
                <a:solidFill>
                  <a:srgbClr val="FFFFFF"/>
                </a:solidFill>
              </a:rPr>
              <a:t>How to assess the inclusiveness of the school?</a:t>
            </a:r>
          </a:p>
          <a:p>
            <a:pPr marL="514350" indent="-514350">
              <a:spcBef>
                <a:spcPts val="1200"/>
              </a:spcBef>
              <a:spcAft>
                <a:spcPts val="600"/>
              </a:spcAft>
              <a:buFont typeface="+mj-lt"/>
              <a:buAutoNum type="arabicPeriod"/>
            </a:pPr>
            <a:r>
              <a:rPr lang="en-GB" b="1" noProof="0" dirty="0">
                <a:solidFill>
                  <a:srgbClr val="FFFFFF"/>
                </a:solidFill>
              </a:rPr>
              <a:t>An inclusive school is also an efficient school?</a:t>
            </a:r>
          </a:p>
          <a:p>
            <a:pPr marL="514350" lvl="0" indent="-514350">
              <a:spcBef>
                <a:spcPts val="1200"/>
              </a:spcBef>
              <a:spcAft>
                <a:spcPts val="600"/>
              </a:spcAft>
              <a:buFont typeface="+mj-lt"/>
              <a:buAutoNum type="arabicPeriod"/>
            </a:pPr>
            <a:r>
              <a:rPr lang="en-GB" b="1" noProof="0" dirty="0">
                <a:solidFill>
                  <a:srgbClr val="FFFFFF"/>
                </a:solidFill>
              </a:rPr>
              <a:t>How to improve the quality of inclusion?</a:t>
            </a:r>
            <a:endParaRPr lang="en-GB" noProof="0" dirty="0"/>
          </a:p>
        </p:txBody>
      </p:sp>
      <p:pic>
        <p:nvPicPr>
          <p:cNvPr id="5" name="Immagine 3" descr="EBE-EUSMOSI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8803" y="1614883"/>
            <a:ext cx="1090262" cy="1111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magine 1" descr="Co-funded by the Erasmus+ Programme of the European Un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0569" y="6300178"/>
            <a:ext cx="1643431" cy="54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7745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523"/>
            <a:ext cx="8229600" cy="826963"/>
          </a:xfrm>
        </p:spPr>
        <p:txBody>
          <a:bodyPr/>
          <a:lstStyle/>
          <a:p>
            <a:r>
              <a:rPr lang="en-GB" noProof="0" dirty="0"/>
              <a:t>Experimental Plans</a:t>
            </a:r>
          </a:p>
        </p:txBody>
      </p:sp>
      <p:grpSp>
        <p:nvGrpSpPr>
          <p:cNvPr id="4" name="Group 3" descr="The diagram outlines plans from the project by the Universities of Perugia, Barcelona, Udine and Zagreb to develop the Rating Scale for Inclusion and the focus on prosocial and socio-emotional learning.&#10;2,500 pupils are involved, in the form of 20 + 20 classes of primary school (children aged 7 and 8 years). The first component has concluded. It consisted of pre-evaluation (rating scale for inclusion); inclusion as a dependent variable (prosociality and socio-emotional training; control classes); post-evaluation (rating scale for inclusion). The second component is in progress. Arrows link textboxes reading 'high level of inclusion classroom' and 'low level of inclusion classroom' to text that says Assessment of pupils’ academic, social and emotional abilities"/>
          <p:cNvGrpSpPr/>
          <p:nvPr/>
        </p:nvGrpSpPr>
        <p:grpSpPr>
          <a:xfrm>
            <a:off x="14025" y="685464"/>
            <a:ext cx="9144000" cy="6157403"/>
            <a:chOff x="14025" y="685464"/>
            <a:chExt cx="9144000" cy="6157403"/>
          </a:xfrm>
        </p:grpSpPr>
        <p:sp>
          <p:nvSpPr>
            <p:cNvPr id="25602" name="Rectangle 11"/>
            <p:cNvSpPr>
              <a:spLocks noChangeArrowheads="1"/>
            </p:cNvSpPr>
            <p:nvPr/>
          </p:nvSpPr>
          <p:spPr bwMode="auto">
            <a:xfrm>
              <a:off x="993991" y="6096935"/>
              <a:ext cx="1749561" cy="608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9130" tIns="49565" rIns="99130" bIns="49565" anchor="ctr"/>
            <a:lstStyle/>
            <a:p>
              <a:pPr eaLnBrk="1" hangingPunct="1">
                <a:buClr>
                  <a:srgbClr val="000000"/>
                </a:buClr>
              </a:pPr>
              <a:endParaRPr lang="es-ES" sz="1400" b="1" dirty="0">
                <a:solidFill>
                  <a:srgbClr val="264796"/>
                </a:solidFill>
                <a:latin typeface="Corbel" charset="0"/>
              </a:endParaRPr>
            </a:p>
          </p:txBody>
        </p:sp>
        <p:pic>
          <p:nvPicPr>
            <p:cNvPr id="10" name="Immagine 1" descr="The diagram outlines plans from the project Universities Perugia, Barcelona, Udine and Zagreb to develop the Rating Scale for Inclusion and the focus on prosocial and socio-emotional learn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5" y="685464"/>
              <a:ext cx="9144000" cy="6001170"/>
            </a:xfrm>
            <a:prstGeom prst="rect">
              <a:avLst/>
            </a:prstGeom>
            <a:solidFill>
              <a:schemeClr val="accent4">
                <a:lumMod val="20000"/>
                <a:lumOff val="80000"/>
              </a:schemeClr>
            </a:solidFill>
            <a:ln>
              <a:noFill/>
            </a:ln>
            <a:extLst/>
          </p:spPr>
        </p:pic>
        <p:sp>
          <p:nvSpPr>
            <p:cNvPr id="7" name="Rettangolo arrotondato 6"/>
            <p:cNvSpPr/>
            <p:nvPr/>
          </p:nvSpPr>
          <p:spPr>
            <a:xfrm>
              <a:off x="2424493" y="4061840"/>
              <a:ext cx="6600299" cy="2133676"/>
            </a:xfrm>
            <a:prstGeom prst="roundRect">
              <a:avLst/>
            </a:prstGeom>
          </p:spPr>
          <p:style>
            <a:lnRef idx="1">
              <a:schemeClr val="accent6"/>
            </a:lnRef>
            <a:fillRef idx="2">
              <a:schemeClr val="accent6"/>
            </a:fillRef>
            <a:effectRef idx="1">
              <a:schemeClr val="accent6"/>
            </a:effectRef>
            <a:fontRef idx="minor">
              <a:schemeClr val="dk1"/>
            </a:fontRef>
          </p:style>
          <p:txBody>
            <a:bodyPr lIns="99130" tIns="49565" rIns="99130" bIns="49565" anchor="ctr"/>
            <a:lstStyle/>
            <a:p>
              <a:pPr eaLnBrk="1" hangingPunct="1">
                <a:defRPr/>
              </a:pPr>
              <a:r>
                <a:rPr lang="it-IT" dirty="0">
                  <a:solidFill>
                    <a:srgbClr val="000000"/>
                  </a:solidFill>
                  <a:latin typeface="Calibri" charset="0"/>
                  <a:ea typeface="ＭＳ Ｐゴシック" charset="0"/>
                  <a:cs typeface="ＭＳ Ｐゴシック" charset="0"/>
                </a:rPr>
                <a:t>								</a:t>
              </a:r>
              <a:endParaRPr lang="en-GB" sz="1700" dirty="0">
                <a:solidFill>
                  <a:srgbClr val="FF0000"/>
                </a:solidFill>
                <a:latin typeface="Times" charset="0"/>
                <a:ea typeface="ＭＳ Ｐゴシック" charset="0"/>
                <a:cs typeface="ＭＳ Ｐゴシック" charset="0"/>
              </a:endParaRPr>
            </a:p>
          </p:txBody>
        </p:sp>
        <p:sp>
          <p:nvSpPr>
            <p:cNvPr id="8" name="Rettangolo 7"/>
            <p:cNvSpPr/>
            <p:nvPr/>
          </p:nvSpPr>
          <p:spPr>
            <a:xfrm>
              <a:off x="2743551" y="4399782"/>
              <a:ext cx="1987979" cy="532579"/>
            </a:xfrm>
            <a:prstGeom prst="rect">
              <a:avLst/>
            </a:prstGeom>
          </p:spPr>
          <p:style>
            <a:lnRef idx="1">
              <a:schemeClr val="accent1"/>
            </a:lnRef>
            <a:fillRef idx="2">
              <a:schemeClr val="accent1"/>
            </a:fillRef>
            <a:effectRef idx="1">
              <a:schemeClr val="accent1"/>
            </a:effectRef>
            <a:fontRef idx="minor">
              <a:schemeClr val="dk1"/>
            </a:fontRef>
          </p:style>
          <p:txBody>
            <a:bodyPr lIns="99130" tIns="49565" rIns="99130" bIns="49565" anchor="ctr"/>
            <a:lstStyle/>
            <a:p>
              <a:pPr algn="ctr" eaLnBrk="1" hangingPunct="1">
                <a:defRPr/>
              </a:pPr>
              <a:r>
                <a:rPr lang="en-GB" sz="1500" b="1" dirty="0">
                  <a:solidFill>
                    <a:srgbClr val="002060"/>
                  </a:solidFill>
                  <a:latin typeface="Times"/>
                  <a:cs typeface="Times"/>
                </a:rPr>
                <a:t>High</a:t>
              </a:r>
              <a:r>
                <a:rPr lang="en-GB" sz="1500" dirty="0">
                  <a:solidFill>
                    <a:srgbClr val="002060"/>
                  </a:solidFill>
                  <a:latin typeface="Times"/>
                  <a:cs typeface="Times"/>
                </a:rPr>
                <a:t> level of inclusion classroom</a:t>
              </a:r>
            </a:p>
          </p:txBody>
        </p:sp>
        <p:sp>
          <p:nvSpPr>
            <p:cNvPr id="14" name="Rettangolo 13"/>
            <p:cNvSpPr/>
            <p:nvPr/>
          </p:nvSpPr>
          <p:spPr>
            <a:xfrm>
              <a:off x="2743552" y="5487074"/>
              <a:ext cx="1987979" cy="532578"/>
            </a:xfrm>
            <a:prstGeom prst="rect">
              <a:avLst/>
            </a:prstGeom>
          </p:spPr>
          <p:style>
            <a:lnRef idx="1">
              <a:schemeClr val="accent1"/>
            </a:lnRef>
            <a:fillRef idx="2">
              <a:schemeClr val="accent1"/>
            </a:fillRef>
            <a:effectRef idx="1">
              <a:schemeClr val="accent1"/>
            </a:effectRef>
            <a:fontRef idx="minor">
              <a:schemeClr val="dk1"/>
            </a:fontRef>
          </p:style>
          <p:txBody>
            <a:bodyPr lIns="99130" tIns="49565" rIns="99130" bIns="49565" anchor="ctr"/>
            <a:lstStyle/>
            <a:p>
              <a:pPr algn="ctr" eaLnBrk="1" hangingPunct="1">
                <a:defRPr/>
              </a:pPr>
              <a:r>
                <a:rPr lang="en-GB" sz="1500" b="1" dirty="0">
                  <a:solidFill>
                    <a:srgbClr val="002060"/>
                  </a:solidFill>
                  <a:latin typeface="Times"/>
                  <a:cs typeface="Times"/>
                </a:rPr>
                <a:t>Low</a:t>
              </a:r>
              <a:r>
                <a:rPr lang="en-GB" sz="1500" dirty="0">
                  <a:solidFill>
                    <a:srgbClr val="002060"/>
                  </a:solidFill>
                  <a:latin typeface="Times"/>
                  <a:cs typeface="Times"/>
                </a:rPr>
                <a:t> level of inclusion classroom</a:t>
              </a:r>
            </a:p>
          </p:txBody>
        </p:sp>
        <p:cxnSp>
          <p:nvCxnSpPr>
            <p:cNvPr id="11" name="Connettore 2 10"/>
            <p:cNvCxnSpPr/>
            <p:nvPr/>
          </p:nvCxnSpPr>
          <p:spPr>
            <a:xfrm>
              <a:off x="4889306" y="4638535"/>
              <a:ext cx="874780" cy="4569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V="1">
              <a:off x="4889306" y="5334187"/>
              <a:ext cx="874780" cy="4569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ettangolo 1"/>
            <p:cNvSpPr/>
            <p:nvPr/>
          </p:nvSpPr>
          <p:spPr>
            <a:xfrm>
              <a:off x="14025" y="6461494"/>
              <a:ext cx="1830202" cy="381373"/>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lIns="99130" tIns="49565" rIns="99130" bIns="49565" anchor="ctr"/>
            <a:lstStyle/>
            <a:p>
              <a:pPr algn="ctr" eaLnBrk="1" hangingPunct="1">
                <a:defRPr/>
              </a:pPr>
              <a:r>
                <a:rPr lang="it-IT" b="1" dirty="0">
                  <a:solidFill>
                    <a:srgbClr val="FF0000"/>
                  </a:solidFill>
                </a:rPr>
                <a:t> </a:t>
              </a:r>
              <a:r>
                <a:rPr lang="en-GB" b="1" dirty="0">
                  <a:solidFill>
                    <a:srgbClr val="002060"/>
                  </a:solidFill>
                </a:rPr>
                <a:t>2,500 pupils</a:t>
              </a:r>
            </a:p>
          </p:txBody>
        </p:sp>
        <p:sp>
          <p:nvSpPr>
            <p:cNvPr id="5" name="CasellaDiTesto 4"/>
            <p:cNvSpPr txBox="1"/>
            <p:nvPr/>
          </p:nvSpPr>
          <p:spPr>
            <a:xfrm>
              <a:off x="7170657" y="2063600"/>
              <a:ext cx="1377300" cy="369332"/>
            </a:xfrm>
            <a:prstGeom prst="rect">
              <a:avLst/>
            </a:prstGeom>
            <a:noFill/>
            <a:ln>
              <a:solidFill>
                <a:srgbClr val="FF0000"/>
              </a:solidFill>
            </a:ln>
          </p:spPr>
          <p:txBody>
            <a:bodyPr wrap="none" rtlCol="0">
              <a:spAutoFit/>
            </a:bodyPr>
            <a:lstStyle/>
            <a:p>
              <a:r>
                <a:rPr lang="it-IT" b="1" dirty="0">
                  <a:solidFill>
                    <a:srgbClr val="FF6600"/>
                  </a:solidFill>
                </a:rPr>
                <a:t>CONCLUDED</a:t>
              </a:r>
            </a:p>
          </p:txBody>
        </p:sp>
        <p:sp>
          <p:nvSpPr>
            <p:cNvPr id="18" name="CasellaDiTesto 17"/>
            <p:cNvSpPr txBox="1"/>
            <p:nvPr/>
          </p:nvSpPr>
          <p:spPr>
            <a:xfrm>
              <a:off x="7170657" y="4311171"/>
              <a:ext cx="1467206" cy="369332"/>
            </a:xfrm>
            <a:prstGeom prst="rect">
              <a:avLst/>
            </a:prstGeom>
            <a:noFill/>
            <a:ln>
              <a:solidFill>
                <a:srgbClr val="FF0000"/>
              </a:solidFill>
            </a:ln>
          </p:spPr>
          <p:txBody>
            <a:bodyPr wrap="none" rtlCol="0">
              <a:spAutoFit/>
            </a:bodyPr>
            <a:lstStyle/>
            <a:p>
              <a:r>
                <a:rPr lang="en-GB" b="1" dirty="0">
                  <a:solidFill>
                    <a:srgbClr val="002060"/>
                  </a:solidFill>
                </a:rPr>
                <a:t>IN PROGRESS</a:t>
              </a:r>
            </a:p>
          </p:txBody>
        </p:sp>
      </p:grpSp>
      <p:sp>
        <p:nvSpPr>
          <p:cNvPr id="16" name="CasellaDiTesto 17"/>
          <p:cNvSpPr txBox="1"/>
          <p:nvPr/>
        </p:nvSpPr>
        <p:spPr>
          <a:xfrm>
            <a:off x="6879446" y="4886909"/>
            <a:ext cx="1899088" cy="1077218"/>
          </a:xfrm>
          <a:prstGeom prst="rect">
            <a:avLst/>
          </a:prstGeom>
          <a:noFill/>
          <a:ln>
            <a:solidFill>
              <a:schemeClr val="tx2"/>
            </a:solidFill>
          </a:ln>
        </p:spPr>
        <p:txBody>
          <a:bodyPr wrap="square" rtlCol="0">
            <a:spAutoFit/>
          </a:bodyPr>
          <a:lstStyle/>
          <a:p>
            <a:pPr>
              <a:defRPr/>
            </a:pPr>
            <a:r>
              <a:rPr lang="en-GB" sz="1600" dirty="0">
                <a:solidFill>
                  <a:srgbClr val="002060"/>
                </a:solidFill>
                <a:latin typeface="Times" charset="0"/>
                <a:ea typeface="ＭＳ Ｐゴシック" charset="0"/>
                <a:cs typeface="ＭＳ Ｐゴシック" charset="0"/>
              </a:rPr>
              <a:t>Assessment of pupils’ academic, social and emotional abilities</a:t>
            </a:r>
          </a:p>
        </p:txBody>
      </p:sp>
      <p:pic>
        <p:nvPicPr>
          <p:cNvPr id="15" name="Immagine 3" descr="EBE-EUSMOSI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11347" y="0"/>
            <a:ext cx="632653" cy="595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193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153" y="35055"/>
            <a:ext cx="7772400" cy="1470025"/>
          </a:xfrm>
        </p:spPr>
        <p:txBody>
          <a:bodyPr/>
          <a:lstStyle/>
          <a:p>
            <a:pPr marL="0" algn="ctr" rtl="0" eaLnBrk="1" latinLnBrk="0" hangingPunct="1">
              <a:spcBef>
                <a:spcPts val="0"/>
              </a:spcBef>
              <a:spcAft>
                <a:spcPts val="0"/>
              </a:spcAft>
            </a:pPr>
            <a:r>
              <a:rPr lang="en-GB" sz="2400" b="1" kern="1200" noProof="0" dirty="0">
                <a:solidFill>
                  <a:srgbClr val="000090"/>
                </a:solidFill>
                <a:effectLst/>
                <a:ea typeface="+mn-ea"/>
                <a:cs typeface="+mn-cs"/>
              </a:rPr>
              <a:t>“Inclusive Process Assessment Scale”</a:t>
            </a:r>
            <a:endParaRPr lang="en-GB" noProof="0" dirty="0">
              <a:effectLst/>
            </a:endParaRPr>
          </a:p>
          <a:p>
            <a:pPr marL="0" algn="ctr" rtl="0" eaLnBrk="1" latinLnBrk="0" hangingPunct="1">
              <a:spcBef>
                <a:spcPts val="0"/>
              </a:spcBef>
              <a:spcAft>
                <a:spcPts val="0"/>
              </a:spcAft>
            </a:pPr>
            <a:r>
              <a:rPr lang="en-GB" sz="1800" b="1" kern="1200" noProof="0" dirty="0">
                <a:solidFill>
                  <a:srgbClr val="000090"/>
                </a:solidFill>
                <a:effectLst/>
                <a:ea typeface="+mn-ea"/>
                <a:cs typeface="+mn-cs"/>
              </a:rPr>
              <a:t>(Cottini, Fedeli, Morganti, Pascoletti, Signorelli, Zanon, Zoletto, 2016)</a:t>
            </a:r>
            <a:endParaRPr lang="en-GB" noProof="0" dirty="0"/>
          </a:p>
        </p:txBody>
      </p:sp>
      <p:pic>
        <p:nvPicPr>
          <p:cNvPr id="5" name="Immagine 4" descr="The table shows the Indicators in the left hand column, and the right hand column is for teachers to give a score from 1-4.&#10;Indicators:&#10;- All teachers interact and collaborate between them in a respectful manner functional for the achievement of the inclusive objectives, independently from the conditions and characteristics of each one (gender, social condition, political beliefs, etc.).&#10;- Collegial activities (teachers' meetings, etc.) are believed to be useful and not simple routine meetings, by everyone for the school project." title="Teaching Staff Self-Assessment. Dimension A: The Inclusive Organization. Self-Assessment relating to the school (or to the school complex). The teaching staff of the school must agree on the answer to give."/>
          <p:cNvPicPr>
            <a:picLocks noChangeAspect="1"/>
          </p:cNvPicPr>
          <p:nvPr/>
        </p:nvPicPr>
        <p:blipFill rotWithShape="1">
          <a:blip r:embed="rId3"/>
          <a:srcRect t="15907"/>
          <a:stretch/>
        </p:blipFill>
        <p:spPr>
          <a:xfrm>
            <a:off x="0" y="1505080"/>
            <a:ext cx="8964706" cy="5357360"/>
          </a:xfrm>
          <a:prstGeom prst="rect">
            <a:avLst/>
          </a:prstGeom>
        </p:spPr>
      </p:pic>
    </p:spTree>
    <p:extLst>
      <p:ext uri="{BB962C8B-B14F-4D97-AF65-F5344CB8AC3E}">
        <p14:creationId xmlns:p14="http://schemas.microsoft.com/office/powerpoint/2010/main" val="317500019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1267</TotalTime>
  <Words>1126</Words>
  <Application>Microsoft Office PowerPoint</Application>
  <PresentationFormat>On-screen Show (4:3)</PresentationFormat>
  <Paragraphs>168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Corbel</vt:lpstr>
      <vt:lpstr>Times</vt:lpstr>
      <vt:lpstr>Wingdings</vt:lpstr>
      <vt:lpstr>Tema di Office</vt:lpstr>
      <vt:lpstr>“RAISING THE ACHIEVEMENT OF ALL LEARNERS IN INCLUSIVE EDUCATION” International Conference Malta, 7th of April 2017</vt:lpstr>
      <vt:lpstr>THEORETICAL SHIFT</vt:lpstr>
      <vt:lpstr>Diversity</vt:lpstr>
      <vt:lpstr>The four pillars</vt:lpstr>
      <vt:lpstr>Collaborative work of the learning community</vt:lpstr>
      <vt:lpstr>Role of Educators</vt:lpstr>
      <vt:lpstr>Evidence Based Education:  European Strategic Model for School Inclusion (2014-2017)</vt:lpstr>
      <vt:lpstr>Experimental Plans</vt:lpstr>
      <vt:lpstr>“Inclusive Process Assessment Scale” (Cottini, Fedeli, Morganti, Pascoletti, Signorelli, Zanon, Zoletto, 2016)</vt:lpstr>
      <vt:lpstr>Erasmus+ Evidence Based Education. European Strategic Model for School Inclusion (EBE-EUSMOSI) – 2014-1-IT02-KA201-003578</vt:lpstr>
      <vt:lpstr>INNOVATING TEACHING AND LEARNING PRACTICES</vt:lpstr>
      <vt:lpstr>PROSEL Curriculum</vt:lpstr>
      <vt:lpstr>The PROSEL Curriculum: first outcomes</vt:lpstr>
      <vt:lpstr>Research</vt:lpstr>
      <vt:lpstr>WHAT’S NEXT?</vt:lpstr>
      <vt:lpstr>An Evidence-based Education Model in Inclusive Education (Cottini, &amp; Morganti, 2015; 2016)</vt:lpstr>
      <vt:lpstr>NEW ROADS TO GUIDE INNOVATION OF INCLUSIVE EDUCATION</vt:lpstr>
      <vt:lpstr>Let’s start together. Now!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messages from the RA Conference</dc:title>
  <dc:subject>Raising the Achievement of all Learners in Inclusive Education</dc:subject>
  <dc:creator>Annalisa Morganti</dc:creator>
  <cp:revision>96</cp:revision>
  <dcterms:created xsi:type="dcterms:W3CDTF">2017-04-03T09:48:04Z</dcterms:created>
  <dcterms:modified xsi:type="dcterms:W3CDTF">2018-08-10T12:43:41Z</dcterms:modified>
</cp:coreProperties>
</file>