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5" r:id="rId2"/>
    <p:sldId id="516" r:id="rId3"/>
    <p:sldId id="496" r:id="rId4"/>
    <p:sldId id="517" r:id="rId5"/>
    <p:sldId id="497" r:id="rId6"/>
    <p:sldId id="402" r:id="rId7"/>
    <p:sldId id="449" r:id="rId8"/>
    <p:sldId id="512" r:id="rId9"/>
    <p:sldId id="518" r:id="rId10"/>
    <p:sldId id="514" r:id="rId11"/>
    <p:sldId id="515" r:id="rId12"/>
    <p:sldId id="349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6B271FC1-A339-CF4B-A966-D525F5837C98}">
          <p14:sldIdLst>
            <p14:sldId id="265"/>
            <p14:sldId id="516"/>
            <p14:sldId id="496"/>
            <p14:sldId id="517"/>
            <p14:sldId id="497"/>
            <p14:sldId id="402"/>
            <p14:sldId id="449"/>
            <p14:sldId id="512"/>
            <p14:sldId id="518"/>
            <p14:sldId id="514"/>
            <p14:sldId id="515"/>
            <p14:sldId id="3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Reilly" initials="JR" lastIdx="5" clrIdx="0">
    <p:extLst>
      <p:ext uri="{19B8F6BF-5375-455C-9EA6-DF929625EA0E}">
        <p15:presenceInfo xmlns:p15="http://schemas.microsoft.com/office/powerpoint/2012/main" userId="S-1-5-21-2495014712-2504130871-2145309849-2730" providerId="AD"/>
      </p:ext>
    </p:extLst>
  </p:cmAuthor>
  <p:cmAuthor id="2" name="Caroline Styles" initials="CS" lastIdx="0" clrIdx="1">
    <p:extLst>
      <p:ext uri="{19B8F6BF-5375-455C-9EA6-DF929625EA0E}">
        <p15:presenceInfo xmlns:p15="http://schemas.microsoft.com/office/powerpoint/2012/main" userId="S-1-5-21-2495014712-2504130871-2145309849-46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D3B"/>
    <a:srgbClr val="1C2649"/>
    <a:srgbClr val="002060"/>
    <a:srgbClr val="1783BC"/>
    <a:srgbClr val="95CFF2"/>
    <a:srgbClr val="000000"/>
    <a:srgbClr val="BE4D00"/>
    <a:srgbClr val="202336"/>
    <a:srgbClr val="1E1F32"/>
    <a:srgbClr val="D5C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915" autoAdjust="0"/>
    <p:restoredTop sz="86408" autoAdjust="0"/>
  </p:normalViewPr>
  <p:slideViewPr>
    <p:cSldViewPr snapToGrid="0" snapToObjects="1" showGuides="1">
      <p:cViewPr>
        <p:scale>
          <a:sx n="130" d="100"/>
          <a:sy n="130" d="100"/>
        </p:scale>
        <p:origin x="2280" y="270"/>
      </p:cViewPr>
      <p:guideLst>
        <p:guide orient="horz" pos="2160"/>
        <p:guide pos="2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224"/>
    </p:cViewPr>
  </p:sorterViewPr>
  <p:notesViewPr>
    <p:cSldViewPr snapToGrid="0" snapToObjects="1" showGuides="1">
      <p:cViewPr varScale="1">
        <p:scale>
          <a:sx n="111" d="100"/>
          <a:sy n="111" d="100"/>
        </p:scale>
        <p:origin x="456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CDE75-7F82-44FF-B7C0-BED4378E97BF}" type="datetimeFigureOut">
              <a:rPr lang="en-GB" smtClean="0"/>
              <a:t>13/08/2018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FBE5-0180-4F8A-9EB1-F7EE2D5098B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105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0D807B-990D-43E3-A427-664620E77C17}" type="datetimeFigureOut">
              <a:rPr lang="en-GB" noProof="0" smtClean="0"/>
              <a:t>13/08/2018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0B5E0-4FBE-4A49-995E-DFCF52B47B49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045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1200" kern="1200" noProof="0" dirty="0">
                <a:solidFill>
                  <a:srgbClr val="2D2D2D"/>
                </a:solidFill>
                <a:effectLst/>
                <a:latin typeface="+mn-lt"/>
                <a:ea typeface="+mn-ea"/>
                <a:cs typeface="+mn-cs"/>
              </a:rPr>
              <a:t>Engaging Parents </a:t>
            </a:r>
            <a:endParaRPr lang="en-GB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200" noProof="0" dirty="0">
                <a:solidFill>
                  <a:srgbClr val="2D2D2D"/>
                </a:solidFill>
              </a:rPr>
              <a:t>Professor Sonia Blandford, CEO</a:t>
            </a:r>
            <a:endParaRPr lang="en-GB" sz="1200" noProof="0" dirty="0"/>
          </a:p>
          <a:p>
            <a:pPr marL="0" indent="0">
              <a:spcBef>
                <a:spcPts val="0"/>
              </a:spcBef>
              <a:buNone/>
            </a:pPr>
            <a:r>
              <a:rPr lang="en-GB" sz="1200" noProof="0" dirty="0">
                <a:solidFill>
                  <a:srgbClr val="2D2D2D"/>
                </a:solidFill>
              </a:rPr>
              <a:t>April 2017</a:t>
            </a:r>
            <a:endParaRPr lang="en-GB" sz="12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4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noProof="0" dirty="0">
                <a:latin typeface="Calibri" panose="020F0502020204030204" pitchFamily="34" charset="0"/>
              </a:rPr>
              <a:t>Engaging parents:</a:t>
            </a:r>
            <a:br>
              <a:rPr lang="en-GB" sz="1200" noProof="0" dirty="0">
                <a:latin typeface="Calibri" panose="020F0502020204030204" pitchFamily="34" charset="0"/>
              </a:rPr>
            </a:br>
            <a:r>
              <a:rPr lang="en-GB" sz="1200" noProof="0" dirty="0">
                <a:latin typeface="Calibri" panose="020F0502020204030204" pitchFamily="34" charset="0"/>
              </a:rPr>
              <a:t>What the parents say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noProof="0" dirty="0"/>
              <a:t>“Knowing a teacher can see the same problem with my child as I do and we both try and solve and help my child together.”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noProof="0" dirty="0"/>
              <a:t>“M has been gaining confidence over the course of our involvement in Achievement for All. As a result of this, we’re now seeing academic improvements, particularly in reading and writing.”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noProof="0" dirty="0"/>
              <a:t>“My child has been encouraged to improve academically without being made to feel that he’s bad at everything.”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88494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noProof="0" dirty="0">
                <a:latin typeface="Calibri" panose="020F0502020204030204" pitchFamily="34" charset="0"/>
              </a:rPr>
              <a:t>Engaging parents:</a:t>
            </a:r>
            <a:br>
              <a:rPr lang="en-GB" sz="1200" noProof="0" dirty="0">
                <a:latin typeface="Calibri" panose="020F0502020204030204" pitchFamily="34" charset="0"/>
              </a:rPr>
            </a:br>
            <a:r>
              <a:rPr lang="en-GB" sz="1200" noProof="0" dirty="0">
                <a:latin typeface="Calibri" panose="020F0502020204030204" pitchFamily="34" charset="0"/>
              </a:rPr>
              <a:t>What the pupils say</a:t>
            </a:r>
          </a:p>
          <a:p>
            <a:r>
              <a:rPr lang="en-GB" noProof="0" dirty="0"/>
              <a:t>“Getting my parents involved with my work has been good. That’s a big thing for me.”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11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24654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3600" kern="1200" noProof="0" dirty="0">
                <a:solidFill>
                  <a:srgbClr val="2D2D2D"/>
                </a:solidFill>
                <a:effectLst/>
                <a:latin typeface="+mn-lt"/>
                <a:ea typeface="+mn-ea"/>
                <a:cs typeface="+mn-cs"/>
              </a:rPr>
              <a:t>Thank you</a:t>
            </a:r>
            <a:endParaRPr lang="en-GB" sz="1200" kern="120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noProof="0" dirty="0">
                <a:solidFill>
                  <a:srgbClr val="3C3C3C"/>
                </a:solidFill>
              </a:rPr>
              <a:t>Professor Sonia Blandford, CEO</a:t>
            </a:r>
            <a:endParaRPr lang="en-GB" sz="2400" noProof="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noProof="0" dirty="0">
                <a:solidFill>
                  <a:srgbClr val="3C3C3C"/>
                </a:solidFill>
              </a:rPr>
              <a:t>Achievement for All </a:t>
            </a:r>
            <a:endParaRPr lang="en-GB" sz="2400" noProof="0" dirty="0"/>
          </a:p>
          <a:p>
            <a:pPr marL="0" indent="0">
              <a:buNone/>
            </a:pPr>
            <a:r>
              <a:rPr lang="en-GB" sz="1200" noProof="0" dirty="0"/>
              <a:t>Achievement for All is a registered charity. No. 1142154.</a:t>
            </a:r>
          </a:p>
          <a:p>
            <a:pPr marL="0" indent="0">
              <a:buNone/>
            </a:pPr>
            <a:r>
              <a:rPr lang="en-GB" sz="1200" noProof="0" dirty="0"/>
              <a:t>Registered in England and Wales as Achievement for All (3As) Ltd. No. 07528857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96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noProof="0" dirty="0">
                <a:solidFill>
                  <a:schemeClr val="tx1"/>
                </a:solidFill>
                <a:latin typeface="+mn-lt"/>
                <a:ea typeface="+mn-ea"/>
                <a:cs typeface="Arial" charset="0"/>
              </a:rPr>
              <a:t>Working with schools…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Leadership, Teaching and learning, Parent and carer engagement, The whole child: Wider outcomes and opportunities</a:t>
            </a:r>
            <a:endParaRPr lang="en-GB" noProof="0" dirty="0"/>
          </a:p>
          <a:p>
            <a:r>
              <a:rPr lang="en-GB" noProof="0" dirty="0"/>
              <a:t>Introduce the Achievement for All programme - history, what it is,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54093-80EA-4092-A535-24E76D733535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316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/>
              <a:t>What works? Parents as Partners</a:t>
            </a:r>
            <a:endParaRPr lang="en-GB" sz="110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8742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356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400" noProof="0" dirty="0">
                <a:latin typeface="Calibri" panose="020F0502020204030204" pitchFamily="34" charset="0"/>
                <a:cs typeface="Arial" charset="0"/>
              </a:rPr>
              <a:t>Importance of Parental Engagement</a:t>
            </a:r>
            <a:endParaRPr lang="en-GB" altLang="en-US" sz="800" kern="1200" noProof="0" dirty="0">
              <a:solidFill>
                <a:schemeClr val="tx1"/>
              </a:solidFill>
              <a:latin typeface="+mn-lt"/>
              <a:ea typeface="+mn-ea"/>
              <a:cs typeface="Arial" charset="0"/>
            </a:endParaRPr>
          </a:p>
          <a:p>
            <a:pPr marL="0" indent="0">
              <a:buNone/>
            </a:pPr>
            <a:r>
              <a:rPr lang="en-GB" sz="1200" noProof="0" dirty="0">
                <a:solidFill>
                  <a:srgbClr val="000000"/>
                </a:solidFill>
              </a:rPr>
              <a:t>Charles Desforges:</a:t>
            </a:r>
          </a:p>
          <a:p>
            <a:pPr marL="0" indent="0">
              <a:buNone/>
            </a:pPr>
            <a:r>
              <a:rPr lang="en-GB" sz="1200" i="0" noProof="0" dirty="0"/>
              <a:t>Pupil age: 7, Parent effects: 0.29, School effects: 0.05;</a:t>
            </a:r>
          </a:p>
          <a:p>
            <a:pPr marL="0" indent="0">
              <a:buNone/>
            </a:pPr>
            <a:r>
              <a:rPr lang="en-GB" sz="1200" i="0" noProof="0" dirty="0"/>
              <a:t>Pupil age: 11, Parent effects: 0.27, School effects: 0.21;</a:t>
            </a:r>
          </a:p>
          <a:p>
            <a:pPr marL="0" indent="0">
              <a:buNone/>
            </a:pPr>
            <a:r>
              <a:rPr lang="en-GB" sz="1200" i="0" noProof="0" dirty="0"/>
              <a:t>Pupil age: 16, Parent effects: 0.14, School effects: 0.51.</a:t>
            </a:r>
          </a:p>
          <a:p>
            <a:pPr marL="0" indent="0">
              <a:buNone/>
            </a:pPr>
            <a:r>
              <a:rPr lang="en-GB" sz="1200" noProof="0" dirty="0">
                <a:solidFill>
                  <a:srgbClr val="000000"/>
                </a:solidFill>
              </a:rPr>
              <a:t>The best programmes train academic AND parenting skills:</a:t>
            </a:r>
          </a:p>
          <a:p>
            <a:pPr marL="0" indent="0">
              <a:buNone/>
            </a:pPr>
            <a:r>
              <a:rPr lang="en-GB" sz="1200" noProof="0" dirty="0"/>
              <a:t>Best effects: Parents helped to read to child, Effect size: 0.18;</a:t>
            </a:r>
          </a:p>
          <a:p>
            <a:pPr marL="0" indent="0">
              <a:buNone/>
            </a:pPr>
            <a:r>
              <a:rPr lang="en-GB" sz="1200" noProof="0" dirty="0"/>
              <a:t>Best effects: Parents helped to listen to child read, Effect size: 0.51;</a:t>
            </a:r>
          </a:p>
          <a:p>
            <a:pPr marL="0" indent="0">
              <a:buNone/>
            </a:pPr>
            <a:r>
              <a:rPr lang="en-GB" sz="1200" noProof="0" dirty="0"/>
              <a:t>Best effects: Parents helped to teach specific reading skills, Effect size: 1.15.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19607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100" noProof="0" dirty="0">
                <a:latin typeface="+mn-lt"/>
              </a:rPr>
              <a:t>The Achievement for All structured conversation model…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tx1"/>
                </a:solidFill>
              </a:rPr>
              <a:t>is an integral element within the wider Achievement for All programme.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noProof="0" dirty="0">
                <a:solidFill>
                  <a:schemeClr val="tx1"/>
                </a:solidFill>
              </a:rPr>
              <a:t>has been a key success for schools in raising the aspirations and achievement of disadvantaged and vulnerable learners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6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60031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solidFill>
                  <a:srgbClr val="3C3C3C">
                    <a:lumMod val="75000"/>
                  </a:srgbClr>
                </a:solidFill>
                <a:latin typeface="Calibri" panose="020F0502020204030204" pitchFamily="34" charset="0"/>
              </a:rPr>
              <a:t>Impact: Evidence (Primary) (PwC, 2016)</a:t>
            </a:r>
            <a:endParaRPr lang="en-GB" sz="1200" noProof="0" dirty="0">
              <a:latin typeface="Calibri" panose="020F0502020204030204" pitchFamily="34" charset="0"/>
            </a:endParaRPr>
          </a:p>
          <a:p>
            <a:r>
              <a:rPr lang="en-GB" dirty="0"/>
              <a:t>The graph shows the more rapid progress for the Achievement for All pupils in comparison to two other groups of pupils (Average All Pupils and Pupils Vulnerable to Underachievement)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7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36876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latin typeface="Calibri" panose="020F0502020204030204" pitchFamily="34" charset="0"/>
              </a:rPr>
              <a:t>Impact: Evidence (Secondary)</a:t>
            </a:r>
            <a:r>
              <a:rPr lang="en-GB" sz="1200" baseline="0" noProof="0" dirty="0">
                <a:latin typeface="Calibri" panose="020F0502020204030204" pitchFamily="34" charset="0"/>
              </a:rPr>
              <a:t> </a:t>
            </a:r>
            <a:r>
              <a:rPr lang="en-GB" sz="1200" noProof="0" dirty="0">
                <a:latin typeface="Calibri" panose="020F0502020204030204" pitchFamily="34" charset="0"/>
              </a:rPr>
              <a:t>(PwC, 2016)</a:t>
            </a:r>
          </a:p>
          <a:p>
            <a:r>
              <a:rPr lang="en-GB" dirty="0"/>
              <a:t>The graph shows the more rapid progress for the Achievement for All pupils in comparison to two other groups of pupils (Average All Pupils and Pupils Vulnerable to Underachievement)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8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516076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noProof="0" dirty="0">
                <a:latin typeface="Calibri" panose="020F0502020204030204" pitchFamily="34" charset="0"/>
              </a:rPr>
              <a:t>Engaging parents: What the teachers say 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noProof="0" dirty="0"/>
              <a:t>“Pupils are being listened to and have opportunity to express their aspirations more clearly. They are given more one-to-one time with their teacher.”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noProof="0" dirty="0"/>
              <a:t>“Our culture of engagement and aspiration has improved, and so lessons are more focused and behaviour is better, which also benefits other pupils”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noProof="0" dirty="0"/>
              <a:t>“Achievement for All has helped us focus on aspirational outcomes. Planning for SEND children is now more parent- and pupil-centred.”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0B5E0-4FBE-4A49-995E-DFCF52B47B49}" type="slidenum">
              <a:rPr lang="en-GB" noProof="0" smtClean="0"/>
              <a:t>9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84688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375833"/>
            <a:ext cx="8229600" cy="474133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60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1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SLIDE TITLE, TO RUN OVER TWO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44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SLIDE TITLE, TO RUN OVER TWO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18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SLIDE TITLE, TO RUN OVER TWO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22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SLIDE TITLE, TO RUN OVER TWO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07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SLIDE TITLE, TO RUN OVER TWO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24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471083"/>
            <a:ext cx="8229600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367338"/>
            <a:ext cx="8229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SLIDE TITLE, TO RUN OVER TWO LINES.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103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0584"/>
            <a:ext cx="8229600" cy="4845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1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7832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SLIDE TITLE, TO RUN OVER TWO LINES.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295" y="375561"/>
            <a:ext cx="2062866" cy="5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1800" b="1" kern="1200">
          <a:solidFill>
            <a:schemeClr val="tx1">
              <a:lumMod val="75000"/>
            </a:schemeClr>
          </a:solidFill>
          <a:latin typeface="Calibri Light" panose="020F030202020403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>
              <a:lumMod val="75000"/>
            </a:schemeClr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</a:schemeClr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75000"/>
            </a:schemeClr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75000"/>
            </a:schemeClr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>
              <a:lumMod val="75000"/>
            </a:schemeClr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1E3F7.9FD8871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cid:image010.png@01D1E3F7.D02F19B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015"/>
            <a:ext cx="5929086" cy="783225"/>
          </a:xfrm>
        </p:spPr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2400" kern="1200" noProof="0" dirty="0">
                <a:solidFill>
                  <a:srgbClr val="2D2D2D"/>
                </a:solidFill>
                <a:effectLst/>
                <a:latin typeface="+mj-lt"/>
                <a:ea typeface="+mn-ea"/>
                <a:cs typeface="+mn-cs"/>
              </a:rPr>
              <a:t>Engaging Parents </a:t>
            </a:r>
            <a:endParaRPr lang="en-GB" sz="2400" noProof="0" dirty="0">
              <a:effectLst/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27960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noProof="0" dirty="0">
                <a:solidFill>
                  <a:srgbClr val="2D2D2D"/>
                </a:solidFill>
              </a:rPr>
              <a:t>Professor Sonia Blandford, CEO</a:t>
            </a:r>
            <a:endParaRPr lang="en-GB" sz="2400" noProof="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noProof="0" dirty="0">
                <a:solidFill>
                  <a:srgbClr val="2D2D2D"/>
                </a:solidFill>
              </a:rPr>
              <a:t>April 2017</a:t>
            </a:r>
            <a:endParaRPr lang="en-GB" sz="2400" noProof="0" dirty="0"/>
          </a:p>
        </p:txBody>
      </p:sp>
      <p:pic>
        <p:nvPicPr>
          <p:cNvPr id="5" name="Picture 4" descr="A girl in school uniform holding a pen and smiling"/>
          <p:cNvPicPr>
            <a:picLocks noChangeAspect="1"/>
          </p:cNvPicPr>
          <p:nvPr/>
        </p:nvPicPr>
        <p:blipFill rotWithShape="1">
          <a:blip r:embed="rId3"/>
          <a:srcRect l="1287" t="3654" b="16656"/>
          <a:stretch/>
        </p:blipFill>
        <p:spPr>
          <a:xfrm>
            <a:off x="0" y="2011185"/>
            <a:ext cx="9144000" cy="490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31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noProof="0" dirty="0"/>
              <a:t>“Knowing a teacher can see the same problem with my child as I do and we both try and solve and help my child together.”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noProof="0" dirty="0"/>
              <a:t>“M has been gaining confidence over the course of our involvement in Achievement for All. As a result of this, we’re now seeing academic improvements, particularly in reading and writing.”</a:t>
            </a:r>
          </a:p>
          <a:p>
            <a:pPr>
              <a:spcBef>
                <a:spcPts val="1800"/>
              </a:spcBef>
              <a:spcAft>
                <a:spcPts val="600"/>
              </a:spcAft>
            </a:pPr>
            <a:r>
              <a:rPr lang="en-GB" noProof="0" dirty="0"/>
              <a:t>“My child has been encouraged to improve academically without being made to feel that he’s bad at everything.”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900083"/>
          </a:xfrm>
        </p:spPr>
        <p:txBody>
          <a:bodyPr/>
          <a:lstStyle/>
          <a:p>
            <a:r>
              <a:rPr lang="en-GB" sz="2800" noProof="0" dirty="0">
                <a:latin typeface="Calibri" panose="020F0502020204030204" pitchFamily="34" charset="0"/>
              </a:rPr>
              <a:t>Engaging parents:</a:t>
            </a:r>
            <a:br>
              <a:rPr lang="en-GB" sz="2800" noProof="0" dirty="0">
                <a:latin typeface="Calibri" panose="020F0502020204030204" pitchFamily="34" charset="0"/>
              </a:rPr>
            </a:br>
            <a:r>
              <a:rPr lang="en-GB" sz="2800" noProof="0" dirty="0">
                <a:latin typeface="Calibri" panose="020F0502020204030204" pitchFamily="34" charset="0"/>
              </a:rPr>
              <a:t>What the parents say</a:t>
            </a:r>
          </a:p>
        </p:txBody>
      </p:sp>
    </p:spTree>
    <p:extLst>
      <p:ext uri="{BB962C8B-B14F-4D97-AF65-F5344CB8AC3E}">
        <p14:creationId xmlns:p14="http://schemas.microsoft.com/office/powerpoint/2010/main" val="1054226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81207"/>
            <a:ext cx="8229600" cy="3444956"/>
          </a:xfrm>
        </p:spPr>
        <p:txBody>
          <a:bodyPr/>
          <a:lstStyle/>
          <a:p>
            <a:r>
              <a:rPr lang="en-GB" noProof="0" dirty="0"/>
              <a:t>“Getting my parents involved with my work has been good. That’s a big thing for me.”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967817"/>
          </a:xfrm>
        </p:spPr>
        <p:txBody>
          <a:bodyPr/>
          <a:lstStyle/>
          <a:p>
            <a:r>
              <a:rPr lang="en-GB" sz="2800" noProof="0" dirty="0">
                <a:latin typeface="Calibri" panose="020F0502020204030204" pitchFamily="34" charset="0"/>
              </a:rPr>
              <a:t>Engaging parents:</a:t>
            </a:r>
            <a:br>
              <a:rPr lang="en-GB" sz="2800" noProof="0" dirty="0">
                <a:latin typeface="Calibri" panose="020F0502020204030204" pitchFamily="34" charset="0"/>
              </a:rPr>
            </a:br>
            <a:r>
              <a:rPr lang="en-GB" sz="2800" noProof="0" dirty="0">
                <a:latin typeface="Calibri" panose="020F0502020204030204" pitchFamily="34" charset="0"/>
              </a:rPr>
              <a:t>What the pupils say</a:t>
            </a:r>
          </a:p>
        </p:txBody>
      </p:sp>
    </p:spTree>
    <p:extLst>
      <p:ext uri="{BB962C8B-B14F-4D97-AF65-F5344CB8AC3E}">
        <p14:creationId xmlns:p14="http://schemas.microsoft.com/office/powerpoint/2010/main" val="178846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056" y="689821"/>
            <a:ext cx="5929086" cy="783225"/>
          </a:xfrm>
        </p:spPr>
        <p:txBody>
          <a:bodyPr/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GB" sz="3600" kern="1200" noProof="0" dirty="0">
                <a:solidFill>
                  <a:srgbClr val="2D2D2D"/>
                </a:solidFill>
                <a:effectLst/>
                <a:latin typeface="+mj-lt"/>
                <a:ea typeface="+mn-ea"/>
                <a:cs typeface="+mn-cs"/>
              </a:rPr>
              <a:t>Thank you</a:t>
            </a:r>
            <a:endParaRPr lang="en-GB" noProof="0" dirty="0">
              <a:latin typeface="+mj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1056" y="1289815"/>
            <a:ext cx="4038600" cy="153045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noProof="0" dirty="0">
                <a:solidFill>
                  <a:srgbClr val="3C3C3C"/>
                </a:solidFill>
              </a:rPr>
              <a:t>Professor Sonia Blandford, CEO</a:t>
            </a:r>
            <a:endParaRPr lang="en-GB" sz="2400" noProof="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noProof="0" dirty="0">
                <a:solidFill>
                  <a:srgbClr val="3C3C3C"/>
                </a:solidFill>
              </a:rPr>
              <a:t>Achievement for All </a:t>
            </a:r>
            <a:endParaRPr lang="en-GB" sz="2400" noProof="0" dirty="0"/>
          </a:p>
        </p:txBody>
      </p:sp>
      <p:pic>
        <p:nvPicPr>
          <p:cNvPr id="2" name="Picture 1" descr="Learner smiling"/>
          <p:cNvPicPr>
            <a:picLocks noChangeAspect="1"/>
          </p:cNvPicPr>
          <p:nvPr/>
        </p:nvPicPr>
        <p:blipFill rotWithShape="1">
          <a:blip r:embed="rId3"/>
          <a:srcRect l="28721" t="-575" r="10033" b="-811"/>
          <a:stretch/>
        </p:blipFill>
        <p:spPr>
          <a:xfrm>
            <a:off x="4719485" y="1696065"/>
            <a:ext cx="4542503" cy="5203583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221226" y="6328891"/>
            <a:ext cx="5590638" cy="570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noProof="0" dirty="0"/>
              <a:t>Achievement for All is a registered charity. No. 1142154.</a:t>
            </a:r>
          </a:p>
          <a:p>
            <a:pPr marL="0" indent="0">
              <a:buNone/>
            </a:pPr>
            <a:r>
              <a:rPr lang="en-GB" sz="1200" noProof="0" dirty="0"/>
              <a:t>Registered in England and Wales as Achievement for All (3As) Ltd. No. 07528857</a:t>
            </a:r>
          </a:p>
        </p:txBody>
      </p:sp>
    </p:spTree>
    <p:extLst>
      <p:ext uri="{BB962C8B-B14F-4D97-AF65-F5344CB8AC3E}">
        <p14:creationId xmlns:p14="http://schemas.microsoft.com/office/powerpoint/2010/main" val="395766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noProof="0" dirty="0">
                <a:latin typeface="+mj-lt"/>
                <a:cs typeface="Arial" charset="0"/>
              </a:rPr>
              <a:t>Working with schools…</a:t>
            </a:r>
            <a:endParaRPr lang="en-GB" sz="2400" noProof="0" dirty="0">
              <a:latin typeface="+mj-lt"/>
            </a:endParaRPr>
          </a:p>
        </p:txBody>
      </p:sp>
      <p:grpSp>
        <p:nvGrpSpPr>
          <p:cNvPr id="2" name="Group 1" descr="Leadership, Teaching and learning, Parent and carer engagement, The Whole Child: Wider outcomes and opportunities"/>
          <p:cNvGrpSpPr/>
          <p:nvPr/>
        </p:nvGrpSpPr>
        <p:grpSpPr>
          <a:xfrm>
            <a:off x="1153632" y="1490442"/>
            <a:ext cx="5232654" cy="5148102"/>
            <a:chOff x="1865376" y="1490442"/>
            <a:chExt cx="5232654" cy="5148102"/>
          </a:xfrm>
        </p:grpSpPr>
        <p:sp>
          <p:nvSpPr>
            <p:cNvPr id="4" name="Oval 3"/>
            <p:cNvSpPr/>
            <p:nvPr/>
          </p:nvSpPr>
          <p:spPr>
            <a:xfrm>
              <a:off x="1865376" y="1490442"/>
              <a:ext cx="2832735" cy="2726127"/>
            </a:xfrm>
            <a:prstGeom prst="ellipse">
              <a:avLst/>
            </a:prstGeom>
            <a:solidFill>
              <a:srgbClr val="303D5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/>
                <a:t>Leadership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265295" y="1490442"/>
              <a:ext cx="2832735" cy="2726127"/>
            </a:xfrm>
            <a:prstGeom prst="ellipse">
              <a:avLst/>
            </a:prstGeom>
            <a:solidFill>
              <a:srgbClr val="95CFF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Teaching &amp; Learning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865376" y="3912417"/>
              <a:ext cx="2832735" cy="2726127"/>
            </a:xfrm>
            <a:prstGeom prst="ellipse">
              <a:avLst/>
            </a:prstGeom>
            <a:solidFill>
              <a:srgbClr val="D5C67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>
                      <a:lumMod val="75000"/>
                    </a:schemeClr>
                  </a:solidFill>
                </a:rPr>
                <a:t>Parent &amp; Carer Engagement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265295" y="3912417"/>
              <a:ext cx="2832735" cy="2726127"/>
            </a:xfrm>
            <a:prstGeom prst="ellipse">
              <a:avLst/>
            </a:prstGeom>
            <a:solidFill>
              <a:srgbClr val="011D3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The Whole Child</a:t>
              </a:r>
            </a:p>
            <a:p>
              <a:pPr algn="ctr"/>
              <a:r>
                <a:rPr lang="en-GB" sz="1400" dirty="0"/>
                <a:t>Wider outcomes &amp; opportunities</a:t>
              </a:r>
            </a:p>
          </p:txBody>
        </p:sp>
      </p:grpSp>
      <p:pic>
        <p:nvPicPr>
          <p:cNvPr id="8" name="Picture 7" descr="A girl in school uniform with her school bag, smiling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502" y="3089189"/>
            <a:ext cx="2507819" cy="376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73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72075" y="1532757"/>
            <a:ext cx="8208912" cy="1325247"/>
          </a:xfrm>
        </p:spPr>
        <p:txBody>
          <a:bodyPr/>
          <a:lstStyle/>
          <a:p>
            <a:pPr algn="ctr"/>
            <a:r>
              <a:rPr lang="en-GB" sz="3600" noProof="0" dirty="0"/>
              <a:t>What works? Parents as Partners</a:t>
            </a:r>
            <a:endParaRPr lang="en-GB" sz="3200" noProof="0" dirty="0"/>
          </a:p>
        </p:txBody>
      </p:sp>
      <p:pic>
        <p:nvPicPr>
          <p:cNvPr id="3" name="Picture 2" descr="A child and his parent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779" y="2261226"/>
            <a:ext cx="3159740" cy="450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3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65209"/>
            <a:ext cx="7881457" cy="352557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noProof="0" dirty="0"/>
              <a:t>A key factor in the development of a school ‘learning’ community is the extent to which parents are engaged in their children’s learning.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noProof="0" dirty="0"/>
              <a:t>Parental engagement in children’s learning has a very distinct and far-reaching effect on their outcomes.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000" noProof="0" dirty="0"/>
              <a:t>Recent research across OECD countries and economies showed the greater confidence and motivation of children whose parents had high expectations for their learning and achievement.</a:t>
            </a:r>
          </a:p>
          <a:p>
            <a:pPr marL="0" indent="0" algn="r">
              <a:spcBef>
                <a:spcPts val="3000"/>
              </a:spcBef>
              <a:buNone/>
            </a:pPr>
            <a:r>
              <a:rPr lang="en-GB" sz="2000" noProof="0" dirty="0"/>
              <a:t>(Schleicher, 2014)</a:t>
            </a:r>
            <a:endParaRPr lang="en-GB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noProof="0" dirty="0">
                <a:latin typeface="Calibri" panose="020F0502020204030204" pitchFamily="34" charset="0"/>
              </a:rPr>
              <a:t>Engaging parents</a:t>
            </a:r>
          </a:p>
        </p:txBody>
      </p:sp>
    </p:spTree>
    <p:extLst>
      <p:ext uri="{BB962C8B-B14F-4D97-AF65-F5344CB8AC3E}">
        <p14:creationId xmlns:p14="http://schemas.microsoft.com/office/powerpoint/2010/main" val="1845333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altLang="en-US" sz="2800" noProof="0" dirty="0">
                <a:latin typeface="Calibri" panose="020F0502020204030204" pitchFamily="34" charset="0"/>
                <a:cs typeface="Arial" charset="0"/>
              </a:rPr>
              <a:t>Importance of Parental Engagement</a:t>
            </a:r>
            <a:endParaRPr lang="en-GB" altLang="en-US" noProof="0" dirty="0">
              <a:latin typeface="+mj-lt"/>
              <a:cs typeface="Arial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84003"/>
            <a:ext cx="4038600" cy="832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noProof="0" dirty="0">
                <a:solidFill>
                  <a:srgbClr val="000000"/>
                </a:solidFill>
              </a:rPr>
              <a:t>Charles Desforges:</a:t>
            </a:r>
            <a:endParaRPr lang="en-GB" sz="2400" i="1" noProof="0" dirty="0"/>
          </a:p>
        </p:txBody>
      </p:sp>
      <p:pic>
        <p:nvPicPr>
          <p:cNvPr id="1026" name="Picture 2" descr="Pupil age: 7, Parent effects: 0.29, School effects: 0.05;&#10;Pupil age: 11, Parent effects: 0.27, School effects: 0.21;&#10;Pupil age: 16, Parent effects: 0.14, School effects: 0.51.&#10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97" y="1932781"/>
            <a:ext cx="666273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05965" y="3863182"/>
            <a:ext cx="7956110" cy="453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noProof="0" dirty="0">
                <a:solidFill>
                  <a:srgbClr val="000000"/>
                </a:solidFill>
              </a:rPr>
              <a:t>The best programmes train academic AND parenting skills:</a:t>
            </a:r>
            <a:endParaRPr lang="en-GB" sz="2400" noProof="0" dirty="0"/>
          </a:p>
        </p:txBody>
      </p:sp>
      <p:pic>
        <p:nvPicPr>
          <p:cNvPr id="1027" name="Picture 3" descr="Best effects: Parents helped to read to child, Effect size: 0.18;&#10;Best effects: Parents helped to listen to child read, Effect size: 0.51;&#10;Best effects: Parents helped to teach specific reading skills, Effect size: 1.15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98" y="4599883"/>
            <a:ext cx="6662737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443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375561"/>
            <a:ext cx="6371303" cy="783225"/>
          </a:xfrm>
        </p:spPr>
        <p:txBody>
          <a:bodyPr/>
          <a:lstStyle/>
          <a:p>
            <a:r>
              <a:rPr lang="en-GB" sz="2800" noProof="0" dirty="0">
                <a:latin typeface="+mn-lt"/>
              </a:rPr>
              <a:t>The Achievement for All structured conversation model…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57200" y="1563329"/>
            <a:ext cx="4645742" cy="480797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100" noProof="0" dirty="0">
                <a:solidFill>
                  <a:schemeClr val="tx1"/>
                </a:solidFill>
              </a:rPr>
              <a:t>is an integral element within the wider Achievement for All programme.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100" noProof="0" dirty="0">
                <a:solidFill>
                  <a:schemeClr val="tx1"/>
                </a:solidFill>
              </a:rPr>
              <a:t>has been a key success for schools in raising the aspirations and achievement of disadvantaged and vulnerable learners</a:t>
            </a:r>
          </a:p>
        </p:txBody>
      </p:sp>
      <p:pic>
        <p:nvPicPr>
          <p:cNvPr id="4" name="Picture 3" descr="Teachers comparing paper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42" y="2195664"/>
            <a:ext cx="4144297" cy="31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74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22321" y="943897"/>
            <a:ext cx="6076223" cy="797451"/>
          </a:xfrm>
        </p:spPr>
        <p:txBody>
          <a:bodyPr/>
          <a:lstStyle/>
          <a:p>
            <a:r>
              <a:rPr lang="en-GB" sz="2800" noProof="0" dirty="0">
                <a:solidFill>
                  <a:srgbClr val="3C3C3C">
                    <a:lumMod val="75000"/>
                  </a:srgbClr>
                </a:solidFill>
                <a:latin typeface="Calibri" panose="020F0502020204030204" pitchFamily="34" charset="0"/>
              </a:rPr>
              <a:t>Impact: Evidence (Primary) (PwC, 2016)</a:t>
            </a:r>
            <a:endParaRPr lang="en-GB" sz="2800" noProof="0" dirty="0">
              <a:latin typeface="Calibri" panose="020F0502020204030204" pitchFamily="34" charset="0"/>
            </a:endParaRPr>
          </a:p>
        </p:txBody>
      </p:sp>
      <p:pic>
        <p:nvPicPr>
          <p:cNvPr id="3074" name="Picture 9" descr="The graph shows the more rapid progress for the Achievement for All pupils in comparison to two other groups of pupils (Average All Pupils and Pupils Vulnerable to Underachievement)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99" y="1846262"/>
            <a:ext cx="5760000" cy="41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4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3393" y="993188"/>
            <a:ext cx="6430297" cy="783225"/>
          </a:xfrm>
        </p:spPr>
        <p:txBody>
          <a:bodyPr/>
          <a:lstStyle/>
          <a:p>
            <a:r>
              <a:rPr lang="en-GB" sz="2800" noProof="0" dirty="0">
                <a:latin typeface="Calibri" panose="020F0502020204030204" pitchFamily="34" charset="0"/>
              </a:rPr>
              <a:t>Impact: Evidence (Secondary)</a:t>
            </a:r>
            <a:r>
              <a:rPr lang="en-GB" sz="2800" baseline="0" noProof="0" dirty="0">
                <a:latin typeface="Calibri" panose="020F0502020204030204" pitchFamily="34" charset="0"/>
              </a:rPr>
              <a:t> </a:t>
            </a:r>
            <a:r>
              <a:rPr lang="en-GB" sz="2800" noProof="0" dirty="0">
                <a:latin typeface="Calibri" panose="020F0502020204030204" pitchFamily="34" charset="0"/>
              </a:rPr>
              <a:t>(PwC, 2016)</a:t>
            </a:r>
          </a:p>
        </p:txBody>
      </p:sp>
      <p:pic>
        <p:nvPicPr>
          <p:cNvPr id="1026" name="Picture 10" descr="The graph shows the more rapid progress for the Achievement for All pupils in comparison to two other groups of pupils (Average All Pupils and Pupils Vulnerable to Underachievement)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2" y="1776413"/>
            <a:ext cx="5760000" cy="424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29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noProof="0" dirty="0"/>
              <a:t>“Pupils are being listened to and have opportunity to express their aspirations more clearly. They are given more one-to-one time with their teacher.”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noProof="0" dirty="0"/>
              <a:t>“Our culture of engagement and aspiration has improved, and so lessons are more focused and behaviour is better, which also benefits other pupils”</a:t>
            </a:r>
          </a:p>
          <a:p>
            <a:pPr>
              <a:spcBef>
                <a:spcPts val="1800"/>
              </a:spcBef>
              <a:spcAft>
                <a:spcPts val="1200"/>
              </a:spcAft>
            </a:pPr>
            <a:r>
              <a:rPr lang="en-GB" noProof="0" dirty="0"/>
              <a:t>“Achievement for All has helped us focus on aspirational outcomes. Planning for SEND children is now more parent- and pupil-centred.”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75561"/>
            <a:ext cx="5929086" cy="1024261"/>
          </a:xfrm>
        </p:spPr>
        <p:txBody>
          <a:bodyPr/>
          <a:lstStyle/>
          <a:p>
            <a:r>
              <a:rPr lang="en-GB" sz="2800" noProof="0" dirty="0">
                <a:latin typeface="Calibri" panose="020F0502020204030204" pitchFamily="34" charset="0"/>
              </a:rPr>
              <a:t>Engaging parents: </a:t>
            </a:r>
            <a:br>
              <a:rPr lang="en-GB" sz="2800" noProof="0" dirty="0">
                <a:latin typeface="Calibri" panose="020F0502020204030204" pitchFamily="34" charset="0"/>
              </a:rPr>
            </a:br>
            <a:r>
              <a:rPr lang="en-GB" sz="2800" noProof="0" dirty="0">
                <a:latin typeface="Calibri" panose="020F0502020204030204" pitchFamily="34" charset="0"/>
              </a:rPr>
              <a:t>What the teachers say </a:t>
            </a:r>
          </a:p>
        </p:txBody>
      </p:sp>
    </p:spTree>
    <p:extLst>
      <p:ext uri="{BB962C8B-B14F-4D97-AF65-F5344CB8AC3E}">
        <p14:creationId xmlns:p14="http://schemas.microsoft.com/office/powerpoint/2010/main" val="2581206618"/>
      </p:ext>
    </p:extLst>
  </p:cSld>
  <p:clrMapOvr>
    <a:masterClrMapping/>
  </p:clrMapOvr>
</p:sld>
</file>

<file path=ppt/theme/theme1.xml><?xml version="1.0" encoding="utf-8"?>
<a:theme xmlns:a="http://schemas.openxmlformats.org/drawingml/2006/main" name="AfA Slides">
  <a:themeElements>
    <a:clrScheme name="AFA_2013">
      <a:dk1>
        <a:srgbClr val="3C3C3C"/>
      </a:dk1>
      <a:lt1>
        <a:sysClr val="window" lastClr="FFFFFF"/>
      </a:lt1>
      <a:dk2>
        <a:srgbClr val="004B87"/>
      </a:dk2>
      <a:lt2>
        <a:srgbClr val="009FDF"/>
      </a:lt2>
      <a:accent1>
        <a:srgbClr val="830065"/>
      </a:accent1>
      <a:accent2>
        <a:srgbClr val="BE4D00"/>
      </a:accent2>
      <a:accent3>
        <a:srgbClr val="0093B2"/>
      </a:accent3>
      <a:accent4>
        <a:srgbClr val="008578"/>
      </a:accent4>
      <a:accent5>
        <a:srgbClr val="48A23F"/>
      </a:accent5>
      <a:accent6>
        <a:srgbClr val="7566A0"/>
      </a:accent6>
      <a:hlink>
        <a:srgbClr val="009FDF"/>
      </a:hlink>
      <a:folHlink>
        <a:srgbClr val="004B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11414</TotalTime>
  <Words>833</Words>
  <Application>Microsoft Office PowerPoint</Application>
  <PresentationFormat>On-screen Show (4:3)</PresentationFormat>
  <Paragraphs>88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AfA Slides</vt:lpstr>
      <vt:lpstr>Engaging Parents </vt:lpstr>
      <vt:lpstr>Working with schools…</vt:lpstr>
      <vt:lpstr>What works? Parents as Partners</vt:lpstr>
      <vt:lpstr>Engaging parents</vt:lpstr>
      <vt:lpstr>Importance of Parental Engagement</vt:lpstr>
      <vt:lpstr>The Achievement for All structured conversation model…</vt:lpstr>
      <vt:lpstr>Impact: Evidence (Primary) (PwC, 2016)</vt:lpstr>
      <vt:lpstr>Impact: Evidence (Secondary) (PwC, 2016)</vt:lpstr>
      <vt:lpstr>Engaging parents:  What the teachers say </vt:lpstr>
      <vt:lpstr>Engaging parents: What the parents say</vt:lpstr>
      <vt:lpstr>Engaging parents: What the pupils say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Parents</dc:title>
  <dc:subject>Raising the Achievement of all Learners in Inclusive Education</dc:subject>
  <dc:creator>United Kingdom - England</dc:creator>
  <cp:revision>304</cp:revision>
  <cp:lastPrinted>2017-02-14T10:39:36Z</cp:lastPrinted>
  <dcterms:created xsi:type="dcterms:W3CDTF">2013-09-12T11:34:59Z</dcterms:created>
  <dcterms:modified xsi:type="dcterms:W3CDTF">2018-08-13T07:57:39Z</dcterms:modified>
</cp:coreProperties>
</file>